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Gill Sans" panose="020B0604020202020204" charset="0"/>
      <p:regular r:id="rId38"/>
      <p:bold r:id="rId39"/>
    </p:embeddedFont>
    <p:embeddedFont>
      <p:font typeface="Lexend" panose="020B0604020202020204" charset="0"/>
      <p:regular r:id="rId40"/>
      <p:bold r:id="rId41"/>
    </p:embeddedFont>
    <p:embeddedFont>
      <p:font typeface="Montserrat" panose="00000500000000000000" pitchFamily="2"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Roboto Black" panose="02000000000000000000" pitchFamily="2" charset="0"/>
      <p:bold r:id="rId50"/>
      <p:boldItalic r:id="rId51"/>
    </p:embeddedFont>
    <p:embeddedFont>
      <p:font typeface="Roboto Light" panose="02000000000000000000" pitchFamily="2" charset="0"/>
      <p:regular r:id="rId52"/>
      <p:bold r:id="rId53"/>
      <p:italic r:id="rId54"/>
      <p:boldItalic r:id="rId55"/>
    </p:embeddedFont>
    <p:embeddedFont>
      <p:font typeface="Roboto Medium" panose="02000000000000000000" pitchFamily="2"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gbJ7eufNWXLuZSNQzeBQlajGFK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0627D9-C7D0-4FA4-8058-31980DE27732}">
  <a:tblStyle styleId="{6A0627D9-C7D0-4FA4-8058-31980DE2773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E9CB43-5759-4CCC-81F7-6FF2700662A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84" y="474"/>
      </p:cViewPr>
      <p:guideLst>
        <p:guide orient="horz"/>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font" Target="fonts/font2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8921895534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892189553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89218955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2892189553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d2bf19489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d2bf19489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d2bf19489a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d2bf19489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244568284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g2244568284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244ab9ddd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2244ab9ddd5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244ab9ddd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g2244ab9ddd5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244ab9ddd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5" name="Google Shape;675;g2244ab9ddd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244ab9ddd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3" name="Google Shape;713;g2244ab9ddd5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2244ab9ddd5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6" name="Google Shape;776;g2244ab9ddd5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244ab9ddd5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5" name="Google Shape;845;g2244ab9ddd5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2245b7a85f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2" name="Google Shape;862;g2245b7a85f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2244ab9ddd5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7" name="Google Shape;877;g2244ab9ddd5_0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244ab9dd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2244ab9ddd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2244ab9ddd5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7" name="Google Shape;887;g2244ab9ddd5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2244ab9ddd5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4" name="Google Shape;914;g2244ab9ddd5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2244ab9ddd5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9" name="Google Shape;939;g2244ab9ddd5_0_4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2244f8a122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0" name="Google Shape;1060;g2244f8a1222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5" name="Google Shape;1085;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5" name="Google Shape;10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d2c5aacf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2d2c5aacfc0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d2c5aacfc0_4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d2c5aacfc0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d2c5aacfc0_2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d2c5aacfc0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246aaaf23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2246aaaf237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46aaaf23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246aaaf237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921895534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92189553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4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4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4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8" name="Google Shape;48;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4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4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4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5" name="Google Shape;55;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3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3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6" name="Google Shape;26;p3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7" name="Google Shape;27;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3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3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3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3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
          <p:cNvSpPr txBox="1"/>
          <p:nvPr/>
        </p:nvSpPr>
        <p:spPr>
          <a:xfrm>
            <a:off x="833250" y="1239200"/>
            <a:ext cx="3546900" cy="156963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500"/>
              <a:buFont typeface="Arial"/>
              <a:buNone/>
            </a:pPr>
            <a:r>
              <a:rPr lang="es-CO" sz="5000" b="0" i="0" u="none" strike="noStrike" cap="none">
                <a:solidFill>
                  <a:schemeClr val="lt1"/>
                </a:solidFill>
                <a:latin typeface="Roboto Black"/>
                <a:ea typeface="Roboto Black"/>
                <a:cs typeface="Roboto Black"/>
                <a:sym typeface="Roboto Black"/>
              </a:rPr>
              <a:t>Comité de Fomento </a:t>
            </a:r>
            <a:endParaRPr sz="5000" b="0" i="0" u="none" strike="noStrike" cap="none">
              <a:solidFill>
                <a:schemeClr val="lt1"/>
              </a:solidFill>
              <a:latin typeface="Roboto Black"/>
              <a:ea typeface="Roboto Black"/>
              <a:cs typeface="Roboto Black"/>
              <a:sym typeface="Roboto Black"/>
            </a:endParaRPr>
          </a:p>
        </p:txBody>
      </p:sp>
      <p:sp>
        <p:nvSpPr>
          <p:cNvPr id="61" name="Google Shape;61;p1"/>
          <p:cNvSpPr/>
          <p:nvPr/>
        </p:nvSpPr>
        <p:spPr>
          <a:xfrm>
            <a:off x="913275" y="523875"/>
            <a:ext cx="1744200" cy="231675"/>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500"/>
              <a:buFont typeface="Arial"/>
              <a:buNone/>
            </a:pPr>
            <a:r>
              <a:rPr lang="es-CO" sz="1000" b="0" i="1" u="none" strike="noStrike" cap="none">
                <a:solidFill>
                  <a:srgbClr val="FFB71B"/>
                </a:solidFill>
                <a:latin typeface="Roboto"/>
                <a:ea typeface="Roboto"/>
                <a:cs typeface="Roboto"/>
                <a:sym typeface="Roboto"/>
              </a:rPr>
              <a:t>1</a:t>
            </a:r>
            <a:r>
              <a:rPr lang="es-CO" sz="1000" i="1">
                <a:solidFill>
                  <a:srgbClr val="FFB71B"/>
                </a:solidFill>
                <a:latin typeface="Roboto"/>
                <a:ea typeface="Roboto"/>
                <a:cs typeface="Roboto"/>
                <a:sym typeface="Roboto"/>
              </a:rPr>
              <a:t>3 </a:t>
            </a:r>
            <a:r>
              <a:rPr lang="es-CO" sz="1000" b="0" i="1" u="none" strike="noStrike" cap="none">
                <a:solidFill>
                  <a:srgbClr val="FFB71B"/>
                </a:solidFill>
                <a:latin typeface="Roboto"/>
                <a:ea typeface="Roboto"/>
                <a:cs typeface="Roboto"/>
                <a:sym typeface="Roboto"/>
              </a:rPr>
              <a:t>de septiembre de 2024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28921895534_0_104"/>
          <p:cNvPicPr preferRelativeResize="0"/>
          <p:nvPr/>
        </p:nvPicPr>
        <p:blipFill rotWithShape="1">
          <a:blip r:embed="rId3">
            <a:alphaModFix/>
          </a:blip>
          <a:srcRect/>
          <a:stretch/>
        </p:blipFill>
        <p:spPr>
          <a:xfrm>
            <a:off x="6690980" y="0"/>
            <a:ext cx="1843419" cy="5143501"/>
          </a:xfrm>
          <a:prstGeom prst="rect">
            <a:avLst/>
          </a:prstGeom>
          <a:noFill/>
          <a:ln>
            <a:noFill/>
          </a:ln>
        </p:spPr>
      </p:pic>
      <p:grpSp>
        <p:nvGrpSpPr>
          <p:cNvPr id="195" name="Google Shape;195;g28921895534_0_104"/>
          <p:cNvGrpSpPr/>
          <p:nvPr/>
        </p:nvGrpSpPr>
        <p:grpSpPr>
          <a:xfrm>
            <a:off x="63168" y="4845109"/>
            <a:ext cx="1867932" cy="298395"/>
            <a:chOff x="1561025" y="4668400"/>
            <a:chExt cx="3027443" cy="419625"/>
          </a:xfrm>
        </p:grpSpPr>
        <p:sp>
          <p:nvSpPr>
            <p:cNvPr id="196" name="Google Shape;196;g28921895534_0_104"/>
            <p:cNvSpPr/>
            <p:nvPr/>
          </p:nvSpPr>
          <p:spPr>
            <a:xfrm>
              <a:off x="1561025" y="4668400"/>
              <a:ext cx="3022533" cy="384900"/>
            </a:xfrm>
            <a:custGeom>
              <a:avLst/>
              <a:gdLst/>
              <a:ahLst/>
              <a:cxnLst/>
              <a:rect l="l" t="t" r="r" b="b"/>
              <a:pathLst>
                <a:path w="3022533" h="384900" extrusionOk="0">
                  <a:moveTo>
                    <a:pt x="0" y="0"/>
                  </a:moveTo>
                  <a:lnTo>
                    <a:pt x="3022533" y="0"/>
                  </a:lnTo>
                  <a:lnTo>
                    <a:pt x="3022533"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g28921895534_0_104"/>
            <p:cNvSpPr/>
            <p:nvPr/>
          </p:nvSpPr>
          <p:spPr>
            <a:xfrm>
              <a:off x="1561025" y="4668400"/>
              <a:ext cx="1182300" cy="417900"/>
            </a:xfrm>
            <a:prstGeom prst="rect">
              <a:avLst/>
            </a:prstGeom>
            <a:blipFill rotWithShape="1">
              <a:blip r:embed="rId4">
                <a:alphaModFix/>
              </a:blip>
              <a:stretch>
                <a:fillRect r="-155669" b="7909"/>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g28921895534_0_104"/>
            <p:cNvSpPr/>
            <p:nvPr/>
          </p:nvSpPr>
          <p:spPr>
            <a:xfrm>
              <a:off x="3174268" y="4668400"/>
              <a:ext cx="1414200" cy="398700"/>
            </a:xfrm>
            <a:prstGeom prst="rect">
              <a:avLst/>
            </a:prstGeom>
            <a:blipFill rotWithShape="1">
              <a:blip r:embed="rId4">
                <a:alphaModFix/>
              </a:blip>
              <a:stretch>
                <a:fillRect l="-113725" b="3459"/>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99" name="Google Shape;199;g28921895534_0_104"/>
            <p:cNvPicPr preferRelativeResize="0"/>
            <p:nvPr/>
          </p:nvPicPr>
          <p:blipFill rotWithShape="1">
            <a:blip r:embed="rId5">
              <a:alphaModFix/>
            </a:blip>
            <a:srcRect l="67778" t="27777" r="9998" b="52963"/>
            <a:stretch/>
          </p:blipFill>
          <p:spPr>
            <a:xfrm>
              <a:off x="2708377" y="4680025"/>
              <a:ext cx="470769" cy="408000"/>
            </a:xfrm>
            <a:prstGeom prst="rect">
              <a:avLst/>
            </a:prstGeom>
            <a:noFill/>
            <a:ln>
              <a:noFill/>
            </a:ln>
          </p:spPr>
        </p:pic>
      </p:grpSp>
      <p:grpSp>
        <p:nvGrpSpPr>
          <p:cNvPr id="200" name="Google Shape;200;g28921895534_0_104"/>
          <p:cNvGrpSpPr/>
          <p:nvPr/>
        </p:nvGrpSpPr>
        <p:grpSpPr>
          <a:xfrm>
            <a:off x="2464238" y="1130640"/>
            <a:ext cx="1944600" cy="1569600"/>
            <a:chOff x="3071457" y="2013875"/>
            <a:chExt cx="1944600" cy="1569600"/>
          </a:xfrm>
        </p:grpSpPr>
        <p:sp>
          <p:nvSpPr>
            <p:cNvPr id="201" name="Google Shape;201;g28921895534_0_104"/>
            <p:cNvSpPr/>
            <p:nvPr/>
          </p:nvSpPr>
          <p:spPr>
            <a:xfrm rot="10800000" flipH="1">
              <a:off x="3071457" y="2013875"/>
              <a:ext cx="1944600" cy="1569600"/>
            </a:xfrm>
            <a:prstGeom prst="round2DiagRect">
              <a:avLst>
                <a:gd name="adj1" fmla="val 0"/>
                <a:gd name="adj2" fmla="val 17764"/>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28921895534_0_104"/>
            <p:cNvSpPr txBox="1"/>
            <p:nvPr/>
          </p:nvSpPr>
          <p:spPr>
            <a:xfrm>
              <a:off x="3316102" y="2256385"/>
              <a:ext cx="1451700" cy="459900"/>
            </a:xfrm>
            <a:prstGeom prst="rect">
              <a:avLst/>
            </a:prstGeom>
            <a:solidFill>
              <a:srgbClr val="1155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solidFill>
                    <a:schemeClr val="lt1"/>
                  </a:solidFill>
                </a:rPr>
                <a:t>Diseño y Desarrollo de CultuRed</a:t>
              </a:r>
              <a:r>
                <a:rPr lang="es-CO" sz="1000">
                  <a:solidFill>
                    <a:schemeClr val="lt1"/>
                  </a:solidFill>
                </a:rPr>
                <a:t>: Nueva plataforma diseñada con enfoque en mejorar la experiencia de usuario y eficiencia en la gestión cultural.</a:t>
              </a:r>
              <a:endParaRPr sz="10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1100">
                <a:solidFill>
                  <a:schemeClr val="lt1"/>
                </a:solidFill>
                <a:latin typeface="Roboto Light"/>
                <a:ea typeface="Roboto Light"/>
                <a:cs typeface="Roboto Light"/>
                <a:sym typeface="Roboto Light"/>
              </a:endParaRPr>
            </a:p>
          </p:txBody>
        </p:sp>
      </p:grpSp>
      <p:grpSp>
        <p:nvGrpSpPr>
          <p:cNvPr id="203" name="Google Shape;203;g28921895534_0_104"/>
          <p:cNvGrpSpPr/>
          <p:nvPr/>
        </p:nvGrpSpPr>
        <p:grpSpPr>
          <a:xfrm>
            <a:off x="522025" y="1130640"/>
            <a:ext cx="1944600" cy="1569600"/>
            <a:chOff x="1126863" y="2013875"/>
            <a:chExt cx="1944600" cy="1569600"/>
          </a:xfrm>
        </p:grpSpPr>
        <p:sp>
          <p:nvSpPr>
            <p:cNvPr id="204" name="Google Shape;204;g28921895534_0_104"/>
            <p:cNvSpPr/>
            <p:nvPr/>
          </p:nvSpPr>
          <p:spPr>
            <a:xfrm>
              <a:off x="1126863" y="2013875"/>
              <a:ext cx="1944600" cy="1569600"/>
            </a:xfrm>
            <a:prstGeom prst="round2DiagRect">
              <a:avLst>
                <a:gd name="adj1" fmla="val 0"/>
                <a:gd name="adj2" fmla="val 17764"/>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g28921895534_0_104"/>
            <p:cNvSpPr txBox="1"/>
            <p:nvPr/>
          </p:nvSpPr>
          <p:spPr>
            <a:xfrm>
              <a:off x="1280163" y="2295575"/>
              <a:ext cx="1638000" cy="1006200"/>
            </a:xfrm>
            <a:prstGeom prst="rect">
              <a:avLst/>
            </a:prstGeom>
            <a:solidFill>
              <a:srgbClr val="7030A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solidFill>
                    <a:schemeClr val="lt1"/>
                  </a:solidFill>
                </a:rPr>
                <a:t>Decisión de Migración</a:t>
              </a:r>
              <a:r>
                <a:rPr lang="es-CO" sz="1000">
                  <a:solidFill>
                    <a:schemeClr val="lt1"/>
                  </a:solidFill>
                </a:rPr>
                <a:t>: Se decidió migrar de Drupal a CultuRed debido a limitaciones de escalabilidad y usabilidad en Drupal.</a:t>
              </a:r>
              <a:endParaRPr sz="1000">
                <a:solidFill>
                  <a:schemeClr val="lt1"/>
                </a:solidFill>
                <a:latin typeface="Roboto Light"/>
                <a:ea typeface="Roboto Light"/>
                <a:cs typeface="Roboto Light"/>
                <a:sym typeface="Roboto Light"/>
              </a:endParaRPr>
            </a:p>
            <a:p>
              <a:pPr marL="0" lvl="0" indent="0" algn="l" rtl="0">
                <a:lnSpc>
                  <a:spcPct val="115000"/>
                </a:lnSpc>
                <a:spcBef>
                  <a:spcPts val="0"/>
                </a:spcBef>
                <a:spcAft>
                  <a:spcPts val="1600"/>
                </a:spcAft>
                <a:buNone/>
              </a:pPr>
              <a:endParaRPr sz="100">
                <a:solidFill>
                  <a:schemeClr val="lt1"/>
                </a:solidFill>
                <a:latin typeface="Roboto"/>
                <a:ea typeface="Roboto"/>
                <a:cs typeface="Roboto"/>
                <a:sym typeface="Roboto"/>
              </a:endParaRPr>
            </a:p>
          </p:txBody>
        </p:sp>
      </p:grpSp>
      <p:grpSp>
        <p:nvGrpSpPr>
          <p:cNvPr id="206" name="Google Shape;206;g28921895534_0_104"/>
          <p:cNvGrpSpPr/>
          <p:nvPr/>
        </p:nvGrpSpPr>
        <p:grpSpPr>
          <a:xfrm>
            <a:off x="4406141" y="1130640"/>
            <a:ext cx="1944477" cy="1569600"/>
            <a:chOff x="5015938" y="2013875"/>
            <a:chExt cx="3001200" cy="1569600"/>
          </a:xfrm>
        </p:grpSpPr>
        <p:sp>
          <p:nvSpPr>
            <p:cNvPr id="207" name="Google Shape;207;g28921895534_0_104"/>
            <p:cNvSpPr/>
            <p:nvPr/>
          </p:nvSpPr>
          <p:spPr>
            <a:xfrm>
              <a:off x="5015938" y="2013875"/>
              <a:ext cx="3001200" cy="1569600"/>
            </a:xfrm>
            <a:prstGeom prst="round2DiagRect">
              <a:avLst>
                <a:gd name="adj1" fmla="val 0"/>
                <a:gd name="adj2" fmla="val 1776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8" name="Google Shape;208;g28921895534_0_104"/>
            <p:cNvSpPr txBox="1"/>
            <p:nvPr/>
          </p:nvSpPr>
          <p:spPr>
            <a:xfrm>
              <a:off x="5360226" y="2256387"/>
              <a:ext cx="241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100" b="1">
                  <a:solidFill>
                    <a:schemeClr val="lt1"/>
                  </a:solidFill>
                  <a:latin typeface="Roboto"/>
                  <a:ea typeface="Roboto"/>
                  <a:cs typeface="Roboto"/>
                  <a:sym typeface="Roboto"/>
                </a:rPr>
                <a:t>Migración de servicios:</a:t>
              </a:r>
              <a:r>
                <a:rPr lang="es-CO" sz="1100">
                  <a:solidFill>
                    <a:schemeClr val="lt1"/>
                  </a:solidFill>
                  <a:latin typeface="Roboto Light"/>
                  <a:ea typeface="Roboto Light"/>
                  <a:cs typeface="Roboto Light"/>
                  <a:sym typeface="Roboto Light"/>
                </a:rPr>
                <a:t> mantener la disponibilidad de información pero con una mejor experiencia </a:t>
              </a:r>
              <a:r>
                <a:rPr lang="es-CO" sz="1000">
                  <a:solidFill>
                    <a:schemeClr val="lt1"/>
                  </a:solidFill>
                  <a:latin typeface="Roboto Light"/>
                  <a:ea typeface="Roboto Light"/>
                  <a:cs typeface="Roboto Light"/>
                  <a:sym typeface="Roboto Light"/>
                </a:rPr>
                <a:t>	</a:t>
              </a:r>
              <a:r>
                <a:rPr lang="es-CO" sz="1100">
                  <a:solidFill>
                    <a:schemeClr val="lt1"/>
                  </a:solidFill>
                  <a:latin typeface="Roboto Light"/>
                  <a:ea typeface="Roboto Light"/>
                  <a:cs typeface="Roboto Light"/>
                  <a:sym typeface="Roboto Light"/>
                </a:rPr>
                <a:t>									</a:t>
              </a:r>
              <a:endParaRPr sz="11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1100" b="1">
                <a:latin typeface="Roboto"/>
                <a:ea typeface="Roboto"/>
                <a:cs typeface="Roboto"/>
                <a:sym typeface="Roboto"/>
              </a:endParaRPr>
            </a:p>
          </p:txBody>
        </p:sp>
      </p:grpSp>
      <p:grpSp>
        <p:nvGrpSpPr>
          <p:cNvPr id="209" name="Google Shape;209;g28921895534_0_104"/>
          <p:cNvGrpSpPr/>
          <p:nvPr/>
        </p:nvGrpSpPr>
        <p:grpSpPr>
          <a:xfrm>
            <a:off x="6346700" y="1163428"/>
            <a:ext cx="1944600" cy="1569600"/>
            <a:chOff x="1126863" y="2013875"/>
            <a:chExt cx="1944600" cy="1569600"/>
          </a:xfrm>
        </p:grpSpPr>
        <p:sp>
          <p:nvSpPr>
            <p:cNvPr id="210" name="Google Shape;210;g28921895534_0_104"/>
            <p:cNvSpPr/>
            <p:nvPr/>
          </p:nvSpPr>
          <p:spPr>
            <a:xfrm>
              <a:off x="1126863" y="2013875"/>
              <a:ext cx="1944600" cy="1569600"/>
            </a:xfrm>
            <a:prstGeom prst="round2DiagRect">
              <a:avLst>
                <a:gd name="adj1" fmla="val 0"/>
                <a:gd name="adj2" fmla="val 17764"/>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g28921895534_0_104"/>
            <p:cNvSpPr txBox="1"/>
            <p:nvPr/>
          </p:nvSpPr>
          <p:spPr>
            <a:xfrm>
              <a:off x="1351638" y="2222450"/>
              <a:ext cx="1638000" cy="10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solidFill>
                    <a:schemeClr val="lt1"/>
                  </a:solidFill>
                </a:rPr>
                <a:t>Mejoras en la Interfaz (UX/UI)</a:t>
              </a:r>
              <a:r>
                <a:rPr lang="es-CO" sz="1000">
                  <a:solidFill>
                    <a:schemeClr val="lt1"/>
                  </a:solidFill>
                </a:rPr>
                <a:t>: Simplificación de la navegación, con menús más claros y botones de acción visibles</a:t>
              </a:r>
              <a:r>
                <a:rPr lang="es-CO" sz="1100">
                  <a:solidFill>
                    <a:schemeClr val="dk1"/>
                  </a:solidFill>
                </a:rPr>
                <a:t>.</a:t>
              </a:r>
              <a:endParaRPr sz="12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1100">
                <a:solidFill>
                  <a:schemeClr val="lt1"/>
                </a:solidFill>
                <a:latin typeface="Roboto Light"/>
                <a:ea typeface="Roboto Light"/>
                <a:cs typeface="Roboto Light"/>
                <a:sym typeface="Roboto Light"/>
              </a:endParaRPr>
            </a:p>
            <a:p>
              <a:pPr marL="0" lvl="0" indent="0" algn="l" rtl="0">
                <a:lnSpc>
                  <a:spcPct val="115000"/>
                </a:lnSpc>
                <a:spcBef>
                  <a:spcPts val="0"/>
                </a:spcBef>
                <a:spcAft>
                  <a:spcPts val="1600"/>
                </a:spcAft>
                <a:buNone/>
              </a:pPr>
              <a:endParaRPr sz="100">
                <a:solidFill>
                  <a:schemeClr val="lt1"/>
                </a:solidFill>
                <a:latin typeface="Roboto"/>
                <a:ea typeface="Roboto"/>
                <a:cs typeface="Roboto"/>
                <a:sym typeface="Roboto"/>
              </a:endParaRPr>
            </a:p>
          </p:txBody>
        </p:sp>
      </p:grpSp>
      <p:sp>
        <p:nvSpPr>
          <p:cNvPr id="212" name="Google Shape;212;g28921895534_0_104"/>
          <p:cNvSpPr txBox="1"/>
          <p:nvPr/>
        </p:nvSpPr>
        <p:spPr>
          <a:xfrm>
            <a:off x="694600" y="526000"/>
            <a:ext cx="7625700" cy="531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s-CO" sz="2500">
                <a:solidFill>
                  <a:schemeClr val="accent1"/>
                </a:solidFill>
                <a:latin typeface="Roboto Black"/>
                <a:ea typeface="Roboto Black"/>
                <a:cs typeface="Roboto Black"/>
                <a:sym typeface="Roboto Black"/>
              </a:rPr>
              <a:t>Proceso de construcción migración a Cultured</a:t>
            </a:r>
            <a:endParaRPr sz="2500" b="1">
              <a:solidFill>
                <a:schemeClr val="accent1"/>
              </a:solidFill>
              <a:latin typeface="Roboto"/>
              <a:ea typeface="Roboto"/>
              <a:cs typeface="Roboto"/>
              <a:sym typeface="Roboto"/>
            </a:endParaRPr>
          </a:p>
        </p:txBody>
      </p:sp>
      <p:grpSp>
        <p:nvGrpSpPr>
          <p:cNvPr id="213" name="Google Shape;213;g28921895534_0_104"/>
          <p:cNvGrpSpPr/>
          <p:nvPr/>
        </p:nvGrpSpPr>
        <p:grpSpPr>
          <a:xfrm>
            <a:off x="2464238" y="2883241"/>
            <a:ext cx="1944600" cy="1569600"/>
            <a:chOff x="3071457" y="2013875"/>
            <a:chExt cx="1944600" cy="1569600"/>
          </a:xfrm>
        </p:grpSpPr>
        <p:sp>
          <p:nvSpPr>
            <p:cNvPr id="214" name="Google Shape;214;g28921895534_0_104"/>
            <p:cNvSpPr/>
            <p:nvPr/>
          </p:nvSpPr>
          <p:spPr>
            <a:xfrm rot="10800000" flipH="1">
              <a:off x="3071457" y="2013875"/>
              <a:ext cx="1944600" cy="1569600"/>
            </a:xfrm>
            <a:prstGeom prst="round2DiagRect">
              <a:avLst>
                <a:gd name="adj1" fmla="val 0"/>
                <a:gd name="adj2" fmla="val 17764"/>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g28921895534_0_104"/>
            <p:cNvSpPr txBox="1"/>
            <p:nvPr/>
          </p:nvSpPr>
          <p:spPr>
            <a:xfrm>
              <a:off x="3317765" y="2046660"/>
              <a:ext cx="1451700" cy="459900"/>
            </a:xfrm>
            <a:prstGeom prst="rect">
              <a:avLst/>
            </a:prstGeom>
            <a:solidFill>
              <a:srgbClr val="1155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solidFill>
                    <a:schemeClr val="lt1"/>
                  </a:solidFill>
                </a:rPr>
                <a:t>Implementación Gradual</a:t>
              </a:r>
              <a:r>
                <a:rPr lang="es-CO" sz="1000">
                  <a:solidFill>
                    <a:schemeClr val="lt1"/>
                  </a:solidFill>
                </a:rPr>
                <a:t>: Despliegue progresivo de CultuRed para minimizar interrupciones y garantizar la adopción por parte de los usuarios.</a:t>
              </a:r>
              <a:endParaRPr sz="10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1100">
                <a:solidFill>
                  <a:schemeClr val="lt1"/>
                </a:solidFill>
                <a:latin typeface="Roboto Light"/>
                <a:ea typeface="Roboto Light"/>
                <a:cs typeface="Roboto Light"/>
                <a:sym typeface="Roboto Light"/>
              </a:endParaRPr>
            </a:p>
          </p:txBody>
        </p:sp>
      </p:grpSp>
      <p:grpSp>
        <p:nvGrpSpPr>
          <p:cNvPr id="216" name="Google Shape;216;g28921895534_0_104"/>
          <p:cNvGrpSpPr/>
          <p:nvPr/>
        </p:nvGrpSpPr>
        <p:grpSpPr>
          <a:xfrm>
            <a:off x="4406141" y="2883241"/>
            <a:ext cx="1944477" cy="1569600"/>
            <a:chOff x="5015938" y="2013875"/>
            <a:chExt cx="3001200" cy="1569600"/>
          </a:xfrm>
        </p:grpSpPr>
        <p:sp>
          <p:nvSpPr>
            <p:cNvPr id="217" name="Google Shape;217;g28921895534_0_104"/>
            <p:cNvSpPr/>
            <p:nvPr/>
          </p:nvSpPr>
          <p:spPr>
            <a:xfrm>
              <a:off x="5015938" y="2013875"/>
              <a:ext cx="3001200" cy="1569600"/>
            </a:xfrm>
            <a:prstGeom prst="round2DiagRect">
              <a:avLst>
                <a:gd name="adj1" fmla="val 0"/>
                <a:gd name="adj2" fmla="val 1776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8" name="Google Shape;218;g28921895534_0_104"/>
            <p:cNvSpPr txBox="1"/>
            <p:nvPr/>
          </p:nvSpPr>
          <p:spPr>
            <a:xfrm>
              <a:off x="5308000" y="2105737"/>
              <a:ext cx="241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100" b="1">
                  <a:solidFill>
                    <a:schemeClr val="lt1"/>
                  </a:solidFill>
                  <a:latin typeface="Roboto"/>
                  <a:ea typeface="Roboto"/>
                  <a:cs typeface="Roboto"/>
                  <a:sym typeface="Roboto"/>
                </a:rPr>
                <a:t>Ciberseguridad: </a:t>
              </a:r>
              <a:r>
                <a:rPr lang="es-CO" sz="1100">
                  <a:solidFill>
                    <a:schemeClr val="lt1"/>
                  </a:solidFill>
                  <a:latin typeface="Roboto Light"/>
                  <a:ea typeface="Roboto Light"/>
                  <a:cs typeface="Roboto Light"/>
                  <a:sym typeface="Roboto Light"/>
                </a:rPr>
                <a:t>Mejora en protocolos y tecnología que permitan prevenir ataques informáticos </a:t>
              </a:r>
              <a:r>
                <a:rPr lang="es-CO" sz="1200">
                  <a:solidFill>
                    <a:schemeClr val="lt1"/>
                  </a:solidFill>
                  <a:latin typeface="Roboto Light"/>
                  <a:ea typeface="Roboto Light"/>
                  <a:cs typeface="Roboto Light"/>
                  <a:sym typeface="Roboto Light"/>
                </a:rPr>
                <a:t> </a:t>
              </a:r>
              <a:endParaRPr sz="11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1100" b="1">
                <a:latin typeface="Roboto"/>
                <a:ea typeface="Roboto"/>
                <a:cs typeface="Roboto"/>
                <a:sym typeface="Robot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sp>
        <p:nvSpPr>
          <p:cNvPr id="223" name="Google Shape;223;g28921895534_0_0"/>
          <p:cNvSpPr txBox="1"/>
          <p:nvPr/>
        </p:nvSpPr>
        <p:spPr>
          <a:xfrm>
            <a:off x="464775" y="80100"/>
            <a:ext cx="54933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500"/>
              <a:buFont typeface="Arial"/>
              <a:buNone/>
            </a:pPr>
            <a:r>
              <a:rPr lang="es-CO" sz="4000">
                <a:solidFill>
                  <a:srgbClr val="7030A0"/>
                </a:solidFill>
                <a:latin typeface="Roboto Black"/>
                <a:ea typeface="Roboto Black"/>
                <a:cs typeface="Roboto Black"/>
                <a:sym typeface="Roboto Black"/>
              </a:rPr>
              <a:t>Ejecución del proyecto</a:t>
            </a:r>
            <a:endParaRPr sz="4000" b="0" i="0" u="none" strike="noStrike" cap="none">
              <a:solidFill>
                <a:srgbClr val="7030A0"/>
              </a:solidFill>
              <a:latin typeface="Roboto Black"/>
              <a:ea typeface="Roboto Black"/>
              <a:cs typeface="Roboto Black"/>
              <a:sym typeface="Roboto Black"/>
            </a:endParaRPr>
          </a:p>
        </p:txBody>
      </p:sp>
      <p:pic>
        <p:nvPicPr>
          <p:cNvPr id="224" name="Google Shape;224;g28921895534_0_0"/>
          <p:cNvPicPr preferRelativeResize="0"/>
          <p:nvPr/>
        </p:nvPicPr>
        <p:blipFill rotWithShape="1">
          <a:blip r:embed="rId4">
            <a:alphaModFix/>
          </a:blip>
          <a:srcRect/>
          <a:stretch/>
        </p:blipFill>
        <p:spPr>
          <a:xfrm>
            <a:off x="7300580" y="0"/>
            <a:ext cx="1843419" cy="5143501"/>
          </a:xfrm>
          <a:prstGeom prst="rect">
            <a:avLst/>
          </a:prstGeom>
          <a:noFill/>
          <a:ln>
            <a:noFill/>
          </a:ln>
        </p:spPr>
      </p:pic>
      <p:cxnSp>
        <p:nvCxnSpPr>
          <p:cNvPr id="225" name="Google Shape;225;g28921895534_0_0"/>
          <p:cNvCxnSpPr/>
          <p:nvPr/>
        </p:nvCxnSpPr>
        <p:spPr>
          <a:xfrm>
            <a:off x="629225" y="831874"/>
            <a:ext cx="1843500" cy="0"/>
          </a:xfrm>
          <a:prstGeom prst="straightConnector1">
            <a:avLst/>
          </a:prstGeom>
          <a:noFill/>
          <a:ln w="9525" cap="flat" cmpd="sng">
            <a:solidFill>
              <a:srgbClr val="FFB71B"/>
            </a:solidFill>
            <a:prstDash val="solid"/>
            <a:round/>
            <a:headEnd type="none" w="sm" len="sm"/>
            <a:tailEnd type="none" w="sm" len="sm"/>
          </a:ln>
        </p:spPr>
      </p:cxnSp>
      <p:sp>
        <p:nvSpPr>
          <p:cNvPr id="226" name="Google Shape;226;g28921895534_0_0"/>
          <p:cNvSpPr/>
          <p:nvPr/>
        </p:nvSpPr>
        <p:spPr>
          <a:xfrm>
            <a:off x="1960154" y="1056473"/>
            <a:ext cx="2355900" cy="333300"/>
          </a:xfrm>
          <a:custGeom>
            <a:avLst/>
            <a:gdLst/>
            <a:ahLst/>
            <a:cxnLst/>
            <a:rect l="l" t="t" r="r" b="b"/>
            <a:pathLst>
              <a:path w="2355900" h="333300" extrusionOk="0">
                <a:moveTo>
                  <a:pt x="0" y="0"/>
                </a:moveTo>
                <a:lnTo>
                  <a:pt x="2355900" y="0"/>
                </a:lnTo>
                <a:lnTo>
                  <a:pt x="2355900" y="333300"/>
                </a:lnTo>
                <a:lnTo>
                  <a:pt x="0" y="333300"/>
                </a:lnTo>
                <a:lnTo>
                  <a:pt x="0" y="0"/>
                </a:lnTo>
                <a:close/>
              </a:path>
            </a:pathLst>
          </a:custGeom>
          <a:solidFill>
            <a:srgbClr val="491F6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27" name="Google Shape;227;g28921895534_0_0"/>
          <p:cNvSpPr/>
          <p:nvPr/>
        </p:nvSpPr>
        <p:spPr>
          <a:xfrm>
            <a:off x="1960154" y="1056473"/>
            <a:ext cx="2355900" cy="333300"/>
          </a:xfrm>
          <a:custGeom>
            <a:avLst/>
            <a:gdLst/>
            <a:ahLst/>
            <a:cxnLst/>
            <a:rect l="l" t="t" r="r" b="b"/>
            <a:pathLst>
              <a:path w="2355900" h="333300" extrusionOk="0">
                <a:moveTo>
                  <a:pt x="0" y="0"/>
                </a:moveTo>
                <a:lnTo>
                  <a:pt x="2355900" y="0"/>
                </a:lnTo>
                <a:lnTo>
                  <a:pt x="2355900" y="333300"/>
                </a:lnTo>
                <a:lnTo>
                  <a:pt x="0" y="333300"/>
                </a:lnTo>
                <a:lnTo>
                  <a:pt x="0" y="0"/>
                </a:lnTo>
                <a:close/>
              </a:path>
            </a:pathLst>
          </a:custGeom>
          <a:noFill/>
          <a:ln w="95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28" name="Google Shape;228;g28921895534_0_0"/>
          <p:cNvSpPr/>
          <p:nvPr/>
        </p:nvSpPr>
        <p:spPr>
          <a:xfrm>
            <a:off x="4316054" y="1060073"/>
            <a:ext cx="2522100" cy="333300"/>
          </a:xfrm>
          <a:custGeom>
            <a:avLst/>
            <a:gdLst/>
            <a:ahLst/>
            <a:cxnLst/>
            <a:rect l="l" t="t" r="r" b="b"/>
            <a:pathLst>
              <a:path w="2522100" h="333300" extrusionOk="0">
                <a:moveTo>
                  <a:pt x="0" y="0"/>
                </a:moveTo>
                <a:lnTo>
                  <a:pt x="2522100" y="0"/>
                </a:lnTo>
                <a:lnTo>
                  <a:pt x="2522100" y="333300"/>
                </a:lnTo>
                <a:lnTo>
                  <a:pt x="0" y="333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29" name="Google Shape;229;g28921895534_0_0"/>
          <p:cNvSpPr/>
          <p:nvPr/>
        </p:nvSpPr>
        <p:spPr>
          <a:xfrm>
            <a:off x="4316054" y="1060073"/>
            <a:ext cx="2522100" cy="333300"/>
          </a:xfrm>
          <a:custGeom>
            <a:avLst/>
            <a:gdLst/>
            <a:ahLst/>
            <a:cxnLst/>
            <a:rect l="l" t="t" r="r" b="b"/>
            <a:pathLst>
              <a:path w="2522100" h="333300" extrusionOk="0">
                <a:moveTo>
                  <a:pt x="0" y="0"/>
                </a:moveTo>
                <a:lnTo>
                  <a:pt x="2522100" y="0"/>
                </a:lnTo>
                <a:lnTo>
                  <a:pt x="2522100" y="333300"/>
                </a:lnTo>
                <a:lnTo>
                  <a:pt x="0" y="333300"/>
                </a:lnTo>
                <a:lnTo>
                  <a:pt x="0" y="0"/>
                </a:lnTo>
                <a:close/>
              </a:path>
            </a:pathLst>
          </a:custGeom>
          <a:noFill/>
          <a:ln w="95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30" name="Google Shape;230;g28921895534_0_0"/>
          <p:cNvSpPr/>
          <p:nvPr/>
        </p:nvSpPr>
        <p:spPr>
          <a:xfrm>
            <a:off x="1960150" y="3359007"/>
            <a:ext cx="2355900" cy="1465172"/>
          </a:xfrm>
          <a:custGeom>
            <a:avLst/>
            <a:gdLst/>
            <a:ahLst/>
            <a:cxnLst/>
            <a:rect l="l" t="t" r="r" b="b"/>
            <a:pathLst>
              <a:path w="2355900" h="410700" extrusionOk="0">
                <a:moveTo>
                  <a:pt x="0" y="0"/>
                </a:moveTo>
                <a:lnTo>
                  <a:pt x="2355900" y="0"/>
                </a:lnTo>
                <a:lnTo>
                  <a:pt x="2355900" y="410700"/>
                </a:lnTo>
                <a:lnTo>
                  <a:pt x="0" y="410700"/>
                </a:lnTo>
                <a:lnTo>
                  <a:pt x="0" y="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231" name="Google Shape;231;g28921895534_0_0"/>
          <p:cNvSpPr/>
          <p:nvPr/>
        </p:nvSpPr>
        <p:spPr>
          <a:xfrm>
            <a:off x="1960150" y="3359007"/>
            <a:ext cx="2355900" cy="1465172"/>
          </a:xfrm>
          <a:custGeom>
            <a:avLst/>
            <a:gdLst/>
            <a:ahLst/>
            <a:cxnLst/>
            <a:rect l="l" t="t" r="r" b="b"/>
            <a:pathLst>
              <a:path w="2355900" h="410700" extrusionOk="0">
                <a:moveTo>
                  <a:pt x="0" y="0"/>
                </a:moveTo>
                <a:lnTo>
                  <a:pt x="2355900" y="0"/>
                </a:lnTo>
                <a:lnTo>
                  <a:pt x="2355900" y="410700"/>
                </a:lnTo>
                <a:lnTo>
                  <a:pt x="0" y="4107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232" name="Google Shape;232;g28921895534_0_0"/>
          <p:cNvSpPr/>
          <p:nvPr/>
        </p:nvSpPr>
        <p:spPr>
          <a:xfrm>
            <a:off x="4337574" y="3390511"/>
            <a:ext cx="2522100" cy="410700"/>
          </a:xfrm>
          <a:custGeom>
            <a:avLst/>
            <a:gdLst/>
            <a:ahLst/>
            <a:cxnLst/>
            <a:rect l="l" t="t" r="r" b="b"/>
            <a:pathLst>
              <a:path w="2522100" h="410700" extrusionOk="0">
                <a:moveTo>
                  <a:pt x="0" y="0"/>
                </a:moveTo>
                <a:lnTo>
                  <a:pt x="2522100" y="0"/>
                </a:lnTo>
                <a:lnTo>
                  <a:pt x="2522100" y="410700"/>
                </a:lnTo>
                <a:lnTo>
                  <a:pt x="0" y="410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233" name="Google Shape;233;g28921895534_0_0"/>
          <p:cNvSpPr/>
          <p:nvPr/>
        </p:nvSpPr>
        <p:spPr>
          <a:xfrm>
            <a:off x="4337574" y="3390511"/>
            <a:ext cx="2522100" cy="410700"/>
          </a:xfrm>
          <a:custGeom>
            <a:avLst/>
            <a:gdLst/>
            <a:ahLst/>
            <a:cxnLst/>
            <a:rect l="l" t="t" r="r" b="b"/>
            <a:pathLst>
              <a:path w="2522100" h="410700" extrusionOk="0">
                <a:moveTo>
                  <a:pt x="0" y="0"/>
                </a:moveTo>
                <a:lnTo>
                  <a:pt x="2522100" y="0"/>
                </a:lnTo>
                <a:lnTo>
                  <a:pt x="2522100" y="410700"/>
                </a:lnTo>
                <a:lnTo>
                  <a:pt x="0" y="4107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85725" lvl="0" indent="0" algn="l" rtl="0">
              <a:lnSpc>
                <a:spcPct val="101725"/>
              </a:lnSpc>
              <a:spcBef>
                <a:spcPts val="0"/>
              </a:spcBef>
              <a:spcAft>
                <a:spcPts val="0"/>
              </a:spcAft>
              <a:buClr>
                <a:schemeClr val="dk1"/>
              </a:buClr>
              <a:buFont typeface="Arial"/>
              <a:buNone/>
            </a:pPr>
            <a:r>
              <a:rPr lang="es-CO" sz="1000">
                <a:solidFill>
                  <a:srgbClr val="434343"/>
                </a:solidFill>
                <a:latin typeface="Roboto Light"/>
                <a:ea typeface="Roboto Light"/>
                <a:cs typeface="Roboto Light"/>
                <a:sym typeface="Roboto Light"/>
              </a:rPr>
              <a:t>Mesas de trabajo para refinamiento en los levantamientos </a:t>
            </a:r>
            <a:r>
              <a:rPr lang="es-CO" sz="1100">
                <a:solidFill>
                  <a:srgbClr val="434343"/>
                </a:solidFill>
                <a:latin typeface="Roboto Light"/>
                <a:ea typeface="Roboto Light"/>
                <a:cs typeface="Roboto Light"/>
                <a:sym typeface="Roboto Light"/>
              </a:rPr>
              <a:t> </a:t>
            </a:r>
            <a:endParaRPr sz="1100" b="0" i="0" u="none" strike="noStrike" cap="none">
              <a:solidFill>
                <a:srgbClr val="000000"/>
              </a:solidFill>
              <a:latin typeface="Roboto Black"/>
              <a:ea typeface="Roboto Black"/>
              <a:cs typeface="Roboto Black"/>
              <a:sym typeface="Roboto Black"/>
            </a:endParaRPr>
          </a:p>
        </p:txBody>
      </p:sp>
      <p:sp>
        <p:nvSpPr>
          <p:cNvPr id="234" name="Google Shape;234;g28921895534_0_0"/>
          <p:cNvSpPr/>
          <p:nvPr/>
        </p:nvSpPr>
        <p:spPr>
          <a:xfrm>
            <a:off x="4316054" y="2448348"/>
            <a:ext cx="2522100" cy="333300"/>
          </a:xfrm>
          <a:custGeom>
            <a:avLst/>
            <a:gdLst/>
            <a:ahLst/>
            <a:cxnLst/>
            <a:rect l="l" t="t" r="r" b="b"/>
            <a:pathLst>
              <a:path w="2522100" h="333300" extrusionOk="0">
                <a:moveTo>
                  <a:pt x="0" y="0"/>
                </a:moveTo>
                <a:lnTo>
                  <a:pt x="2522100" y="0"/>
                </a:lnTo>
                <a:lnTo>
                  <a:pt x="2522100" y="333300"/>
                </a:lnTo>
                <a:lnTo>
                  <a:pt x="0" y="333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235" name="Google Shape;235;g28921895534_0_0"/>
          <p:cNvSpPr/>
          <p:nvPr/>
        </p:nvSpPr>
        <p:spPr>
          <a:xfrm>
            <a:off x="1638100" y="2114912"/>
            <a:ext cx="3000000" cy="1262895"/>
          </a:xfrm>
          <a:custGeom>
            <a:avLst/>
            <a:gdLst/>
            <a:ahLst/>
            <a:cxnLst/>
            <a:rect l="l" t="t" r="r" b="b"/>
            <a:pathLst>
              <a:path w="3000000" h="354000" extrusionOk="0">
                <a:moveTo>
                  <a:pt x="0" y="0"/>
                </a:moveTo>
                <a:lnTo>
                  <a:pt x="3000000" y="0"/>
                </a:lnTo>
                <a:lnTo>
                  <a:pt x="3000000" y="354000"/>
                </a:lnTo>
                <a:lnTo>
                  <a:pt x="0" y="3540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236" name="Google Shape;236;g28921895534_0_0"/>
          <p:cNvSpPr/>
          <p:nvPr/>
        </p:nvSpPr>
        <p:spPr>
          <a:xfrm>
            <a:off x="4316054" y="1458298"/>
            <a:ext cx="2522100" cy="333300"/>
          </a:xfrm>
          <a:custGeom>
            <a:avLst/>
            <a:gdLst/>
            <a:ahLst/>
            <a:cxnLst/>
            <a:rect l="l" t="t" r="r" b="b"/>
            <a:pathLst>
              <a:path w="2522100" h="333300" extrusionOk="0">
                <a:moveTo>
                  <a:pt x="0" y="0"/>
                </a:moveTo>
                <a:lnTo>
                  <a:pt x="2522100" y="0"/>
                </a:lnTo>
                <a:lnTo>
                  <a:pt x="2522100" y="333300"/>
                </a:lnTo>
                <a:lnTo>
                  <a:pt x="0" y="333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237" name="Google Shape;237;g28921895534_0_0"/>
          <p:cNvSpPr/>
          <p:nvPr/>
        </p:nvSpPr>
        <p:spPr>
          <a:xfrm>
            <a:off x="4316050" y="1458299"/>
            <a:ext cx="2522100" cy="239143"/>
          </a:xfrm>
          <a:custGeom>
            <a:avLst/>
            <a:gdLst/>
            <a:ahLst/>
            <a:cxnLst/>
            <a:rect l="l" t="t" r="r" b="b"/>
            <a:pathLst>
              <a:path w="2522100" h="333300" extrusionOk="0">
                <a:moveTo>
                  <a:pt x="0" y="0"/>
                </a:moveTo>
                <a:lnTo>
                  <a:pt x="2522100" y="0"/>
                </a:lnTo>
                <a:lnTo>
                  <a:pt x="2522100" y="333300"/>
                </a:lnTo>
                <a:lnTo>
                  <a:pt x="0" y="333300"/>
                </a:lnTo>
                <a:lnTo>
                  <a:pt x="0" y="0"/>
                </a:lnTo>
                <a:close/>
              </a:path>
            </a:pathLst>
          </a:custGeom>
          <a:noFill/>
          <a:ln w="95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238" name="Google Shape;238;g28921895534_0_0"/>
          <p:cNvSpPr txBox="1"/>
          <p:nvPr/>
        </p:nvSpPr>
        <p:spPr>
          <a:xfrm>
            <a:off x="4659624" y="3039899"/>
            <a:ext cx="2199900" cy="3516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Black"/>
              <a:ea typeface="Roboto Black"/>
              <a:cs typeface="Roboto Black"/>
              <a:sym typeface="Roboto Black"/>
            </a:endParaRPr>
          </a:p>
        </p:txBody>
      </p:sp>
      <p:sp>
        <p:nvSpPr>
          <p:cNvPr id="239" name="Google Shape;239;g28921895534_0_0"/>
          <p:cNvSpPr txBox="1"/>
          <p:nvPr/>
        </p:nvSpPr>
        <p:spPr>
          <a:xfrm>
            <a:off x="1638100" y="3356557"/>
            <a:ext cx="322200" cy="14661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240" name="Google Shape;240;g28921895534_0_0"/>
          <p:cNvSpPr/>
          <p:nvPr/>
        </p:nvSpPr>
        <p:spPr>
          <a:xfrm>
            <a:off x="4316050" y="1811205"/>
            <a:ext cx="2522100" cy="239143"/>
          </a:xfrm>
          <a:custGeom>
            <a:avLst/>
            <a:gdLst/>
            <a:ahLst/>
            <a:cxnLst/>
            <a:rect l="l" t="t" r="r" b="b"/>
            <a:pathLst>
              <a:path w="2522100" h="333300" extrusionOk="0">
                <a:moveTo>
                  <a:pt x="0" y="0"/>
                </a:moveTo>
                <a:lnTo>
                  <a:pt x="2522100" y="0"/>
                </a:lnTo>
                <a:lnTo>
                  <a:pt x="2522100" y="333300"/>
                </a:lnTo>
                <a:lnTo>
                  <a:pt x="0" y="333300"/>
                </a:lnTo>
                <a:lnTo>
                  <a:pt x="0" y="0"/>
                </a:lnTo>
                <a:close/>
              </a:path>
            </a:pathLst>
          </a:custGeom>
          <a:noFill/>
          <a:ln w="95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241" name="Google Shape;241;g28921895534_0_0"/>
          <p:cNvSpPr txBox="1"/>
          <p:nvPr/>
        </p:nvSpPr>
        <p:spPr>
          <a:xfrm>
            <a:off x="4316050" y="1780280"/>
            <a:ext cx="2522100" cy="239100"/>
          </a:xfrm>
          <a:prstGeom prst="rect">
            <a:avLst/>
          </a:prstGeom>
          <a:noFill/>
          <a:ln>
            <a:noFill/>
          </a:ln>
        </p:spPr>
        <p:txBody>
          <a:bodyPr spcFirstLastPara="1" wrap="square" lIns="0" tIns="45700" rIns="0" bIns="0" anchor="t" anchorCtr="0">
            <a:noAutofit/>
          </a:bodyPr>
          <a:lstStyle/>
          <a:p>
            <a:pPr marL="85725" marR="0" lvl="0" indent="0" algn="l" rtl="0">
              <a:lnSpc>
                <a:spcPct val="101725"/>
              </a:lnSpc>
              <a:spcBef>
                <a:spcPts val="0"/>
              </a:spcBef>
              <a:spcAft>
                <a:spcPts val="0"/>
              </a:spcAft>
              <a:buNone/>
            </a:pPr>
            <a:r>
              <a:rPr lang="es-CO" sz="1000">
                <a:solidFill>
                  <a:schemeClr val="dk2"/>
                </a:solidFill>
                <a:latin typeface="Roboto"/>
                <a:ea typeface="Roboto"/>
                <a:cs typeface="Roboto"/>
                <a:sym typeface="Roboto"/>
              </a:rPr>
              <a:t>Un gerente de proyectos</a:t>
            </a:r>
            <a:r>
              <a:rPr lang="es-CO" sz="1000">
                <a:solidFill>
                  <a:srgbClr val="5B4191"/>
                </a:solidFill>
                <a:latin typeface="Roboto Black"/>
                <a:ea typeface="Roboto Black"/>
                <a:cs typeface="Roboto Black"/>
                <a:sym typeface="Roboto Black"/>
              </a:rPr>
              <a:t> </a:t>
            </a:r>
            <a:endParaRPr sz="1000" b="0" i="0" u="none" strike="noStrike" cap="none">
              <a:solidFill>
                <a:srgbClr val="5B4191"/>
              </a:solidFill>
              <a:latin typeface="Roboto Black"/>
              <a:ea typeface="Roboto Black"/>
              <a:cs typeface="Roboto Black"/>
              <a:sym typeface="Roboto Black"/>
            </a:endParaRPr>
          </a:p>
        </p:txBody>
      </p:sp>
      <p:sp>
        <p:nvSpPr>
          <p:cNvPr id="242" name="Google Shape;242;g28921895534_0_0"/>
          <p:cNvSpPr txBox="1"/>
          <p:nvPr/>
        </p:nvSpPr>
        <p:spPr>
          <a:xfrm>
            <a:off x="1886626" y="3701095"/>
            <a:ext cx="2649600" cy="1845600"/>
          </a:xfrm>
          <a:prstGeom prst="rect">
            <a:avLst/>
          </a:prstGeom>
          <a:noFill/>
          <a:ln>
            <a:noFill/>
          </a:ln>
        </p:spPr>
        <p:txBody>
          <a:bodyPr spcFirstLastPara="1" wrap="square" lIns="0" tIns="625" rIns="0" bIns="0" anchor="t" anchorCtr="0">
            <a:noAutofit/>
          </a:bodyPr>
          <a:lstStyle/>
          <a:p>
            <a:pPr marL="265112" marR="53953" lvl="0" indent="0" algn="l" rtl="0">
              <a:lnSpc>
                <a:spcPct val="98164"/>
              </a:lnSpc>
              <a:spcBef>
                <a:spcPts val="0"/>
              </a:spcBef>
              <a:spcAft>
                <a:spcPts val="0"/>
              </a:spcAft>
              <a:buClr>
                <a:srgbClr val="000000"/>
              </a:buClr>
              <a:buFont typeface="Arial"/>
              <a:buNone/>
            </a:pPr>
            <a:r>
              <a:rPr lang="es-CO" sz="1500" b="1">
                <a:solidFill>
                  <a:srgbClr val="FFFFFF"/>
                </a:solidFill>
                <a:latin typeface="Roboto"/>
                <a:ea typeface="Roboto"/>
                <a:cs typeface="Roboto"/>
                <a:sym typeface="Roboto"/>
              </a:rPr>
              <a:t>Seguimiento y control</a:t>
            </a:r>
            <a:endParaRPr sz="1500" b="1">
              <a:solidFill>
                <a:srgbClr val="FFFFFF"/>
              </a:solidFill>
              <a:latin typeface="Roboto"/>
              <a:ea typeface="Roboto"/>
              <a:cs typeface="Roboto"/>
              <a:sym typeface="Roboto"/>
            </a:endParaRPr>
          </a:p>
        </p:txBody>
      </p:sp>
      <p:sp>
        <p:nvSpPr>
          <p:cNvPr id="243" name="Google Shape;243;g28921895534_0_0"/>
          <p:cNvSpPr txBox="1"/>
          <p:nvPr/>
        </p:nvSpPr>
        <p:spPr>
          <a:xfrm>
            <a:off x="4328675" y="1396450"/>
            <a:ext cx="2522100" cy="239100"/>
          </a:xfrm>
          <a:prstGeom prst="rect">
            <a:avLst/>
          </a:prstGeom>
          <a:noFill/>
          <a:ln>
            <a:noFill/>
          </a:ln>
        </p:spPr>
        <p:txBody>
          <a:bodyPr spcFirstLastPara="1" wrap="square" lIns="0" tIns="46975" rIns="0" bIns="0" anchor="t" anchorCtr="0">
            <a:noAutofit/>
          </a:bodyPr>
          <a:lstStyle/>
          <a:p>
            <a:pPr marL="85725" marR="0" lvl="0" indent="0" algn="l" rtl="0">
              <a:lnSpc>
                <a:spcPct val="101725"/>
              </a:lnSpc>
              <a:spcBef>
                <a:spcPts val="0"/>
              </a:spcBef>
              <a:spcAft>
                <a:spcPts val="0"/>
              </a:spcAft>
              <a:buNone/>
            </a:pPr>
            <a:r>
              <a:rPr lang="es-CO" sz="1000">
                <a:solidFill>
                  <a:srgbClr val="434343"/>
                </a:solidFill>
                <a:latin typeface="Roboto Light"/>
                <a:ea typeface="Roboto Light"/>
                <a:cs typeface="Roboto Light"/>
                <a:sym typeface="Roboto Light"/>
              </a:rPr>
              <a:t>Cuatro desarrolladores</a:t>
            </a:r>
            <a:endParaRPr sz="1000" b="0" i="0" u="none" strike="noStrike" cap="none">
              <a:solidFill>
                <a:srgbClr val="434343"/>
              </a:solidFill>
              <a:latin typeface="Roboto Light"/>
              <a:ea typeface="Roboto Light"/>
              <a:cs typeface="Roboto Light"/>
              <a:sym typeface="Roboto Light"/>
            </a:endParaRPr>
          </a:p>
        </p:txBody>
      </p:sp>
      <p:sp>
        <p:nvSpPr>
          <p:cNvPr id="244" name="Google Shape;244;g28921895534_0_0"/>
          <p:cNvSpPr txBox="1"/>
          <p:nvPr/>
        </p:nvSpPr>
        <p:spPr>
          <a:xfrm>
            <a:off x="1960150" y="1060086"/>
            <a:ext cx="2355900" cy="2193600"/>
          </a:xfrm>
          <a:prstGeom prst="rect">
            <a:avLst/>
          </a:prstGeom>
          <a:solidFill>
            <a:srgbClr val="674EA7"/>
          </a:solidFill>
          <a:ln>
            <a:noFill/>
          </a:ln>
        </p:spPr>
        <p:txBody>
          <a:bodyPr spcFirstLastPara="1" wrap="square" lIns="0" tIns="55875" rIns="0" bIns="0" anchor="ctr" anchorCtr="0">
            <a:noAutofit/>
          </a:bodyPr>
          <a:lstStyle/>
          <a:p>
            <a:pPr marL="265112" marR="0" lvl="0" indent="0" algn="l" rtl="0">
              <a:lnSpc>
                <a:spcPct val="101725"/>
              </a:lnSpc>
              <a:spcBef>
                <a:spcPts val="0"/>
              </a:spcBef>
              <a:spcAft>
                <a:spcPts val="0"/>
              </a:spcAft>
              <a:buNone/>
            </a:pPr>
            <a:r>
              <a:rPr lang="es-CO" b="1">
                <a:solidFill>
                  <a:srgbClr val="FFFFFF"/>
                </a:solidFill>
                <a:latin typeface="Roboto Black"/>
                <a:ea typeface="Roboto Black"/>
                <a:cs typeface="Roboto Black"/>
                <a:sym typeface="Roboto Black"/>
              </a:rPr>
              <a:t>Asignación de recursos</a:t>
            </a:r>
            <a:endParaRPr b="0" i="0" u="none" strike="noStrike" cap="none">
              <a:solidFill>
                <a:srgbClr val="000000"/>
              </a:solidFill>
              <a:latin typeface="Roboto Black"/>
              <a:ea typeface="Roboto Black"/>
              <a:cs typeface="Roboto Black"/>
              <a:sym typeface="Roboto Black"/>
            </a:endParaRPr>
          </a:p>
        </p:txBody>
      </p:sp>
      <p:sp>
        <p:nvSpPr>
          <p:cNvPr id="245" name="Google Shape;245;g28921895534_0_0"/>
          <p:cNvSpPr txBox="1"/>
          <p:nvPr/>
        </p:nvSpPr>
        <p:spPr>
          <a:xfrm>
            <a:off x="4316050" y="1060074"/>
            <a:ext cx="2522100" cy="239100"/>
          </a:xfrm>
          <a:prstGeom prst="rect">
            <a:avLst/>
          </a:prstGeom>
          <a:noFill/>
          <a:ln>
            <a:noFill/>
          </a:ln>
        </p:spPr>
        <p:txBody>
          <a:bodyPr spcFirstLastPara="1" wrap="square" lIns="0" tIns="45700" rIns="0" bIns="0" anchor="t" anchorCtr="0">
            <a:noAutofit/>
          </a:bodyPr>
          <a:lstStyle/>
          <a:p>
            <a:pPr marL="85725" marR="0" lvl="0" indent="0" algn="l" rtl="0">
              <a:lnSpc>
                <a:spcPct val="101725"/>
              </a:lnSpc>
              <a:spcBef>
                <a:spcPts val="0"/>
              </a:spcBef>
              <a:spcAft>
                <a:spcPts val="0"/>
              </a:spcAft>
              <a:buNone/>
            </a:pPr>
            <a:r>
              <a:rPr lang="es-CO" sz="1000">
                <a:solidFill>
                  <a:srgbClr val="434343"/>
                </a:solidFill>
                <a:latin typeface="Roboto Light"/>
                <a:ea typeface="Roboto Light"/>
                <a:cs typeface="Roboto Light"/>
                <a:sym typeface="Roboto Light"/>
              </a:rPr>
              <a:t>Un analista de requerimientos</a:t>
            </a:r>
            <a:endParaRPr sz="1000" b="0" i="0" u="none" strike="noStrike" cap="none">
              <a:solidFill>
                <a:srgbClr val="000000"/>
              </a:solidFill>
              <a:latin typeface="Roboto Light"/>
              <a:ea typeface="Roboto Light"/>
              <a:cs typeface="Roboto Light"/>
              <a:sym typeface="Roboto Light"/>
            </a:endParaRPr>
          </a:p>
        </p:txBody>
      </p:sp>
      <p:sp>
        <p:nvSpPr>
          <p:cNvPr id="246" name="Google Shape;246;g28921895534_0_0"/>
          <p:cNvSpPr/>
          <p:nvPr/>
        </p:nvSpPr>
        <p:spPr>
          <a:xfrm>
            <a:off x="4328675" y="2164100"/>
            <a:ext cx="2522100" cy="354131"/>
          </a:xfrm>
          <a:custGeom>
            <a:avLst/>
            <a:gdLst/>
            <a:ahLst/>
            <a:cxnLst/>
            <a:rect l="l" t="t" r="r" b="b"/>
            <a:pathLst>
              <a:path w="2522100" h="333300" extrusionOk="0">
                <a:moveTo>
                  <a:pt x="0" y="0"/>
                </a:moveTo>
                <a:lnTo>
                  <a:pt x="2522100" y="0"/>
                </a:lnTo>
                <a:lnTo>
                  <a:pt x="2522100" y="333300"/>
                </a:lnTo>
                <a:lnTo>
                  <a:pt x="0" y="333300"/>
                </a:lnTo>
                <a:lnTo>
                  <a:pt x="0" y="0"/>
                </a:lnTo>
                <a:close/>
              </a:path>
            </a:pathLst>
          </a:custGeom>
          <a:noFill/>
          <a:ln w="95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s-CO" sz="1000">
                <a:solidFill>
                  <a:schemeClr val="dk2"/>
                </a:solidFill>
                <a:latin typeface="Roboto"/>
                <a:ea typeface="Roboto"/>
                <a:cs typeface="Roboto"/>
                <a:sym typeface="Roboto"/>
              </a:rPr>
              <a:t>Equipo funcional del PDAC a disposición para levantamiento de información</a:t>
            </a:r>
            <a:endParaRPr sz="1000" i="0" u="none" strike="noStrike" cap="none">
              <a:solidFill>
                <a:schemeClr val="dk2"/>
              </a:solidFill>
              <a:latin typeface="Roboto"/>
              <a:ea typeface="Roboto"/>
              <a:cs typeface="Roboto"/>
              <a:sym typeface="Roboto"/>
            </a:endParaRPr>
          </a:p>
        </p:txBody>
      </p:sp>
      <p:sp>
        <p:nvSpPr>
          <p:cNvPr id="247" name="Google Shape;247;g28921895534_0_0"/>
          <p:cNvSpPr/>
          <p:nvPr/>
        </p:nvSpPr>
        <p:spPr>
          <a:xfrm>
            <a:off x="4337575" y="2636150"/>
            <a:ext cx="2522100" cy="617438"/>
          </a:xfrm>
          <a:custGeom>
            <a:avLst/>
            <a:gdLst/>
            <a:ahLst/>
            <a:cxnLst/>
            <a:rect l="l" t="t" r="r" b="b"/>
            <a:pathLst>
              <a:path w="2522100" h="333300" extrusionOk="0">
                <a:moveTo>
                  <a:pt x="0" y="0"/>
                </a:moveTo>
                <a:lnTo>
                  <a:pt x="2522100" y="0"/>
                </a:lnTo>
                <a:lnTo>
                  <a:pt x="2522100" y="333300"/>
                </a:lnTo>
                <a:lnTo>
                  <a:pt x="0" y="333300"/>
                </a:lnTo>
                <a:lnTo>
                  <a:pt x="0" y="0"/>
                </a:lnTo>
                <a:close/>
              </a:path>
            </a:pathLst>
          </a:custGeom>
          <a:noFill/>
          <a:ln w="95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s-CO" sz="1000">
                <a:solidFill>
                  <a:schemeClr val="dk2"/>
                </a:solidFill>
                <a:latin typeface="Roboto"/>
                <a:ea typeface="Roboto"/>
                <a:cs typeface="Roboto"/>
                <a:sym typeface="Roboto"/>
              </a:rPr>
              <a:t>Equipo de plataformas como orquestador de los grupos de interés y entidades del sector, también como desarrolladores de funcionalidades de integración</a:t>
            </a:r>
            <a:endParaRPr sz="1000" i="0" u="none" strike="noStrike" cap="none">
              <a:solidFill>
                <a:schemeClr val="dk2"/>
              </a:solidFill>
              <a:latin typeface="Roboto"/>
              <a:ea typeface="Roboto"/>
              <a:cs typeface="Roboto"/>
              <a:sym typeface="Roboto"/>
            </a:endParaRPr>
          </a:p>
        </p:txBody>
      </p:sp>
      <p:sp>
        <p:nvSpPr>
          <p:cNvPr id="248" name="Google Shape;248;g28921895534_0_0"/>
          <p:cNvSpPr/>
          <p:nvPr/>
        </p:nvSpPr>
        <p:spPr>
          <a:xfrm>
            <a:off x="4337587" y="3915611"/>
            <a:ext cx="2522100" cy="410700"/>
          </a:xfrm>
          <a:custGeom>
            <a:avLst/>
            <a:gdLst/>
            <a:ahLst/>
            <a:cxnLst/>
            <a:rect l="l" t="t" r="r" b="b"/>
            <a:pathLst>
              <a:path w="2522100" h="410700" extrusionOk="0">
                <a:moveTo>
                  <a:pt x="0" y="0"/>
                </a:moveTo>
                <a:lnTo>
                  <a:pt x="2522100" y="0"/>
                </a:lnTo>
                <a:lnTo>
                  <a:pt x="2522100" y="410700"/>
                </a:lnTo>
                <a:lnTo>
                  <a:pt x="0" y="4107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s-CO" sz="1100">
                <a:solidFill>
                  <a:schemeClr val="dk2"/>
                </a:solidFill>
                <a:latin typeface="Roboto"/>
                <a:ea typeface="Roboto"/>
                <a:cs typeface="Roboto"/>
                <a:sym typeface="Roboto"/>
              </a:rPr>
              <a:t>  P</a:t>
            </a:r>
            <a:r>
              <a:rPr lang="es-CO" sz="1000">
                <a:solidFill>
                  <a:schemeClr val="dk2"/>
                </a:solidFill>
                <a:latin typeface="Roboto"/>
                <a:ea typeface="Roboto"/>
                <a:cs typeface="Roboto"/>
                <a:sym typeface="Roboto"/>
              </a:rPr>
              <a:t>ruebas sobre los desarrollos entregados</a:t>
            </a:r>
            <a:endParaRPr sz="1000" i="0" u="none" strike="noStrike" cap="none">
              <a:solidFill>
                <a:schemeClr val="dk2"/>
              </a:solidFill>
              <a:latin typeface="Roboto"/>
              <a:ea typeface="Roboto"/>
              <a:cs typeface="Roboto"/>
              <a:sym typeface="Roboto"/>
            </a:endParaRPr>
          </a:p>
        </p:txBody>
      </p:sp>
      <p:sp>
        <p:nvSpPr>
          <p:cNvPr id="249" name="Google Shape;249;g28921895534_0_0"/>
          <p:cNvSpPr/>
          <p:nvPr/>
        </p:nvSpPr>
        <p:spPr>
          <a:xfrm>
            <a:off x="4337587" y="4440711"/>
            <a:ext cx="2522100" cy="410700"/>
          </a:xfrm>
          <a:custGeom>
            <a:avLst/>
            <a:gdLst/>
            <a:ahLst/>
            <a:cxnLst/>
            <a:rect l="l" t="t" r="r" b="b"/>
            <a:pathLst>
              <a:path w="2522100" h="410700" extrusionOk="0">
                <a:moveTo>
                  <a:pt x="0" y="0"/>
                </a:moveTo>
                <a:lnTo>
                  <a:pt x="2522100" y="0"/>
                </a:lnTo>
                <a:lnTo>
                  <a:pt x="2522100" y="410700"/>
                </a:lnTo>
                <a:lnTo>
                  <a:pt x="0" y="4107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s-CO" sz="1000">
                <a:solidFill>
                  <a:schemeClr val="dk2"/>
                </a:solidFill>
                <a:latin typeface="Roboto"/>
                <a:ea typeface="Roboto"/>
                <a:cs typeface="Roboto"/>
                <a:sym typeface="Roboto"/>
              </a:rPr>
              <a:t>  Seguimiento al Cronograma</a:t>
            </a:r>
            <a:endParaRPr sz="1000" i="0" u="none" strike="noStrike" cap="none">
              <a:solidFill>
                <a:schemeClr val="dk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d2bf19489a_0_26"/>
          <p:cNvSpPr/>
          <p:nvPr/>
        </p:nvSpPr>
        <p:spPr>
          <a:xfrm>
            <a:off x="6918700" y="5577967"/>
            <a:ext cx="4212566" cy="881849"/>
          </a:xfrm>
          <a:custGeom>
            <a:avLst/>
            <a:gdLst/>
            <a:ahLst/>
            <a:cxnLst/>
            <a:rect l="l" t="t" r="r" b="b"/>
            <a:pathLst>
              <a:path w="3161400" h="661800" extrusionOk="0">
                <a:moveTo>
                  <a:pt x="0" y="0"/>
                </a:moveTo>
                <a:lnTo>
                  <a:pt x="3161400" y="0"/>
                </a:lnTo>
                <a:lnTo>
                  <a:pt x="3161400" y="661800"/>
                </a:lnTo>
                <a:lnTo>
                  <a:pt x="0" y="6618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5" name="Google Shape;255;g2d2bf19489a_0_26"/>
          <p:cNvSpPr txBox="1"/>
          <p:nvPr/>
        </p:nvSpPr>
        <p:spPr>
          <a:xfrm>
            <a:off x="2148163" y="275800"/>
            <a:ext cx="5203800" cy="5727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Clr>
                <a:srgbClr val="000000"/>
              </a:buClr>
              <a:buSzPts val="650"/>
              <a:buFont typeface="Arial"/>
              <a:buNone/>
            </a:pPr>
            <a:endParaRPr sz="650" b="0" i="0" u="none" strike="noStrike" cap="none">
              <a:solidFill>
                <a:srgbClr val="000000"/>
              </a:solidFill>
              <a:latin typeface="Calibri"/>
              <a:ea typeface="Calibri"/>
              <a:cs typeface="Calibri"/>
              <a:sym typeface="Calibri"/>
            </a:endParaRPr>
          </a:p>
          <a:p>
            <a:pPr marL="149715" marR="0" lvl="0" indent="0" algn="l" rtl="0">
              <a:lnSpc>
                <a:spcPct val="101725"/>
              </a:lnSpc>
              <a:spcBef>
                <a:spcPts val="0"/>
              </a:spcBef>
              <a:spcAft>
                <a:spcPts val="0"/>
              </a:spcAft>
              <a:buClr>
                <a:srgbClr val="000000"/>
              </a:buClr>
              <a:buSzPts val="2200"/>
              <a:buFont typeface="Arial"/>
              <a:buNone/>
            </a:pPr>
            <a:r>
              <a:rPr lang="es-CO" sz="1800">
                <a:solidFill>
                  <a:srgbClr val="7030A0"/>
                </a:solidFill>
                <a:latin typeface="Roboto Black"/>
                <a:ea typeface="Roboto Black"/>
                <a:cs typeface="Roboto Black"/>
                <a:sym typeface="Roboto Black"/>
              </a:rPr>
              <a:t>Objetivos Migración del Programa de Apoyos a Cultured y Nuevo SICON</a:t>
            </a:r>
            <a:endParaRPr sz="2600" b="0" i="0" u="none" strike="noStrike" cap="none">
              <a:solidFill>
                <a:srgbClr val="7030A0"/>
              </a:solidFill>
              <a:latin typeface="Calibri"/>
              <a:ea typeface="Calibri"/>
              <a:cs typeface="Calibri"/>
              <a:sym typeface="Calibri"/>
            </a:endParaRPr>
          </a:p>
        </p:txBody>
      </p:sp>
      <p:sp>
        <p:nvSpPr>
          <p:cNvPr id="256" name="Google Shape;256;g2d2bf19489a_0_26"/>
          <p:cNvSpPr/>
          <p:nvPr/>
        </p:nvSpPr>
        <p:spPr>
          <a:xfrm>
            <a:off x="856325" y="2889473"/>
            <a:ext cx="1658850" cy="2044250"/>
          </a:xfrm>
          <a:custGeom>
            <a:avLst/>
            <a:gdLst/>
            <a:ahLst/>
            <a:cxnLst/>
            <a:rect l="l" t="t" r="r" b="b"/>
            <a:pathLst>
              <a:path w="1658850" h="2044250" extrusionOk="0">
                <a:moveTo>
                  <a:pt x="0" y="0"/>
                </a:moveTo>
                <a:lnTo>
                  <a:pt x="1658850" y="0"/>
                </a:lnTo>
                <a:lnTo>
                  <a:pt x="1658850" y="2044250"/>
                </a:lnTo>
                <a:lnTo>
                  <a:pt x="0" y="204425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2d2bf19489a_0_26"/>
          <p:cNvSpPr/>
          <p:nvPr/>
        </p:nvSpPr>
        <p:spPr>
          <a:xfrm>
            <a:off x="856325" y="2889473"/>
            <a:ext cx="1659000" cy="2044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2d2bf19489a_0_26"/>
          <p:cNvSpPr/>
          <p:nvPr/>
        </p:nvSpPr>
        <p:spPr>
          <a:xfrm>
            <a:off x="255550" y="1316550"/>
            <a:ext cx="4089600" cy="3613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9" name="Google Shape;259;g2d2bf19489a_0_26"/>
          <p:cNvSpPr/>
          <p:nvPr/>
        </p:nvSpPr>
        <p:spPr>
          <a:xfrm>
            <a:off x="339925" y="1426575"/>
            <a:ext cx="3952311" cy="3394716"/>
          </a:xfrm>
          <a:custGeom>
            <a:avLst/>
            <a:gdLst/>
            <a:ahLst/>
            <a:cxnLst/>
            <a:rect l="l" t="t" r="r" b="b"/>
            <a:pathLst>
              <a:path w="3451800" h="2932800" extrusionOk="0">
                <a:moveTo>
                  <a:pt x="0" y="0"/>
                </a:moveTo>
                <a:lnTo>
                  <a:pt x="3451800" y="0"/>
                </a:lnTo>
                <a:lnTo>
                  <a:pt x="3451800" y="2932800"/>
                </a:lnTo>
                <a:lnTo>
                  <a:pt x="0" y="2932800"/>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0" name="Google Shape;260;g2d2bf19489a_0_26"/>
          <p:cNvSpPr/>
          <p:nvPr/>
        </p:nvSpPr>
        <p:spPr>
          <a:xfrm>
            <a:off x="325725" y="1446900"/>
            <a:ext cx="2247753" cy="848669"/>
          </a:xfrm>
          <a:custGeom>
            <a:avLst/>
            <a:gdLst/>
            <a:ahLst/>
            <a:cxnLst/>
            <a:rect l="l" t="t" r="r" b="b"/>
            <a:pathLst>
              <a:path w="658200" h="636900" extrusionOk="0">
                <a:moveTo>
                  <a:pt x="0" y="0"/>
                </a:moveTo>
                <a:lnTo>
                  <a:pt x="658200" y="0"/>
                </a:lnTo>
                <a:lnTo>
                  <a:pt x="0" y="636900"/>
                </a:lnTo>
                <a:lnTo>
                  <a:pt x="0" y="0"/>
                </a:lnTo>
                <a:close/>
              </a:path>
            </a:pathLst>
          </a:custGeom>
          <a:solidFill>
            <a:srgbClr val="491F6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1" name="Google Shape;261;g2d2bf19489a_0_26"/>
          <p:cNvSpPr/>
          <p:nvPr/>
        </p:nvSpPr>
        <p:spPr>
          <a:xfrm>
            <a:off x="276125" y="835342"/>
            <a:ext cx="976190" cy="480899"/>
          </a:xfrm>
          <a:custGeom>
            <a:avLst/>
            <a:gdLst/>
            <a:ahLst/>
            <a:cxnLst/>
            <a:rect l="l" t="t" r="r" b="b"/>
            <a:pathLst>
              <a:path w="732600" h="360900" extrusionOk="0">
                <a:moveTo>
                  <a:pt x="0" y="0"/>
                </a:moveTo>
                <a:lnTo>
                  <a:pt x="732600" y="0"/>
                </a:lnTo>
                <a:lnTo>
                  <a:pt x="732600" y="360900"/>
                </a:lnTo>
                <a:lnTo>
                  <a:pt x="0" y="360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2" name="Google Shape;262;g2d2bf19489a_0_26"/>
          <p:cNvSpPr/>
          <p:nvPr/>
        </p:nvSpPr>
        <p:spPr>
          <a:xfrm>
            <a:off x="921425" y="1944542"/>
            <a:ext cx="3857987" cy="389989"/>
          </a:xfrm>
          <a:custGeom>
            <a:avLst/>
            <a:gdLst/>
            <a:ahLst/>
            <a:cxnLst/>
            <a:rect l="l" t="t" r="r" b="b"/>
            <a:pathLst>
              <a:path w="2895300" h="292675" extrusionOk="0">
                <a:moveTo>
                  <a:pt x="0" y="0"/>
                </a:moveTo>
                <a:lnTo>
                  <a:pt x="2895300" y="0"/>
                </a:lnTo>
                <a:lnTo>
                  <a:pt x="2895300" y="292675"/>
                </a:lnTo>
                <a:lnTo>
                  <a:pt x="0" y="292675"/>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3" name="Google Shape;263;g2d2bf19489a_0_26"/>
          <p:cNvSpPr/>
          <p:nvPr/>
        </p:nvSpPr>
        <p:spPr>
          <a:xfrm>
            <a:off x="933025" y="2944375"/>
            <a:ext cx="3949930" cy="451318"/>
          </a:xfrm>
          <a:custGeom>
            <a:avLst/>
            <a:gdLst/>
            <a:ahLst/>
            <a:cxnLst/>
            <a:rect l="l" t="t" r="r" b="b"/>
            <a:pathLst>
              <a:path w="2964300" h="338700" extrusionOk="0">
                <a:moveTo>
                  <a:pt x="0" y="0"/>
                </a:moveTo>
                <a:lnTo>
                  <a:pt x="2964300" y="0"/>
                </a:lnTo>
                <a:lnTo>
                  <a:pt x="2964300" y="338700"/>
                </a:lnTo>
                <a:lnTo>
                  <a:pt x="0" y="338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4" name="Google Shape;264;g2d2bf19489a_0_26"/>
          <p:cNvSpPr/>
          <p:nvPr/>
        </p:nvSpPr>
        <p:spPr>
          <a:xfrm>
            <a:off x="950663" y="4385633"/>
            <a:ext cx="3857987" cy="451318"/>
          </a:xfrm>
          <a:custGeom>
            <a:avLst/>
            <a:gdLst/>
            <a:ahLst/>
            <a:cxnLst/>
            <a:rect l="l" t="t" r="r" b="b"/>
            <a:pathLst>
              <a:path w="2895300" h="338700" extrusionOk="0">
                <a:moveTo>
                  <a:pt x="0" y="0"/>
                </a:moveTo>
                <a:lnTo>
                  <a:pt x="2895300" y="0"/>
                </a:lnTo>
                <a:lnTo>
                  <a:pt x="2895300" y="338700"/>
                </a:lnTo>
                <a:lnTo>
                  <a:pt x="0" y="338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5" name="Google Shape;265;g2d2bf19489a_0_26"/>
          <p:cNvSpPr/>
          <p:nvPr/>
        </p:nvSpPr>
        <p:spPr>
          <a:xfrm>
            <a:off x="933025" y="2639575"/>
            <a:ext cx="3857987" cy="451318"/>
          </a:xfrm>
          <a:custGeom>
            <a:avLst/>
            <a:gdLst/>
            <a:ahLst/>
            <a:cxnLst/>
            <a:rect l="l" t="t" r="r" b="b"/>
            <a:pathLst>
              <a:path w="2895300" h="338700" extrusionOk="0">
                <a:moveTo>
                  <a:pt x="0" y="0"/>
                </a:moveTo>
                <a:lnTo>
                  <a:pt x="2895300" y="0"/>
                </a:lnTo>
                <a:lnTo>
                  <a:pt x="2895300" y="338700"/>
                </a:lnTo>
                <a:lnTo>
                  <a:pt x="0" y="338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6" name="Google Shape;266;g2d2bf19489a_0_26"/>
          <p:cNvSpPr txBox="1"/>
          <p:nvPr/>
        </p:nvSpPr>
        <p:spPr>
          <a:xfrm>
            <a:off x="10931600" y="3530600"/>
            <a:ext cx="92100" cy="146700"/>
          </a:xfrm>
          <a:prstGeom prst="rect">
            <a:avLst/>
          </a:prstGeom>
          <a:noFill/>
          <a:ln>
            <a:noFill/>
          </a:ln>
        </p:spPr>
        <p:txBody>
          <a:bodyPr spcFirstLastPara="1" wrap="square" lIns="0" tIns="2875" rIns="0" bIns="0" anchor="t" anchorCtr="0">
            <a:noAutofit/>
          </a:bodyPr>
          <a:lstStyle/>
          <a:p>
            <a:pPr marL="3810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267" name="Google Shape;267;g2d2bf19489a_0_26"/>
          <p:cNvSpPr txBox="1"/>
          <p:nvPr/>
        </p:nvSpPr>
        <p:spPr>
          <a:xfrm>
            <a:off x="950663" y="3471233"/>
            <a:ext cx="3860400" cy="102300"/>
          </a:xfrm>
          <a:prstGeom prst="rect">
            <a:avLst/>
          </a:prstGeom>
          <a:noFill/>
          <a:ln>
            <a:noFill/>
          </a:ln>
        </p:spPr>
        <p:txBody>
          <a:bodyPr spcFirstLastPara="1" wrap="square" lIns="0" tIns="975" rIns="0" bIns="0" anchor="t" anchorCtr="0">
            <a:noAutofit/>
          </a:bodyPr>
          <a:lstStyle/>
          <a:p>
            <a:pPr marL="3810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p:txBody>
      </p:sp>
      <p:sp>
        <p:nvSpPr>
          <p:cNvPr id="268" name="Google Shape;268;g2d2bf19489a_0_26"/>
          <p:cNvSpPr txBox="1"/>
          <p:nvPr/>
        </p:nvSpPr>
        <p:spPr>
          <a:xfrm>
            <a:off x="10920000" y="3879633"/>
            <a:ext cx="103500" cy="102300"/>
          </a:xfrm>
          <a:prstGeom prst="rect">
            <a:avLst/>
          </a:prstGeom>
          <a:noFill/>
          <a:ln>
            <a:noFill/>
          </a:ln>
        </p:spPr>
        <p:txBody>
          <a:bodyPr spcFirstLastPara="1" wrap="square" lIns="0" tIns="975" rIns="0" bIns="0" anchor="t" anchorCtr="0">
            <a:noAutofit/>
          </a:bodyPr>
          <a:lstStyle/>
          <a:p>
            <a:pPr marL="3810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p:txBody>
      </p:sp>
      <p:sp>
        <p:nvSpPr>
          <p:cNvPr id="269" name="Google Shape;269;g2d2bf19489a_0_26"/>
          <p:cNvSpPr txBox="1"/>
          <p:nvPr/>
        </p:nvSpPr>
        <p:spPr>
          <a:xfrm>
            <a:off x="10920000" y="3982200"/>
            <a:ext cx="103500" cy="1263600"/>
          </a:xfrm>
          <a:prstGeom prst="rect">
            <a:avLst/>
          </a:prstGeom>
          <a:noFill/>
          <a:ln>
            <a:noFill/>
          </a:ln>
        </p:spPr>
        <p:txBody>
          <a:bodyPr spcFirstLastPara="1" wrap="square" lIns="0" tIns="0" rIns="0" bIns="0" anchor="t" anchorCtr="0">
            <a:noAutofit/>
          </a:bodyPr>
          <a:lstStyle/>
          <a:p>
            <a:pPr marL="3810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p:txBody>
      </p:sp>
      <p:sp>
        <p:nvSpPr>
          <p:cNvPr id="270" name="Google Shape;270;g2d2bf19489a_0_26"/>
          <p:cNvSpPr txBox="1"/>
          <p:nvPr/>
        </p:nvSpPr>
        <p:spPr>
          <a:xfrm>
            <a:off x="276125" y="1368742"/>
            <a:ext cx="976800" cy="481200"/>
          </a:xfrm>
          <a:prstGeom prst="rect">
            <a:avLst/>
          </a:prstGeom>
          <a:noFill/>
          <a:ln>
            <a:noFill/>
          </a:ln>
        </p:spPr>
        <p:txBody>
          <a:bodyPr spcFirstLastPara="1" wrap="square" lIns="0" tIns="3275"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a:p>
            <a:pPr marL="114300" marR="0" lvl="0" indent="0" algn="l" rtl="0">
              <a:lnSpc>
                <a:spcPct val="101725"/>
              </a:lnSpc>
              <a:spcBef>
                <a:spcPts val="0"/>
              </a:spcBef>
              <a:spcAft>
                <a:spcPts val="0"/>
              </a:spcAft>
              <a:buClr>
                <a:srgbClr val="000000"/>
              </a:buClr>
              <a:buSzPts val="1700"/>
              <a:buFont typeface="Arial"/>
              <a:buNone/>
            </a:pPr>
            <a:r>
              <a:rPr lang="es-CO" sz="1700" b="1">
                <a:solidFill>
                  <a:srgbClr val="FFFFFF"/>
                </a:solidFill>
                <a:latin typeface="Calibri"/>
                <a:ea typeface="Calibri"/>
                <a:cs typeface="Calibri"/>
                <a:sym typeface="Calibri"/>
              </a:rPr>
              <a:t>Nuevo SICON</a:t>
            </a:r>
            <a:endParaRPr sz="1700" b="0" i="0" u="none" strike="noStrike" cap="none">
              <a:solidFill>
                <a:srgbClr val="000000"/>
              </a:solidFill>
              <a:latin typeface="Calibri"/>
              <a:ea typeface="Calibri"/>
              <a:cs typeface="Calibri"/>
              <a:sym typeface="Calibri"/>
            </a:endParaRPr>
          </a:p>
        </p:txBody>
      </p:sp>
      <p:sp>
        <p:nvSpPr>
          <p:cNvPr id="271" name="Google Shape;271;g2d2bf19489a_0_26"/>
          <p:cNvSpPr txBox="1"/>
          <p:nvPr/>
        </p:nvSpPr>
        <p:spPr>
          <a:xfrm>
            <a:off x="929525" y="2005417"/>
            <a:ext cx="3293100" cy="273600"/>
          </a:xfrm>
          <a:prstGeom prst="rect">
            <a:avLst/>
          </a:prstGeom>
          <a:noFill/>
          <a:ln>
            <a:noFill/>
          </a:ln>
        </p:spPr>
        <p:txBody>
          <a:bodyPr spcFirstLastPara="1" wrap="square" lIns="0" tIns="1800" rIns="0" bIns="0" anchor="t" anchorCtr="0">
            <a:noAutofit/>
          </a:bodyPr>
          <a:lstStyle/>
          <a:p>
            <a:pPr marL="0" marR="0" lvl="0" indent="0" algn="l" rtl="0">
              <a:lnSpc>
                <a:spcPct val="100000"/>
              </a:lnSpc>
              <a:spcBef>
                <a:spcPts val="0"/>
              </a:spcBef>
              <a:spcAft>
                <a:spcPts val="0"/>
              </a:spcAft>
              <a:buClr>
                <a:srgbClr val="000000"/>
              </a:buClr>
              <a:buSzPts val="650"/>
              <a:buFont typeface="Arial"/>
              <a:buNone/>
            </a:pPr>
            <a:endParaRPr sz="650" b="0" i="0" u="none" strike="noStrike" cap="none">
              <a:solidFill>
                <a:srgbClr val="000000"/>
              </a:solidFill>
              <a:latin typeface="Calibri"/>
              <a:ea typeface="Calibri"/>
              <a:cs typeface="Calibri"/>
              <a:sym typeface="Calibri"/>
            </a:endParaRPr>
          </a:p>
          <a:p>
            <a:pPr marL="94424" marR="0" lvl="0" indent="0" algn="l" rtl="0">
              <a:lnSpc>
                <a:spcPct val="101725"/>
              </a:lnSpc>
              <a:spcBef>
                <a:spcPts val="0"/>
              </a:spcBef>
              <a:spcAft>
                <a:spcPts val="0"/>
              </a:spcAft>
              <a:buClr>
                <a:srgbClr val="000000"/>
              </a:buClr>
              <a:buSzPts val="1000"/>
              <a:buFont typeface="Arial"/>
              <a:buNone/>
            </a:pPr>
            <a:r>
              <a:rPr lang="es-CO" sz="1000" b="1">
                <a:solidFill>
                  <a:srgbClr val="372363"/>
                </a:solidFill>
                <a:latin typeface="Lexend"/>
                <a:ea typeface="Lexend"/>
                <a:cs typeface="Lexend"/>
                <a:sym typeface="Lexend"/>
              </a:rPr>
              <a:t>Superar Problemas de caída de servicio</a:t>
            </a:r>
            <a:endParaRPr sz="1000" b="0" i="0" u="none" strike="noStrike" cap="none">
              <a:solidFill>
                <a:srgbClr val="000000"/>
              </a:solidFill>
              <a:latin typeface="Lexend"/>
              <a:ea typeface="Lexend"/>
              <a:cs typeface="Lexend"/>
              <a:sym typeface="Lexend"/>
            </a:endParaRPr>
          </a:p>
        </p:txBody>
      </p:sp>
      <p:sp>
        <p:nvSpPr>
          <p:cNvPr id="272" name="Google Shape;272;g2d2bf19489a_0_26"/>
          <p:cNvSpPr/>
          <p:nvPr/>
        </p:nvSpPr>
        <p:spPr>
          <a:xfrm>
            <a:off x="745225" y="2129321"/>
            <a:ext cx="114328" cy="127120"/>
          </a:xfrm>
          <a:custGeom>
            <a:avLst/>
            <a:gdLst/>
            <a:ahLst/>
            <a:cxnLst/>
            <a:rect l="l" t="t" r="r" b="b"/>
            <a:pathLst>
              <a:path w="85800" h="95400" extrusionOk="0">
                <a:moveTo>
                  <a:pt x="85800" y="95400"/>
                </a:moveTo>
                <a:lnTo>
                  <a:pt x="0" y="95400"/>
                </a:lnTo>
                <a:lnTo>
                  <a:pt x="85800" y="0"/>
                </a:lnTo>
                <a:lnTo>
                  <a:pt x="85800" y="95400"/>
                </a:lnTo>
                <a:close/>
              </a:path>
            </a:pathLst>
          </a:custGeom>
          <a:solidFill>
            <a:srgbClr val="5E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3" name="Google Shape;273;g2d2bf19489a_0_26"/>
          <p:cNvSpPr/>
          <p:nvPr/>
        </p:nvSpPr>
        <p:spPr>
          <a:xfrm>
            <a:off x="745225" y="2511224"/>
            <a:ext cx="114328" cy="127120"/>
          </a:xfrm>
          <a:custGeom>
            <a:avLst/>
            <a:gdLst/>
            <a:ahLst/>
            <a:cxnLst/>
            <a:rect l="l" t="t" r="r" b="b"/>
            <a:pathLst>
              <a:path w="85800" h="95400" extrusionOk="0">
                <a:moveTo>
                  <a:pt x="85800" y="95400"/>
                </a:moveTo>
                <a:lnTo>
                  <a:pt x="0" y="95400"/>
                </a:lnTo>
                <a:lnTo>
                  <a:pt x="85800" y="0"/>
                </a:lnTo>
                <a:lnTo>
                  <a:pt x="85800" y="95400"/>
                </a:lnTo>
                <a:close/>
              </a:path>
            </a:pathLst>
          </a:custGeom>
          <a:solidFill>
            <a:srgbClr val="5E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4" name="Google Shape;274;g2d2bf19489a_0_26"/>
          <p:cNvSpPr/>
          <p:nvPr/>
        </p:nvSpPr>
        <p:spPr>
          <a:xfrm>
            <a:off x="745225" y="2891408"/>
            <a:ext cx="114328" cy="127121"/>
          </a:xfrm>
          <a:custGeom>
            <a:avLst/>
            <a:gdLst/>
            <a:ahLst/>
            <a:cxnLst/>
            <a:rect l="l" t="t" r="r" b="b"/>
            <a:pathLst>
              <a:path w="85800" h="95400" extrusionOk="0">
                <a:moveTo>
                  <a:pt x="85800" y="95400"/>
                </a:moveTo>
                <a:lnTo>
                  <a:pt x="0" y="95400"/>
                </a:lnTo>
                <a:lnTo>
                  <a:pt x="85800" y="0"/>
                </a:lnTo>
                <a:lnTo>
                  <a:pt x="85800" y="95400"/>
                </a:lnTo>
                <a:close/>
              </a:path>
            </a:pathLst>
          </a:custGeom>
          <a:solidFill>
            <a:srgbClr val="5E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5" name="Google Shape;275;g2d2bf19489a_0_26"/>
          <p:cNvSpPr/>
          <p:nvPr/>
        </p:nvSpPr>
        <p:spPr>
          <a:xfrm>
            <a:off x="774463" y="3724239"/>
            <a:ext cx="114328" cy="127121"/>
          </a:xfrm>
          <a:custGeom>
            <a:avLst/>
            <a:gdLst/>
            <a:ahLst/>
            <a:cxnLst/>
            <a:rect l="l" t="t" r="r" b="b"/>
            <a:pathLst>
              <a:path w="85800" h="95400" extrusionOk="0">
                <a:moveTo>
                  <a:pt x="85800" y="95400"/>
                </a:moveTo>
                <a:lnTo>
                  <a:pt x="0" y="95400"/>
                </a:lnTo>
                <a:lnTo>
                  <a:pt x="85800" y="0"/>
                </a:lnTo>
                <a:lnTo>
                  <a:pt x="85800" y="95400"/>
                </a:lnTo>
                <a:close/>
              </a:path>
            </a:pathLst>
          </a:custGeom>
          <a:solidFill>
            <a:srgbClr val="5E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6" name="Google Shape;276;g2d2bf19489a_0_26"/>
          <p:cNvSpPr/>
          <p:nvPr/>
        </p:nvSpPr>
        <p:spPr>
          <a:xfrm>
            <a:off x="745225" y="3196208"/>
            <a:ext cx="114328" cy="127121"/>
          </a:xfrm>
          <a:custGeom>
            <a:avLst/>
            <a:gdLst/>
            <a:ahLst/>
            <a:cxnLst/>
            <a:rect l="l" t="t" r="r" b="b"/>
            <a:pathLst>
              <a:path w="85800" h="95400" extrusionOk="0">
                <a:moveTo>
                  <a:pt x="85800" y="95400"/>
                </a:moveTo>
                <a:lnTo>
                  <a:pt x="0" y="95400"/>
                </a:lnTo>
                <a:lnTo>
                  <a:pt x="85800" y="0"/>
                </a:lnTo>
                <a:lnTo>
                  <a:pt x="85800" y="95400"/>
                </a:lnTo>
                <a:close/>
              </a:path>
            </a:pathLst>
          </a:custGeom>
          <a:solidFill>
            <a:srgbClr val="5E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77" name="Google Shape;277;g2d2bf19489a_0_26"/>
          <p:cNvSpPr txBox="1"/>
          <p:nvPr/>
        </p:nvSpPr>
        <p:spPr>
          <a:xfrm>
            <a:off x="946975" y="2412036"/>
            <a:ext cx="3000000" cy="2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latin typeface="Lexend"/>
                <a:ea typeface="Lexend"/>
                <a:cs typeface="Lexend"/>
                <a:sym typeface="Lexend"/>
              </a:rPr>
              <a:t>Cambiar plataforma en lógica del PDE</a:t>
            </a:r>
            <a:endParaRPr sz="1000" b="1">
              <a:solidFill>
                <a:srgbClr val="000000"/>
              </a:solidFill>
              <a:latin typeface="Lexend"/>
              <a:ea typeface="Lexend"/>
              <a:cs typeface="Lexend"/>
              <a:sym typeface="Lexend"/>
            </a:endParaRPr>
          </a:p>
        </p:txBody>
      </p:sp>
      <p:sp>
        <p:nvSpPr>
          <p:cNvPr id="278" name="Google Shape;278;g2d2bf19489a_0_26"/>
          <p:cNvSpPr txBox="1"/>
          <p:nvPr/>
        </p:nvSpPr>
        <p:spPr>
          <a:xfrm>
            <a:off x="946975" y="2803796"/>
            <a:ext cx="3000000" cy="2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latin typeface="Lexend"/>
                <a:ea typeface="Lexend"/>
                <a:cs typeface="Lexend"/>
                <a:sym typeface="Lexend"/>
              </a:rPr>
              <a:t>Mejorar Dificultades en la navegación </a:t>
            </a:r>
            <a:endParaRPr sz="1000" b="1">
              <a:solidFill>
                <a:srgbClr val="000000"/>
              </a:solidFill>
              <a:latin typeface="Lexend"/>
              <a:ea typeface="Lexend"/>
              <a:cs typeface="Lexend"/>
              <a:sym typeface="Lexend"/>
            </a:endParaRPr>
          </a:p>
        </p:txBody>
      </p:sp>
      <p:sp>
        <p:nvSpPr>
          <p:cNvPr id="279" name="Google Shape;279;g2d2bf19489a_0_26"/>
          <p:cNvSpPr txBox="1"/>
          <p:nvPr/>
        </p:nvSpPr>
        <p:spPr>
          <a:xfrm>
            <a:off x="946975" y="3109473"/>
            <a:ext cx="3000000" cy="2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latin typeface="Lexend"/>
                <a:ea typeface="Lexend"/>
                <a:cs typeface="Lexend"/>
                <a:sym typeface="Lexend"/>
              </a:rPr>
              <a:t>Superar las dificultades de generar desarrollos nuevos por su tecnología</a:t>
            </a:r>
            <a:endParaRPr sz="1000" b="1">
              <a:solidFill>
                <a:srgbClr val="000000"/>
              </a:solidFill>
              <a:latin typeface="Lexend"/>
              <a:ea typeface="Lexend"/>
              <a:cs typeface="Lexend"/>
              <a:sym typeface="Lexend"/>
            </a:endParaRPr>
          </a:p>
        </p:txBody>
      </p:sp>
      <p:sp>
        <p:nvSpPr>
          <p:cNvPr id="280" name="Google Shape;280;g2d2bf19489a_0_26"/>
          <p:cNvSpPr txBox="1"/>
          <p:nvPr/>
        </p:nvSpPr>
        <p:spPr>
          <a:xfrm>
            <a:off x="976213" y="3614496"/>
            <a:ext cx="3000000" cy="2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latin typeface="Lexend"/>
                <a:ea typeface="Lexend"/>
                <a:cs typeface="Lexend"/>
                <a:sym typeface="Lexend"/>
              </a:rPr>
              <a:t>Superar Vulnerabilidad de la seguridad </a:t>
            </a:r>
            <a:endParaRPr sz="1000" b="1">
              <a:solidFill>
                <a:srgbClr val="000000"/>
              </a:solidFill>
              <a:latin typeface="Lexend"/>
              <a:ea typeface="Lexend"/>
              <a:cs typeface="Lexend"/>
              <a:sym typeface="Lexend"/>
            </a:endParaRPr>
          </a:p>
        </p:txBody>
      </p:sp>
      <p:sp>
        <p:nvSpPr>
          <p:cNvPr id="281" name="Google Shape;281;g2d2bf19489a_0_26"/>
          <p:cNvSpPr/>
          <p:nvPr/>
        </p:nvSpPr>
        <p:spPr>
          <a:xfrm>
            <a:off x="774463" y="4169802"/>
            <a:ext cx="114328" cy="127121"/>
          </a:xfrm>
          <a:custGeom>
            <a:avLst/>
            <a:gdLst/>
            <a:ahLst/>
            <a:cxnLst/>
            <a:rect l="l" t="t" r="r" b="b"/>
            <a:pathLst>
              <a:path w="85800" h="95400" extrusionOk="0">
                <a:moveTo>
                  <a:pt x="85800" y="95400"/>
                </a:moveTo>
                <a:lnTo>
                  <a:pt x="0" y="95400"/>
                </a:lnTo>
                <a:lnTo>
                  <a:pt x="85800" y="0"/>
                </a:lnTo>
                <a:lnTo>
                  <a:pt x="85800" y="95400"/>
                </a:lnTo>
                <a:close/>
              </a:path>
            </a:pathLst>
          </a:custGeom>
          <a:solidFill>
            <a:srgbClr val="5E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2" name="Google Shape;282;g2d2bf19489a_0_26"/>
          <p:cNvSpPr txBox="1"/>
          <p:nvPr/>
        </p:nvSpPr>
        <p:spPr>
          <a:xfrm>
            <a:off x="976213" y="4050175"/>
            <a:ext cx="3000000" cy="2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solidFill>
                  <a:srgbClr val="000000"/>
                </a:solidFill>
                <a:latin typeface="Lexend"/>
                <a:ea typeface="Lexend"/>
                <a:cs typeface="Lexend"/>
                <a:sym typeface="Lexend"/>
              </a:rPr>
              <a:t>https://qa-fomento.scrd.gov.co/</a:t>
            </a:r>
            <a:endParaRPr sz="1000" b="1">
              <a:solidFill>
                <a:srgbClr val="000000"/>
              </a:solidFill>
              <a:latin typeface="Lexend"/>
              <a:ea typeface="Lexend"/>
              <a:cs typeface="Lexend"/>
              <a:sym typeface="Lexend"/>
            </a:endParaRPr>
          </a:p>
        </p:txBody>
      </p:sp>
      <p:sp>
        <p:nvSpPr>
          <p:cNvPr id="283" name="Google Shape;283;g2d2bf19489a_0_26"/>
          <p:cNvSpPr/>
          <p:nvPr/>
        </p:nvSpPr>
        <p:spPr>
          <a:xfrm>
            <a:off x="6209429" y="1969016"/>
            <a:ext cx="1867051" cy="294137"/>
          </a:xfrm>
          <a:custGeom>
            <a:avLst/>
            <a:gdLst/>
            <a:ahLst/>
            <a:cxnLst/>
            <a:rect l="l" t="t" r="r" b="b"/>
            <a:pathLst>
              <a:path w="2355900" h="333300" extrusionOk="0">
                <a:moveTo>
                  <a:pt x="0" y="0"/>
                </a:moveTo>
                <a:lnTo>
                  <a:pt x="2355900" y="0"/>
                </a:lnTo>
                <a:lnTo>
                  <a:pt x="2355900" y="333300"/>
                </a:lnTo>
                <a:lnTo>
                  <a:pt x="0" y="333300"/>
                </a:lnTo>
                <a:lnTo>
                  <a:pt x="0" y="0"/>
                </a:lnTo>
                <a:close/>
              </a:path>
            </a:pathLst>
          </a:custGeom>
          <a:solidFill>
            <a:srgbClr val="491F6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g2d2bf19489a_0_26"/>
          <p:cNvSpPr/>
          <p:nvPr/>
        </p:nvSpPr>
        <p:spPr>
          <a:xfrm>
            <a:off x="6209429" y="1657048"/>
            <a:ext cx="2377500" cy="312405"/>
          </a:xfrm>
          <a:custGeom>
            <a:avLst/>
            <a:gdLst/>
            <a:ahLst/>
            <a:cxnLst/>
            <a:rect l="l" t="t" r="r" b="b"/>
            <a:pathLst>
              <a:path w="3000000" h="354000" extrusionOk="0">
                <a:moveTo>
                  <a:pt x="0" y="0"/>
                </a:moveTo>
                <a:lnTo>
                  <a:pt x="3000000" y="0"/>
                </a:lnTo>
                <a:lnTo>
                  <a:pt x="3000000" y="354000"/>
                </a:lnTo>
                <a:lnTo>
                  <a:pt x="0" y="3540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g2d2bf19489a_0_26"/>
          <p:cNvSpPr txBox="1"/>
          <p:nvPr/>
        </p:nvSpPr>
        <p:spPr>
          <a:xfrm>
            <a:off x="5954057" y="2674071"/>
            <a:ext cx="255600" cy="2937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86" name="Google Shape;286;g2d2bf19489a_0_26"/>
          <p:cNvSpPr txBox="1"/>
          <p:nvPr/>
        </p:nvSpPr>
        <p:spPr>
          <a:xfrm>
            <a:off x="5954057" y="3277759"/>
            <a:ext cx="255600" cy="3624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87" name="Google Shape;287;g2d2bf19489a_0_26"/>
          <p:cNvSpPr txBox="1"/>
          <p:nvPr/>
        </p:nvSpPr>
        <p:spPr>
          <a:xfrm>
            <a:off x="6209429" y="1657048"/>
            <a:ext cx="2379000" cy="315000"/>
          </a:xfrm>
          <a:prstGeom prst="rect">
            <a:avLst/>
          </a:prstGeom>
          <a:noFill/>
          <a:ln>
            <a:noFill/>
          </a:ln>
        </p:spPr>
        <p:txBody>
          <a:bodyPr spcFirstLastPara="1" wrap="square" lIns="0" tIns="1675" rIns="0" bIns="0" anchor="t" anchorCtr="0">
            <a:noAutofit/>
          </a:bodyPr>
          <a:lstStyle/>
          <a:p>
            <a:pPr marL="0" marR="0" lvl="0" indent="0" algn="l" rtl="0">
              <a:lnSpc>
                <a:spcPct val="100000"/>
              </a:lnSpc>
              <a:spcBef>
                <a:spcPts val="0"/>
              </a:spcBef>
              <a:spcAft>
                <a:spcPts val="0"/>
              </a:spcAft>
              <a:buClr>
                <a:srgbClr val="000000"/>
              </a:buClr>
              <a:buSzPts val="650"/>
              <a:buFont typeface="Arial"/>
              <a:buNone/>
            </a:pPr>
            <a:endParaRPr sz="650" b="0" i="0" u="none" strike="noStrike" cap="none">
              <a:solidFill>
                <a:srgbClr val="000000"/>
              </a:solidFill>
              <a:latin typeface="Arial"/>
              <a:ea typeface="Arial"/>
              <a:cs typeface="Arial"/>
              <a:sym typeface="Arial"/>
            </a:endParaRPr>
          </a:p>
        </p:txBody>
      </p:sp>
      <p:sp>
        <p:nvSpPr>
          <p:cNvPr id="288" name="Google Shape;288;g2d2bf19489a_0_26"/>
          <p:cNvSpPr/>
          <p:nvPr/>
        </p:nvSpPr>
        <p:spPr>
          <a:xfrm>
            <a:off x="5002576" y="1316550"/>
            <a:ext cx="4015500" cy="36138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9" name="Google Shape;289;g2d2bf19489a_0_26"/>
          <p:cNvSpPr/>
          <p:nvPr/>
        </p:nvSpPr>
        <p:spPr>
          <a:xfrm>
            <a:off x="5055501" y="1390675"/>
            <a:ext cx="3831498" cy="3446040"/>
          </a:xfrm>
          <a:custGeom>
            <a:avLst/>
            <a:gdLst/>
            <a:ahLst/>
            <a:cxnLst/>
            <a:rect l="l" t="t" r="r" b="b"/>
            <a:pathLst>
              <a:path w="3451800" h="2932800" extrusionOk="0">
                <a:moveTo>
                  <a:pt x="0" y="0"/>
                </a:moveTo>
                <a:lnTo>
                  <a:pt x="3451800" y="0"/>
                </a:lnTo>
                <a:lnTo>
                  <a:pt x="3451800" y="2932800"/>
                </a:lnTo>
                <a:lnTo>
                  <a:pt x="0" y="2932800"/>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0" name="Google Shape;290;g2d2bf19489a_0_26"/>
          <p:cNvSpPr/>
          <p:nvPr/>
        </p:nvSpPr>
        <p:spPr>
          <a:xfrm>
            <a:off x="5084372" y="1390675"/>
            <a:ext cx="2051939" cy="748358"/>
          </a:xfrm>
          <a:custGeom>
            <a:avLst/>
            <a:gdLst/>
            <a:ahLst/>
            <a:cxnLst/>
            <a:rect l="l" t="t" r="r" b="b"/>
            <a:pathLst>
              <a:path w="658200" h="636900" extrusionOk="0">
                <a:moveTo>
                  <a:pt x="0" y="0"/>
                </a:moveTo>
                <a:lnTo>
                  <a:pt x="658200" y="0"/>
                </a:lnTo>
                <a:lnTo>
                  <a:pt x="0" y="636900"/>
                </a:lnTo>
                <a:lnTo>
                  <a:pt x="0" y="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1" name="Google Shape;291;g2d2bf19489a_0_26"/>
          <p:cNvSpPr/>
          <p:nvPr/>
        </p:nvSpPr>
        <p:spPr>
          <a:xfrm>
            <a:off x="5271442" y="1321788"/>
            <a:ext cx="774725" cy="424057"/>
          </a:xfrm>
          <a:custGeom>
            <a:avLst/>
            <a:gdLst/>
            <a:ahLst/>
            <a:cxnLst/>
            <a:rect l="l" t="t" r="r" b="b"/>
            <a:pathLst>
              <a:path w="732600" h="360900" extrusionOk="0">
                <a:moveTo>
                  <a:pt x="0" y="0"/>
                </a:moveTo>
                <a:lnTo>
                  <a:pt x="732600" y="0"/>
                </a:lnTo>
                <a:lnTo>
                  <a:pt x="732600" y="360900"/>
                </a:lnTo>
                <a:lnTo>
                  <a:pt x="0" y="360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2" name="Google Shape;292;g2d2bf19489a_0_26"/>
          <p:cNvSpPr/>
          <p:nvPr/>
        </p:nvSpPr>
        <p:spPr>
          <a:xfrm>
            <a:off x="4508005" y="2754400"/>
            <a:ext cx="484124" cy="1041990"/>
          </a:xfrm>
          <a:custGeom>
            <a:avLst/>
            <a:gdLst/>
            <a:ahLst/>
            <a:cxnLst/>
            <a:rect l="l" t="t" r="r" b="b"/>
            <a:pathLst>
              <a:path w="457800" h="886800" extrusionOk="0">
                <a:moveTo>
                  <a:pt x="0" y="221700"/>
                </a:moveTo>
                <a:lnTo>
                  <a:pt x="238848" y="221700"/>
                </a:lnTo>
                <a:lnTo>
                  <a:pt x="238848" y="0"/>
                </a:lnTo>
                <a:lnTo>
                  <a:pt x="457800" y="443400"/>
                </a:lnTo>
                <a:lnTo>
                  <a:pt x="238848" y="886800"/>
                </a:lnTo>
                <a:lnTo>
                  <a:pt x="238848" y="665100"/>
                </a:lnTo>
                <a:lnTo>
                  <a:pt x="0" y="665100"/>
                </a:lnTo>
                <a:lnTo>
                  <a:pt x="0" y="22170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3" name="Google Shape;293;g2d2bf19489a_0_26"/>
          <p:cNvSpPr txBox="1"/>
          <p:nvPr/>
        </p:nvSpPr>
        <p:spPr>
          <a:xfrm>
            <a:off x="5064703" y="1245600"/>
            <a:ext cx="1133700" cy="424200"/>
          </a:xfrm>
          <a:prstGeom prst="rect">
            <a:avLst/>
          </a:prstGeom>
          <a:noFill/>
          <a:ln>
            <a:noFill/>
          </a:ln>
        </p:spPr>
        <p:txBody>
          <a:bodyPr spcFirstLastPara="1" wrap="square" lIns="0" tIns="3275"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a:p>
            <a:pPr marL="114300" marR="0" lvl="0" indent="0" algn="l" rtl="0">
              <a:lnSpc>
                <a:spcPct val="101725"/>
              </a:lnSpc>
              <a:spcBef>
                <a:spcPts val="0"/>
              </a:spcBef>
              <a:spcAft>
                <a:spcPts val="0"/>
              </a:spcAft>
              <a:buClr>
                <a:srgbClr val="000000"/>
              </a:buClr>
              <a:buSzPts val="1700"/>
              <a:buFont typeface="Arial"/>
              <a:buNone/>
            </a:pPr>
            <a:r>
              <a:rPr lang="es-CO" sz="1700" b="1">
                <a:solidFill>
                  <a:srgbClr val="FFFFFF"/>
                </a:solidFill>
                <a:latin typeface="Calibri"/>
                <a:ea typeface="Calibri"/>
                <a:cs typeface="Calibri"/>
                <a:sym typeface="Calibri"/>
              </a:rPr>
              <a:t>CULTURED</a:t>
            </a:r>
            <a:endParaRPr sz="1700" b="0" i="0" u="none" strike="noStrike" cap="none">
              <a:solidFill>
                <a:srgbClr val="000000"/>
              </a:solidFill>
              <a:latin typeface="Calibri"/>
              <a:ea typeface="Calibri"/>
              <a:cs typeface="Calibri"/>
              <a:sym typeface="Calibri"/>
            </a:endParaRPr>
          </a:p>
        </p:txBody>
      </p:sp>
      <p:sp>
        <p:nvSpPr>
          <p:cNvPr id="294" name="Google Shape;294;g2d2bf19489a_0_26"/>
          <p:cNvSpPr/>
          <p:nvPr/>
        </p:nvSpPr>
        <p:spPr>
          <a:xfrm>
            <a:off x="5703920" y="1926893"/>
            <a:ext cx="2880630" cy="307967"/>
          </a:xfrm>
          <a:custGeom>
            <a:avLst/>
            <a:gdLst/>
            <a:ahLst/>
            <a:cxnLst/>
            <a:rect l="l" t="t" r="r" b="b"/>
            <a:pathLst>
              <a:path w="2724000" h="262100" extrusionOk="0">
                <a:moveTo>
                  <a:pt x="0" y="0"/>
                </a:moveTo>
                <a:lnTo>
                  <a:pt x="2724000" y="0"/>
                </a:lnTo>
                <a:lnTo>
                  <a:pt x="2724000" y="262100"/>
                </a:lnTo>
                <a:lnTo>
                  <a:pt x="0" y="2621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5" name="Google Shape;295;g2d2bf19489a_0_26"/>
          <p:cNvSpPr/>
          <p:nvPr/>
        </p:nvSpPr>
        <p:spPr>
          <a:xfrm>
            <a:off x="5694722" y="2234866"/>
            <a:ext cx="3061780" cy="343893"/>
          </a:xfrm>
          <a:custGeom>
            <a:avLst/>
            <a:gdLst/>
            <a:ahLst/>
            <a:cxnLst/>
            <a:rect l="l" t="t" r="r" b="b"/>
            <a:pathLst>
              <a:path w="2895300" h="292675" extrusionOk="0">
                <a:moveTo>
                  <a:pt x="0" y="0"/>
                </a:moveTo>
                <a:lnTo>
                  <a:pt x="2895300" y="0"/>
                </a:lnTo>
                <a:lnTo>
                  <a:pt x="2895300" y="292675"/>
                </a:lnTo>
                <a:lnTo>
                  <a:pt x="0" y="292675"/>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6" name="Google Shape;296;g2d2bf19489a_0_26"/>
          <p:cNvSpPr/>
          <p:nvPr/>
        </p:nvSpPr>
        <p:spPr>
          <a:xfrm>
            <a:off x="5703920" y="2578764"/>
            <a:ext cx="3061780" cy="268605"/>
          </a:xfrm>
          <a:custGeom>
            <a:avLst/>
            <a:gdLst/>
            <a:ahLst/>
            <a:cxnLst/>
            <a:rect l="l" t="t" r="r" b="b"/>
            <a:pathLst>
              <a:path w="2895300" h="228600" extrusionOk="0">
                <a:moveTo>
                  <a:pt x="0" y="0"/>
                </a:moveTo>
                <a:lnTo>
                  <a:pt x="2895300" y="0"/>
                </a:lnTo>
                <a:lnTo>
                  <a:pt x="2895300" y="228600"/>
                </a:lnTo>
                <a:lnTo>
                  <a:pt x="0" y="2286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7" name="Google Shape;297;g2d2bf19489a_0_26"/>
          <p:cNvSpPr/>
          <p:nvPr/>
        </p:nvSpPr>
        <p:spPr>
          <a:xfrm>
            <a:off x="5703920" y="3115983"/>
            <a:ext cx="3134747" cy="397972"/>
          </a:xfrm>
          <a:custGeom>
            <a:avLst/>
            <a:gdLst/>
            <a:ahLst/>
            <a:cxnLst/>
            <a:rect l="l" t="t" r="r" b="b"/>
            <a:pathLst>
              <a:path w="2964300" h="338700" extrusionOk="0">
                <a:moveTo>
                  <a:pt x="0" y="0"/>
                </a:moveTo>
                <a:lnTo>
                  <a:pt x="2964300" y="0"/>
                </a:lnTo>
                <a:lnTo>
                  <a:pt x="2964300" y="338700"/>
                </a:lnTo>
                <a:lnTo>
                  <a:pt x="0" y="338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8" name="Google Shape;298;g2d2bf19489a_0_26"/>
          <p:cNvSpPr/>
          <p:nvPr/>
        </p:nvSpPr>
        <p:spPr>
          <a:xfrm>
            <a:off x="5694722" y="3759775"/>
            <a:ext cx="3061780" cy="469618"/>
          </a:xfrm>
          <a:custGeom>
            <a:avLst/>
            <a:gdLst/>
            <a:ahLst/>
            <a:cxnLst/>
            <a:rect l="l" t="t" r="r" b="b"/>
            <a:pathLst>
              <a:path w="2895300" h="399675" extrusionOk="0">
                <a:moveTo>
                  <a:pt x="0" y="0"/>
                </a:moveTo>
                <a:lnTo>
                  <a:pt x="2895300" y="0"/>
                </a:lnTo>
                <a:lnTo>
                  <a:pt x="2895300" y="399675"/>
                </a:lnTo>
                <a:lnTo>
                  <a:pt x="0" y="399675"/>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99" name="Google Shape;299;g2d2bf19489a_0_26"/>
          <p:cNvSpPr/>
          <p:nvPr/>
        </p:nvSpPr>
        <p:spPr>
          <a:xfrm>
            <a:off x="5694722" y="4229401"/>
            <a:ext cx="3061780" cy="397972"/>
          </a:xfrm>
          <a:custGeom>
            <a:avLst/>
            <a:gdLst/>
            <a:ahLst/>
            <a:cxnLst/>
            <a:rect l="l" t="t" r="r" b="b"/>
            <a:pathLst>
              <a:path w="2895300" h="338700" extrusionOk="0">
                <a:moveTo>
                  <a:pt x="0" y="0"/>
                </a:moveTo>
                <a:lnTo>
                  <a:pt x="2895300" y="0"/>
                </a:lnTo>
                <a:lnTo>
                  <a:pt x="2895300" y="338700"/>
                </a:lnTo>
                <a:lnTo>
                  <a:pt x="0" y="338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0" name="Google Shape;300;g2d2bf19489a_0_26"/>
          <p:cNvSpPr/>
          <p:nvPr/>
        </p:nvSpPr>
        <p:spPr>
          <a:xfrm>
            <a:off x="5506794" y="2127909"/>
            <a:ext cx="90733" cy="112095"/>
          </a:xfrm>
          <a:custGeom>
            <a:avLst/>
            <a:gdLst/>
            <a:ahLst/>
            <a:cxnLst/>
            <a:rect l="l" t="t" r="r" b="b"/>
            <a:pathLst>
              <a:path w="85800" h="95400" extrusionOk="0">
                <a:moveTo>
                  <a:pt x="85800" y="95400"/>
                </a:moveTo>
                <a:lnTo>
                  <a:pt x="0" y="95400"/>
                </a:lnTo>
                <a:lnTo>
                  <a:pt x="85800" y="0"/>
                </a:lnTo>
                <a:lnTo>
                  <a:pt x="85800" y="95400"/>
                </a:lnTo>
                <a:close/>
              </a:path>
            </a:pathLst>
          </a:custGeom>
          <a:solidFill>
            <a:srgbClr val="5E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1" name="Google Shape;301;g2d2bf19489a_0_26"/>
          <p:cNvSpPr/>
          <p:nvPr/>
        </p:nvSpPr>
        <p:spPr>
          <a:xfrm>
            <a:off x="5506794" y="2395780"/>
            <a:ext cx="90733" cy="112095"/>
          </a:xfrm>
          <a:custGeom>
            <a:avLst/>
            <a:gdLst/>
            <a:ahLst/>
            <a:cxnLst/>
            <a:rect l="l" t="t" r="r" b="b"/>
            <a:pathLst>
              <a:path w="85800" h="95400" extrusionOk="0">
                <a:moveTo>
                  <a:pt x="85800" y="95400"/>
                </a:moveTo>
                <a:lnTo>
                  <a:pt x="0" y="95400"/>
                </a:lnTo>
                <a:lnTo>
                  <a:pt x="85800" y="0"/>
                </a:lnTo>
                <a:lnTo>
                  <a:pt x="85800" y="95400"/>
                </a:lnTo>
                <a:close/>
              </a:path>
            </a:pathLst>
          </a:custGeom>
          <a:solidFill>
            <a:srgbClr val="5E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2" name="Google Shape;302;g2d2bf19489a_0_26"/>
          <p:cNvSpPr/>
          <p:nvPr/>
        </p:nvSpPr>
        <p:spPr>
          <a:xfrm>
            <a:off x="5506794" y="2795374"/>
            <a:ext cx="90733" cy="112095"/>
          </a:xfrm>
          <a:custGeom>
            <a:avLst/>
            <a:gdLst/>
            <a:ahLst/>
            <a:cxnLst/>
            <a:rect l="l" t="t" r="r" b="b"/>
            <a:pathLst>
              <a:path w="85800" h="95400" extrusionOk="0">
                <a:moveTo>
                  <a:pt x="85800" y="95400"/>
                </a:moveTo>
                <a:lnTo>
                  <a:pt x="0" y="95400"/>
                </a:lnTo>
                <a:lnTo>
                  <a:pt x="85800" y="0"/>
                </a:lnTo>
                <a:lnTo>
                  <a:pt x="85800" y="95400"/>
                </a:lnTo>
                <a:close/>
              </a:path>
            </a:pathLst>
          </a:custGeom>
          <a:solidFill>
            <a:srgbClr val="5E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3" name="Google Shape;303;g2d2bf19489a_0_26"/>
          <p:cNvSpPr/>
          <p:nvPr/>
        </p:nvSpPr>
        <p:spPr>
          <a:xfrm>
            <a:off x="5506794" y="3594128"/>
            <a:ext cx="90733" cy="112095"/>
          </a:xfrm>
          <a:custGeom>
            <a:avLst/>
            <a:gdLst/>
            <a:ahLst/>
            <a:cxnLst/>
            <a:rect l="l" t="t" r="r" b="b"/>
            <a:pathLst>
              <a:path w="85800" h="95400" extrusionOk="0">
                <a:moveTo>
                  <a:pt x="85800" y="95400"/>
                </a:moveTo>
                <a:lnTo>
                  <a:pt x="0" y="95400"/>
                </a:lnTo>
                <a:lnTo>
                  <a:pt x="85800" y="0"/>
                </a:lnTo>
                <a:lnTo>
                  <a:pt x="85800" y="95400"/>
                </a:lnTo>
                <a:close/>
              </a:path>
            </a:pathLst>
          </a:custGeom>
          <a:solidFill>
            <a:srgbClr val="5E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04" name="Google Shape;304;g2d2bf19489a_0_26"/>
          <p:cNvSpPr txBox="1"/>
          <p:nvPr/>
        </p:nvSpPr>
        <p:spPr>
          <a:xfrm>
            <a:off x="8765043" y="3115983"/>
            <a:ext cx="72900" cy="129300"/>
          </a:xfrm>
          <a:prstGeom prst="rect">
            <a:avLst/>
          </a:prstGeom>
          <a:noFill/>
          <a:ln>
            <a:noFill/>
          </a:ln>
        </p:spPr>
        <p:txBody>
          <a:bodyPr spcFirstLastPara="1" wrap="square" lIns="0" tIns="2875" rIns="0" bIns="0" anchor="t" anchorCtr="0">
            <a:noAutofit/>
          </a:bodyPr>
          <a:lstStyle/>
          <a:p>
            <a:pPr marL="3810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305" name="Google Shape;305;g2d2bf19489a_0_26"/>
          <p:cNvSpPr txBox="1"/>
          <p:nvPr/>
        </p:nvSpPr>
        <p:spPr>
          <a:xfrm>
            <a:off x="8755845" y="3423573"/>
            <a:ext cx="82200" cy="90300"/>
          </a:xfrm>
          <a:prstGeom prst="rect">
            <a:avLst/>
          </a:prstGeom>
          <a:noFill/>
          <a:ln>
            <a:noFill/>
          </a:ln>
        </p:spPr>
        <p:txBody>
          <a:bodyPr spcFirstLastPara="1" wrap="square" lIns="0" tIns="975" rIns="0" bIns="0" anchor="t" anchorCtr="0">
            <a:noAutofit/>
          </a:bodyPr>
          <a:lstStyle/>
          <a:p>
            <a:pPr marL="3810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p:txBody>
      </p:sp>
      <p:sp>
        <p:nvSpPr>
          <p:cNvPr id="306" name="Google Shape;306;g2d2bf19489a_0_26"/>
          <p:cNvSpPr txBox="1"/>
          <p:nvPr/>
        </p:nvSpPr>
        <p:spPr>
          <a:xfrm>
            <a:off x="8755845" y="3513962"/>
            <a:ext cx="82200" cy="1113600"/>
          </a:xfrm>
          <a:prstGeom prst="rect">
            <a:avLst/>
          </a:prstGeom>
          <a:noFill/>
          <a:ln>
            <a:noFill/>
          </a:ln>
        </p:spPr>
        <p:txBody>
          <a:bodyPr spcFirstLastPara="1" wrap="square" lIns="0" tIns="0" rIns="0" bIns="0" anchor="t" anchorCtr="0">
            <a:noAutofit/>
          </a:bodyPr>
          <a:lstStyle/>
          <a:p>
            <a:pPr marL="3810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p:txBody>
      </p:sp>
      <p:sp>
        <p:nvSpPr>
          <p:cNvPr id="307" name="Google Shape;307;g2d2bf19489a_0_26"/>
          <p:cNvSpPr txBox="1"/>
          <p:nvPr/>
        </p:nvSpPr>
        <p:spPr>
          <a:xfrm>
            <a:off x="5818428" y="2002341"/>
            <a:ext cx="2611200" cy="241200"/>
          </a:xfrm>
          <a:prstGeom prst="rect">
            <a:avLst/>
          </a:prstGeom>
          <a:noFill/>
          <a:ln>
            <a:noFill/>
          </a:ln>
        </p:spPr>
        <p:txBody>
          <a:bodyPr spcFirstLastPara="1" wrap="square" lIns="0" tIns="1800" rIns="0" bIns="0" anchor="t" anchorCtr="0">
            <a:noAutofit/>
          </a:bodyPr>
          <a:lstStyle/>
          <a:p>
            <a:pPr marL="0" marR="0" lvl="0" indent="0" algn="l" rtl="0">
              <a:lnSpc>
                <a:spcPct val="100000"/>
              </a:lnSpc>
              <a:spcBef>
                <a:spcPts val="0"/>
              </a:spcBef>
              <a:spcAft>
                <a:spcPts val="0"/>
              </a:spcAft>
              <a:buClr>
                <a:srgbClr val="000000"/>
              </a:buClr>
              <a:buSzPts val="650"/>
              <a:buFont typeface="Arial"/>
              <a:buNone/>
            </a:pPr>
            <a:endParaRPr sz="650" b="0" i="0" u="none" strike="noStrike" cap="none">
              <a:solidFill>
                <a:srgbClr val="000000"/>
              </a:solidFill>
              <a:latin typeface="Calibri"/>
              <a:ea typeface="Calibri"/>
              <a:cs typeface="Calibri"/>
              <a:sym typeface="Calibri"/>
            </a:endParaRPr>
          </a:p>
          <a:p>
            <a:pPr marL="94424" marR="0" lvl="0" indent="0" algn="l" rtl="0">
              <a:lnSpc>
                <a:spcPct val="101725"/>
              </a:lnSpc>
              <a:spcBef>
                <a:spcPts val="0"/>
              </a:spcBef>
              <a:spcAft>
                <a:spcPts val="0"/>
              </a:spcAft>
              <a:buClr>
                <a:srgbClr val="000000"/>
              </a:buClr>
              <a:buSzPts val="1000"/>
              <a:buFont typeface="Arial"/>
              <a:buNone/>
            </a:pPr>
            <a:r>
              <a:rPr lang="es-CO" sz="1000" b="1">
                <a:solidFill>
                  <a:srgbClr val="372363"/>
                </a:solidFill>
                <a:latin typeface="Lexend"/>
                <a:ea typeface="Lexend"/>
                <a:cs typeface="Lexend"/>
                <a:sym typeface="Lexend"/>
              </a:rPr>
              <a:t>Mejora experiencia de usuario</a:t>
            </a:r>
            <a:endParaRPr sz="1000" b="0" i="0" u="none" strike="noStrike" cap="none">
              <a:solidFill>
                <a:srgbClr val="000000"/>
              </a:solidFill>
              <a:latin typeface="Lexend"/>
              <a:ea typeface="Lexend"/>
              <a:cs typeface="Lexend"/>
              <a:sym typeface="Lexend"/>
            </a:endParaRPr>
          </a:p>
        </p:txBody>
      </p:sp>
      <p:sp>
        <p:nvSpPr>
          <p:cNvPr id="308" name="Google Shape;308;g2d2bf19489a_0_26"/>
          <p:cNvSpPr txBox="1"/>
          <p:nvPr/>
        </p:nvSpPr>
        <p:spPr>
          <a:xfrm>
            <a:off x="5829189" y="2265086"/>
            <a:ext cx="2865000" cy="516900"/>
          </a:xfrm>
          <a:prstGeom prst="rect">
            <a:avLst/>
          </a:prstGeom>
          <a:noFill/>
          <a:ln>
            <a:noFill/>
          </a:ln>
        </p:spPr>
        <p:txBody>
          <a:bodyPr spcFirstLastPara="1" wrap="square" lIns="0" tIns="1800" rIns="0" bIns="0" anchor="t" anchorCtr="0">
            <a:noAutofit/>
          </a:bodyPr>
          <a:lstStyle/>
          <a:p>
            <a:pPr marL="0" marR="0" lvl="0" indent="0" algn="l" rtl="0">
              <a:lnSpc>
                <a:spcPct val="100000"/>
              </a:lnSpc>
              <a:spcBef>
                <a:spcPts val="0"/>
              </a:spcBef>
              <a:spcAft>
                <a:spcPts val="0"/>
              </a:spcAft>
              <a:buClr>
                <a:srgbClr val="000000"/>
              </a:buClr>
              <a:buSzPts val="650"/>
              <a:buFont typeface="Arial"/>
              <a:buNone/>
            </a:pPr>
            <a:endParaRPr sz="650" b="0" i="0" u="none" strike="noStrike" cap="none">
              <a:solidFill>
                <a:srgbClr val="000000"/>
              </a:solidFill>
              <a:latin typeface="Calibri"/>
              <a:ea typeface="Calibri"/>
              <a:cs typeface="Calibri"/>
              <a:sym typeface="Calibri"/>
            </a:endParaRPr>
          </a:p>
          <a:p>
            <a:pPr marL="85722" marR="0" lvl="0" indent="0" algn="l" rtl="0">
              <a:lnSpc>
                <a:spcPct val="101725"/>
              </a:lnSpc>
              <a:spcBef>
                <a:spcPts val="0"/>
              </a:spcBef>
              <a:spcAft>
                <a:spcPts val="0"/>
              </a:spcAft>
              <a:buClr>
                <a:srgbClr val="000000"/>
              </a:buClr>
              <a:buSzPts val="1000"/>
              <a:buFont typeface="Arial"/>
              <a:buNone/>
            </a:pPr>
            <a:r>
              <a:rPr lang="es-CO" sz="1000" b="1">
                <a:solidFill>
                  <a:srgbClr val="372363"/>
                </a:solidFill>
                <a:latin typeface="Lexend"/>
                <a:ea typeface="Lexend"/>
                <a:cs typeface="Lexend"/>
                <a:sym typeface="Lexend"/>
              </a:rPr>
              <a:t>Facilidad en la interacción con la navegación</a:t>
            </a:r>
            <a:endParaRPr sz="1000" b="1" i="0" u="none" strike="noStrike" cap="none">
              <a:solidFill>
                <a:srgbClr val="8064A2"/>
              </a:solidFill>
              <a:latin typeface="Lexend"/>
              <a:ea typeface="Lexend"/>
              <a:cs typeface="Lexend"/>
              <a:sym typeface="Lexend"/>
            </a:endParaRPr>
          </a:p>
        </p:txBody>
      </p:sp>
      <p:sp>
        <p:nvSpPr>
          <p:cNvPr id="309" name="Google Shape;309;g2d2bf19489a_0_26"/>
          <p:cNvSpPr txBox="1"/>
          <p:nvPr/>
        </p:nvSpPr>
        <p:spPr>
          <a:xfrm>
            <a:off x="5970828" y="3189414"/>
            <a:ext cx="2295900" cy="67800"/>
          </a:xfrm>
          <a:prstGeom prst="rect">
            <a:avLst/>
          </a:prstGeom>
          <a:noFill/>
          <a:ln>
            <a:noFill/>
          </a:ln>
        </p:spPr>
        <p:txBody>
          <a:bodyPr spcFirstLastPara="1" wrap="square" lIns="0" tIns="725" rIns="0" bIns="0" anchor="t" anchorCtr="0">
            <a:noAutofit/>
          </a:bodyPr>
          <a:lstStyle/>
          <a:p>
            <a:pPr marL="2540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Calibri"/>
              <a:ea typeface="Calibri"/>
              <a:cs typeface="Calibri"/>
              <a:sym typeface="Calibri"/>
            </a:endParaRPr>
          </a:p>
        </p:txBody>
      </p:sp>
      <p:sp>
        <p:nvSpPr>
          <p:cNvPr id="310" name="Google Shape;310;g2d2bf19489a_0_26"/>
          <p:cNvSpPr/>
          <p:nvPr/>
        </p:nvSpPr>
        <p:spPr>
          <a:xfrm>
            <a:off x="5527589" y="3162477"/>
            <a:ext cx="90733" cy="112095"/>
          </a:xfrm>
          <a:custGeom>
            <a:avLst/>
            <a:gdLst/>
            <a:ahLst/>
            <a:cxnLst/>
            <a:rect l="l" t="t" r="r" b="b"/>
            <a:pathLst>
              <a:path w="85800" h="95400" extrusionOk="0">
                <a:moveTo>
                  <a:pt x="85800" y="95400"/>
                </a:moveTo>
                <a:lnTo>
                  <a:pt x="0" y="95400"/>
                </a:lnTo>
                <a:lnTo>
                  <a:pt x="85800" y="0"/>
                </a:lnTo>
                <a:lnTo>
                  <a:pt x="85800" y="95400"/>
                </a:lnTo>
                <a:close/>
              </a:path>
            </a:pathLst>
          </a:custGeom>
          <a:solidFill>
            <a:srgbClr val="5E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11" name="Google Shape;311;g2d2bf19489a_0_26"/>
          <p:cNvSpPr txBox="1"/>
          <p:nvPr/>
        </p:nvSpPr>
        <p:spPr>
          <a:xfrm>
            <a:off x="5842275" y="2667625"/>
            <a:ext cx="31347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latin typeface="Lexend"/>
                <a:ea typeface="Lexend"/>
                <a:cs typeface="Lexend"/>
                <a:sym typeface="Lexend"/>
              </a:rPr>
              <a:t>Mejoras en la Ciberseguridad</a:t>
            </a:r>
            <a:endParaRPr sz="1000" b="1">
              <a:solidFill>
                <a:srgbClr val="000000"/>
              </a:solidFill>
              <a:latin typeface="Lexend"/>
              <a:ea typeface="Lexend"/>
              <a:cs typeface="Lexend"/>
              <a:sym typeface="Lexend"/>
            </a:endParaRPr>
          </a:p>
        </p:txBody>
      </p:sp>
      <p:sp>
        <p:nvSpPr>
          <p:cNvPr id="312" name="Google Shape;312;g2d2bf19489a_0_26"/>
          <p:cNvSpPr txBox="1"/>
          <p:nvPr/>
        </p:nvSpPr>
        <p:spPr>
          <a:xfrm>
            <a:off x="5826187" y="3035766"/>
            <a:ext cx="24594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latin typeface="Lexend"/>
                <a:ea typeface="Lexend"/>
                <a:cs typeface="Lexend"/>
                <a:sym typeface="Lexend"/>
              </a:rPr>
              <a:t>Migración a la nube disminución de caídas del servicio.</a:t>
            </a:r>
            <a:endParaRPr sz="1000" b="1">
              <a:solidFill>
                <a:srgbClr val="000000"/>
              </a:solidFill>
              <a:latin typeface="Lexend"/>
              <a:ea typeface="Lexend"/>
              <a:cs typeface="Lexend"/>
              <a:sym typeface="Lexend"/>
            </a:endParaRPr>
          </a:p>
        </p:txBody>
      </p:sp>
      <p:sp>
        <p:nvSpPr>
          <p:cNvPr id="313" name="Google Shape;313;g2d2bf19489a_0_26"/>
          <p:cNvSpPr txBox="1"/>
          <p:nvPr/>
        </p:nvSpPr>
        <p:spPr>
          <a:xfrm>
            <a:off x="5803808" y="3513841"/>
            <a:ext cx="2379000" cy="2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latin typeface="Lexend"/>
                <a:ea typeface="Lexend"/>
                <a:cs typeface="Lexend"/>
                <a:sym typeface="Lexend"/>
              </a:rPr>
              <a:t>5 meses de trabajo conjunto con Planeación y la OTI</a:t>
            </a:r>
            <a:endParaRPr sz="1000" b="1">
              <a:solidFill>
                <a:srgbClr val="000000"/>
              </a:solidFill>
              <a:latin typeface="Lexend"/>
              <a:ea typeface="Lexend"/>
              <a:cs typeface="Lexend"/>
              <a:sym typeface="Lexend"/>
            </a:endParaRPr>
          </a:p>
        </p:txBody>
      </p:sp>
      <p:sp>
        <p:nvSpPr>
          <p:cNvPr id="314" name="Google Shape;314;g2d2bf19489a_0_26"/>
          <p:cNvSpPr/>
          <p:nvPr/>
        </p:nvSpPr>
        <p:spPr>
          <a:xfrm>
            <a:off x="5506794" y="3975128"/>
            <a:ext cx="90733" cy="112095"/>
          </a:xfrm>
          <a:custGeom>
            <a:avLst/>
            <a:gdLst/>
            <a:ahLst/>
            <a:cxnLst/>
            <a:rect l="l" t="t" r="r" b="b"/>
            <a:pathLst>
              <a:path w="85800" h="95400" extrusionOk="0">
                <a:moveTo>
                  <a:pt x="85800" y="95400"/>
                </a:moveTo>
                <a:lnTo>
                  <a:pt x="0" y="95400"/>
                </a:lnTo>
                <a:lnTo>
                  <a:pt x="85800" y="0"/>
                </a:lnTo>
                <a:lnTo>
                  <a:pt x="85800" y="95400"/>
                </a:lnTo>
                <a:close/>
              </a:path>
            </a:pathLst>
          </a:custGeom>
          <a:solidFill>
            <a:srgbClr val="5E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315" name="Google Shape;315;g2d2bf19489a_0_26"/>
          <p:cNvSpPr txBox="1"/>
          <p:nvPr/>
        </p:nvSpPr>
        <p:spPr>
          <a:xfrm>
            <a:off x="5803808" y="3894841"/>
            <a:ext cx="2379000" cy="2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solidFill>
                  <a:srgbClr val="000000"/>
                </a:solidFill>
                <a:latin typeface="Lexend"/>
                <a:ea typeface="Lexend"/>
                <a:cs typeface="Lexend"/>
                <a:sym typeface="Lexend"/>
              </a:rPr>
              <a:t> https://dev-cultured.scrd.gov.co/</a:t>
            </a:r>
            <a:endParaRPr sz="1000" b="1">
              <a:solidFill>
                <a:srgbClr val="000000"/>
              </a:solidFill>
              <a:latin typeface="Lexend"/>
              <a:ea typeface="Lexend"/>
              <a:cs typeface="Lexend"/>
              <a:sym typeface="Lexe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9"/>
        <p:cNvGrpSpPr/>
        <p:nvPr/>
      </p:nvGrpSpPr>
      <p:grpSpPr>
        <a:xfrm>
          <a:off x="0" y="0"/>
          <a:ext cx="0" cy="0"/>
          <a:chOff x="0" y="0"/>
          <a:chExt cx="0" cy="0"/>
        </a:xfrm>
      </p:grpSpPr>
      <p:sp>
        <p:nvSpPr>
          <p:cNvPr id="320" name="Google Shape;320;p3"/>
          <p:cNvSpPr txBox="1"/>
          <p:nvPr/>
        </p:nvSpPr>
        <p:spPr>
          <a:xfrm>
            <a:off x="464775" y="80100"/>
            <a:ext cx="5493300" cy="738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500"/>
              <a:buFont typeface="Arial"/>
              <a:buNone/>
            </a:pPr>
            <a:r>
              <a:rPr lang="es-CO" sz="4000" b="0" i="0" u="none" strike="noStrike" cap="none">
                <a:solidFill>
                  <a:srgbClr val="7030A0"/>
                </a:solidFill>
                <a:latin typeface="Roboto Black"/>
                <a:ea typeface="Roboto Black"/>
                <a:cs typeface="Roboto Black"/>
                <a:sym typeface="Roboto Black"/>
              </a:rPr>
              <a:t>Cronograma</a:t>
            </a:r>
            <a:endParaRPr sz="4000" b="0" i="0" u="none" strike="noStrike" cap="none">
              <a:solidFill>
                <a:srgbClr val="7030A0"/>
              </a:solidFill>
              <a:latin typeface="Roboto Black"/>
              <a:ea typeface="Roboto Black"/>
              <a:cs typeface="Roboto Black"/>
              <a:sym typeface="Roboto Black"/>
            </a:endParaRPr>
          </a:p>
        </p:txBody>
      </p:sp>
      <p:pic>
        <p:nvPicPr>
          <p:cNvPr id="321" name="Google Shape;321;p3"/>
          <p:cNvPicPr preferRelativeResize="0"/>
          <p:nvPr/>
        </p:nvPicPr>
        <p:blipFill rotWithShape="1">
          <a:blip r:embed="rId4">
            <a:alphaModFix/>
          </a:blip>
          <a:srcRect/>
          <a:stretch/>
        </p:blipFill>
        <p:spPr>
          <a:xfrm>
            <a:off x="7300580" y="0"/>
            <a:ext cx="1843419" cy="5143501"/>
          </a:xfrm>
          <a:prstGeom prst="rect">
            <a:avLst/>
          </a:prstGeom>
          <a:noFill/>
          <a:ln>
            <a:noFill/>
          </a:ln>
        </p:spPr>
      </p:pic>
      <p:cxnSp>
        <p:nvCxnSpPr>
          <p:cNvPr id="322" name="Google Shape;322;p3"/>
          <p:cNvCxnSpPr/>
          <p:nvPr/>
        </p:nvCxnSpPr>
        <p:spPr>
          <a:xfrm>
            <a:off x="629225" y="831874"/>
            <a:ext cx="1843500" cy="0"/>
          </a:xfrm>
          <a:prstGeom prst="straightConnector1">
            <a:avLst/>
          </a:prstGeom>
          <a:noFill/>
          <a:ln w="9525" cap="flat" cmpd="sng">
            <a:solidFill>
              <a:srgbClr val="FFB71B"/>
            </a:solidFill>
            <a:prstDash val="solid"/>
            <a:round/>
            <a:headEnd type="none" w="sm" len="sm"/>
            <a:tailEnd type="none" w="sm" len="sm"/>
          </a:ln>
        </p:spPr>
      </p:cxnSp>
      <p:sp>
        <p:nvSpPr>
          <p:cNvPr id="323" name="Google Shape;323;p3"/>
          <p:cNvSpPr/>
          <p:nvPr/>
        </p:nvSpPr>
        <p:spPr>
          <a:xfrm>
            <a:off x="2110800" y="1056473"/>
            <a:ext cx="2355900" cy="333300"/>
          </a:xfrm>
          <a:custGeom>
            <a:avLst/>
            <a:gdLst/>
            <a:ahLst/>
            <a:cxnLst/>
            <a:rect l="l" t="t" r="r" b="b"/>
            <a:pathLst>
              <a:path w="2355900" h="333300" extrusionOk="0">
                <a:moveTo>
                  <a:pt x="0" y="0"/>
                </a:moveTo>
                <a:lnTo>
                  <a:pt x="2355900" y="0"/>
                </a:lnTo>
                <a:lnTo>
                  <a:pt x="2355900" y="333300"/>
                </a:lnTo>
                <a:lnTo>
                  <a:pt x="0" y="333300"/>
                </a:lnTo>
                <a:lnTo>
                  <a:pt x="0" y="0"/>
                </a:lnTo>
                <a:close/>
              </a:path>
            </a:pathLst>
          </a:custGeom>
          <a:solidFill>
            <a:srgbClr val="491F6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324" name="Google Shape;324;p3"/>
          <p:cNvSpPr/>
          <p:nvPr/>
        </p:nvSpPr>
        <p:spPr>
          <a:xfrm>
            <a:off x="2110800" y="1056473"/>
            <a:ext cx="2355900" cy="333300"/>
          </a:xfrm>
          <a:custGeom>
            <a:avLst/>
            <a:gdLst/>
            <a:ahLst/>
            <a:cxnLst/>
            <a:rect l="l" t="t" r="r" b="b"/>
            <a:pathLst>
              <a:path w="2355900" h="333300" extrusionOk="0">
                <a:moveTo>
                  <a:pt x="0" y="0"/>
                </a:moveTo>
                <a:lnTo>
                  <a:pt x="2355900" y="0"/>
                </a:lnTo>
                <a:lnTo>
                  <a:pt x="2355900" y="333300"/>
                </a:lnTo>
                <a:lnTo>
                  <a:pt x="0" y="333300"/>
                </a:lnTo>
                <a:lnTo>
                  <a:pt x="0" y="0"/>
                </a:lnTo>
                <a:close/>
              </a:path>
            </a:pathLst>
          </a:custGeom>
          <a:noFill/>
          <a:ln w="95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325" name="Google Shape;325;p3"/>
          <p:cNvSpPr/>
          <p:nvPr/>
        </p:nvSpPr>
        <p:spPr>
          <a:xfrm>
            <a:off x="4466700" y="1060073"/>
            <a:ext cx="2522100" cy="333300"/>
          </a:xfrm>
          <a:custGeom>
            <a:avLst/>
            <a:gdLst/>
            <a:ahLst/>
            <a:cxnLst/>
            <a:rect l="l" t="t" r="r" b="b"/>
            <a:pathLst>
              <a:path w="2522100" h="333300" extrusionOk="0">
                <a:moveTo>
                  <a:pt x="0" y="0"/>
                </a:moveTo>
                <a:lnTo>
                  <a:pt x="2522100" y="0"/>
                </a:lnTo>
                <a:lnTo>
                  <a:pt x="2522100" y="333300"/>
                </a:lnTo>
                <a:lnTo>
                  <a:pt x="0" y="333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326" name="Google Shape;326;p3"/>
          <p:cNvSpPr/>
          <p:nvPr/>
        </p:nvSpPr>
        <p:spPr>
          <a:xfrm>
            <a:off x="4466700" y="1060073"/>
            <a:ext cx="2522100" cy="333300"/>
          </a:xfrm>
          <a:custGeom>
            <a:avLst/>
            <a:gdLst/>
            <a:ahLst/>
            <a:cxnLst/>
            <a:rect l="l" t="t" r="r" b="b"/>
            <a:pathLst>
              <a:path w="2522100" h="333300" extrusionOk="0">
                <a:moveTo>
                  <a:pt x="0" y="0"/>
                </a:moveTo>
                <a:lnTo>
                  <a:pt x="2522100" y="0"/>
                </a:lnTo>
                <a:lnTo>
                  <a:pt x="2522100" y="333300"/>
                </a:lnTo>
                <a:lnTo>
                  <a:pt x="0" y="333300"/>
                </a:lnTo>
                <a:lnTo>
                  <a:pt x="0" y="0"/>
                </a:lnTo>
                <a:close/>
              </a:path>
            </a:pathLst>
          </a:custGeom>
          <a:noFill/>
          <a:ln w="95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327" name="Google Shape;327;p3"/>
          <p:cNvSpPr/>
          <p:nvPr/>
        </p:nvSpPr>
        <p:spPr>
          <a:xfrm>
            <a:off x="2110800" y="2542235"/>
            <a:ext cx="2355900" cy="410700"/>
          </a:xfrm>
          <a:custGeom>
            <a:avLst/>
            <a:gdLst/>
            <a:ahLst/>
            <a:cxnLst/>
            <a:rect l="l" t="t" r="r" b="b"/>
            <a:pathLst>
              <a:path w="2355900" h="410700" extrusionOk="0">
                <a:moveTo>
                  <a:pt x="0" y="0"/>
                </a:moveTo>
                <a:lnTo>
                  <a:pt x="2355900" y="0"/>
                </a:lnTo>
                <a:lnTo>
                  <a:pt x="2355900" y="410700"/>
                </a:lnTo>
                <a:lnTo>
                  <a:pt x="0" y="410700"/>
                </a:lnTo>
                <a:lnTo>
                  <a:pt x="0" y="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28" name="Google Shape;328;p3"/>
          <p:cNvSpPr/>
          <p:nvPr/>
        </p:nvSpPr>
        <p:spPr>
          <a:xfrm>
            <a:off x="2110800" y="2542235"/>
            <a:ext cx="2355900" cy="410700"/>
          </a:xfrm>
          <a:custGeom>
            <a:avLst/>
            <a:gdLst/>
            <a:ahLst/>
            <a:cxnLst/>
            <a:rect l="l" t="t" r="r" b="b"/>
            <a:pathLst>
              <a:path w="2355900" h="410700" extrusionOk="0">
                <a:moveTo>
                  <a:pt x="0" y="0"/>
                </a:moveTo>
                <a:lnTo>
                  <a:pt x="2355900" y="0"/>
                </a:lnTo>
                <a:lnTo>
                  <a:pt x="2355900" y="410700"/>
                </a:lnTo>
                <a:lnTo>
                  <a:pt x="0" y="4107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29" name="Google Shape;329;p3"/>
          <p:cNvSpPr/>
          <p:nvPr/>
        </p:nvSpPr>
        <p:spPr>
          <a:xfrm>
            <a:off x="4466700" y="2540435"/>
            <a:ext cx="2522100" cy="410700"/>
          </a:xfrm>
          <a:custGeom>
            <a:avLst/>
            <a:gdLst/>
            <a:ahLst/>
            <a:cxnLst/>
            <a:rect l="l" t="t" r="r" b="b"/>
            <a:pathLst>
              <a:path w="2522100" h="410700" extrusionOk="0">
                <a:moveTo>
                  <a:pt x="0" y="0"/>
                </a:moveTo>
                <a:lnTo>
                  <a:pt x="2522100" y="0"/>
                </a:lnTo>
                <a:lnTo>
                  <a:pt x="2522100" y="410700"/>
                </a:lnTo>
                <a:lnTo>
                  <a:pt x="0" y="410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30" name="Google Shape;330;p3"/>
          <p:cNvSpPr/>
          <p:nvPr/>
        </p:nvSpPr>
        <p:spPr>
          <a:xfrm>
            <a:off x="4466700" y="2540435"/>
            <a:ext cx="2522100" cy="410700"/>
          </a:xfrm>
          <a:custGeom>
            <a:avLst/>
            <a:gdLst/>
            <a:ahLst/>
            <a:cxnLst/>
            <a:rect l="l" t="t" r="r" b="b"/>
            <a:pathLst>
              <a:path w="2522100" h="410700" extrusionOk="0">
                <a:moveTo>
                  <a:pt x="0" y="0"/>
                </a:moveTo>
                <a:lnTo>
                  <a:pt x="2522100" y="0"/>
                </a:lnTo>
                <a:lnTo>
                  <a:pt x="2522100" y="410700"/>
                </a:lnTo>
                <a:lnTo>
                  <a:pt x="0" y="4107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31" name="Google Shape;331;p3"/>
          <p:cNvSpPr/>
          <p:nvPr/>
        </p:nvSpPr>
        <p:spPr>
          <a:xfrm>
            <a:off x="2110800" y="3019660"/>
            <a:ext cx="2355900" cy="394176"/>
          </a:xfrm>
          <a:custGeom>
            <a:avLst/>
            <a:gdLst/>
            <a:ahLst/>
            <a:cxnLst/>
            <a:rect l="l" t="t" r="r" b="b"/>
            <a:pathLst>
              <a:path w="2355900" h="333300" extrusionOk="0">
                <a:moveTo>
                  <a:pt x="0" y="0"/>
                </a:moveTo>
                <a:lnTo>
                  <a:pt x="2355900" y="0"/>
                </a:lnTo>
                <a:lnTo>
                  <a:pt x="2355900" y="333300"/>
                </a:lnTo>
                <a:lnTo>
                  <a:pt x="0" y="333300"/>
                </a:lnTo>
                <a:lnTo>
                  <a:pt x="0" y="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32" name="Google Shape;332;p3"/>
          <p:cNvSpPr/>
          <p:nvPr/>
        </p:nvSpPr>
        <p:spPr>
          <a:xfrm>
            <a:off x="2110800" y="3019660"/>
            <a:ext cx="2355900" cy="333300"/>
          </a:xfrm>
          <a:custGeom>
            <a:avLst/>
            <a:gdLst/>
            <a:ahLst/>
            <a:cxnLst/>
            <a:rect l="l" t="t" r="r" b="b"/>
            <a:pathLst>
              <a:path w="2355900" h="333300" extrusionOk="0">
                <a:moveTo>
                  <a:pt x="0" y="0"/>
                </a:moveTo>
                <a:lnTo>
                  <a:pt x="2355900" y="0"/>
                </a:lnTo>
                <a:lnTo>
                  <a:pt x="2355900" y="333300"/>
                </a:lnTo>
                <a:lnTo>
                  <a:pt x="0" y="3333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33" name="Google Shape;333;p3"/>
          <p:cNvSpPr/>
          <p:nvPr/>
        </p:nvSpPr>
        <p:spPr>
          <a:xfrm>
            <a:off x="4466700" y="3019660"/>
            <a:ext cx="2522100" cy="394176"/>
          </a:xfrm>
          <a:custGeom>
            <a:avLst/>
            <a:gdLst/>
            <a:ahLst/>
            <a:cxnLst/>
            <a:rect l="l" t="t" r="r" b="b"/>
            <a:pathLst>
              <a:path w="2522100" h="333300" extrusionOk="0">
                <a:moveTo>
                  <a:pt x="0" y="0"/>
                </a:moveTo>
                <a:lnTo>
                  <a:pt x="2522100" y="0"/>
                </a:lnTo>
                <a:lnTo>
                  <a:pt x="2522100" y="333300"/>
                </a:lnTo>
                <a:lnTo>
                  <a:pt x="0" y="333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34" name="Google Shape;334;p3"/>
          <p:cNvSpPr/>
          <p:nvPr/>
        </p:nvSpPr>
        <p:spPr>
          <a:xfrm>
            <a:off x="4466700" y="3019660"/>
            <a:ext cx="2522100" cy="394176"/>
          </a:xfrm>
          <a:custGeom>
            <a:avLst/>
            <a:gdLst/>
            <a:ahLst/>
            <a:cxnLst/>
            <a:rect l="l" t="t" r="r" b="b"/>
            <a:pathLst>
              <a:path w="2522100" h="333300" extrusionOk="0">
                <a:moveTo>
                  <a:pt x="0" y="0"/>
                </a:moveTo>
                <a:lnTo>
                  <a:pt x="2522100" y="0"/>
                </a:lnTo>
                <a:lnTo>
                  <a:pt x="2522100" y="333300"/>
                </a:lnTo>
                <a:lnTo>
                  <a:pt x="0" y="3333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35" name="Google Shape;335;p3"/>
          <p:cNvSpPr/>
          <p:nvPr/>
        </p:nvSpPr>
        <p:spPr>
          <a:xfrm>
            <a:off x="2110800" y="3538373"/>
            <a:ext cx="2355900" cy="410700"/>
          </a:xfrm>
          <a:custGeom>
            <a:avLst/>
            <a:gdLst/>
            <a:ahLst/>
            <a:cxnLst/>
            <a:rect l="l" t="t" r="r" b="b"/>
            <a:pathLst>
              <a:path w="2355900" h="410700" extrusionOk="0">
                <a:moveTo>
                  <a:pt x="0" y="0"/>
                </a:moveTo>
                <a:lnTo>
                  <a:pt x="2355900" y="0"/>
                </a:lnTo>
                <a:lnTo>
                  <a:pt x="2355900" y="410700"/>
                </a:lnTo>
                <a:lnTo>
                  <a:pt x="0" y="410700"/>
                </a:lnTo>
                <a:lnTo>
                  <a:pt x="0" y="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36" name="Google Shape;336;p3"/>
          <p:cNvSpPr/>
          <p:nvPr/>
        </p:nvSpPr>
        <p:spPr>
          <a:xfrm>
            <a:off x="2110800" y="3538373"/>
            <a:ext cx="2355900" cy="410700"/>
          </a:xfrm>
          <a:custGeom>
            <a:avLst/>
            <a:gdLst/>
            <a:ahLst/>
            <a:cxnLst/>
            <a:rect l="l" t="t" r="r" b="b"/>
            <a:pathLst>
              <a:path w="2355900" h="410700" extrusionOk="0">
                <a:moveTo>
                  <a:pt x="0" y="0"/>
                </a:moveTo>
                <a:lnTo>
                  <a:pt x="2355900" y="0"/>
                </a:lnTo>
                <a:lnTo>
                  <a:pt x="2355900" y="410700"/>
                </a:lnTo>
                <a:lnTo>
                  <a:pt x="0" y="4107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37" name="Google Shape;337;p3"/>
          <p:cNvSpPr/>
          <p:nvPr/>
        </p:nvSpPr>
        <p:spPr>
          <a:xfrm>
            <a:off x="4466700" y="3538385"/>
            <a:ext cx="2522100" cy="410700"/>
          </a:xfrm>
          <a:custGeom>
            <a:avLst/>
            <a:gdLst/>
            <a:ahLst/>
            <a:cxnLst/>
            <a:rect l="l" t="t" r="r" b="b"/>
            <a:pathLst>
              <a:path w="2522100" h="410700" extrusionOk="0">
                <a:moveTo>
                  <a:pt x="0" y="0"/>
                </a:moveTo>
                <a:lnTo>
                  <a:pt x="2522100" y="0"/>
                </a:lnTo>
                <a:lnTo>
                  <a:pt x="2522100" y="410700"/>
                </a:lnTo>
                <a:lnTo>
                  <a:pt x="0" y="410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38" name="Google Shape;338;p3"/>
          <p:cNvSpPr/>
          <p:nvPr/>
        </p:nvSpPr>
        <p:spPr>
          <a:xfrm>
            <a:off x="4466700" y="3538385"/>
            <a:ext cx="2522100" cy="410700"/>
          </a:xfrm>
          <a:custGeom>
            <a:avLst/>
            <a:gdLst/>
            <a:ahLst/>
            <a:cxnLst/>
            <a:rect l="l" t="t" r="r" b="b"/>
            <a:pathLst>
              <a:path w="2522100" h="410700" extrusionOk="0">
                <a:moveTo>
                  <a:pt x="0" y="0"/>
                </a:moveTo>
                <a:lnTo>
                  <a:pt x="2522100" y="0"/>
                </a:lnTo>
                <a:lnTo>
                  <a:pt x="2522100" y="410700"/>
                </a:lnTo>
                <a:lnTo>
                  <a:pt x="0" y="4107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39" name="Google Shape;339;p3"/>
          <p:cNvSpPr/>
          <p:nvPr/>
        </p:nvSpPr>
        <p:spPr>
          <a:xfrm>
            <a:off x="2110800" y="4015810"/>
            <a:ext cx="2355900" cy="333300"/>
          </a:xfrm>
          <a:custGeom>
            <a:avLst/>
            <a:gdLst/>
            <a:ahLst/>
            <a:cxnLst/>
            <a:rect l="l" t="t" r="r" b="b"/>
            <a:pathLst>
              <a:path w="2355900" h="333300" extrusionOk="0">
                <a:moveTo>
                  <a:pt x="0" y="0"/>
                </a:moveTo>
                <a:lnTo>
                  <a:pt x="2355900" y="0"/>
                </a:lnTo>
                <a:lnTo>
                  <a:pt x="2355900" y="333300"/>
                </a:lnTo>
                <a:lnTo>
                  <a:pt x="0" y="333300"/>
                </a:lnTo>
                <a:lnTo>
                  <a:pt x="0" y="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40" name="Google Shape;340;p3"/>
          <p:cNvSpPr/>
          <p:nvPr/>
        </p:nvSpPr>
        <p:spPr>
          <a:xfrm>
            <a:off x="2110800" y="4015810"/>
            <a:ext cx="2355900" cy="333300"/>
          </a:xfrm>
          <a:custGeom>
            <a:avLst/>
            <a:gdLst/>
            <a:ahLst/>
            <a:cxnLst/>
            <a:rect l="l" t="t" r="r" b="b"/>
            <a:pathLst>
              <a:path w="2355900" h="333300" extrusionOk="0">
                <a:moveTo>
                  <a:pt x="0" y="0"/>
                </a:moveTo>
                <a:lnTo>
                  <a:pt x="2355900" y="0"/>
                </a:lnTo>
                <a:lnTo>
                  <a:pt x="2355900" y="333300"/>
                </a:lnTo>
                <a:lnTo>
                  <a:pt x="0" y="3333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41" name="Google Shape;341;p3"/>
          <p:cNvSpPr/>
          <p:nvPr/>
        </p:nvSpPr>
        <p:spPr>
          <a:xfrm>
            <a:off x="4466700" y="4015810"/>
            <a:ext cx="2522100" cy="333300"/>
          </a:xfrm>
          <a:custGeom>
            <a:avLst/>
            <a:gdLst/>
            <a:ahLst/>
            <a:cxnLst/>
            <a:rect l="l" t="t" r="r" b="b"/>
            <a:pathLst>
              <a:path w="2522100" h="333300" extrusionOk="0">
                <a:moveTo>
                  <a:pt x="0" y="0"/>
                </a:moveTo>
                <a:lnTo>
                  <a:pt x="2522100" y="0"/>
                </a:lnTo>
                <a:lnTo>
                  <a:pt x="2522100" y="333300"/>
                </a:lnTo>
                <a:lnTo>
                  <a:pt x="0" y="333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42" name="Google Shape;342;p3"/>
          <p:cNvSpPr/>
          <p:nvPr/>
        </p:nvSpPr>
        <p:spPr>
          <a:xfrm>
            <a:off x="4466700" y="4015810"/>
            <a:ext cx="2522100" cy="333300"/>
          </a:xfrm>
          <a:custGeom>
            <a:avLst/>
            <a:gdLst/>
            <a:ahLst/>
            <a:cxnLst/>
            <a:rect l="l" t="t" r="r" b="b"/>
            <a:pathLst>
              <a:path w="2522100" h="333300" extrusionOk="0">
                <a:moveTo>
                  <a:pt x="0" y="0"/>
                </a:moveTo>
                <a:lnTo>
                  <a:pt x="2522100" y="0"/>
                </a:lnTo>
                <a:lnTo>
                  <a:pt x="2522100" y="333300"/>
                </a:lnTo>
                <a:lnTo>
                  <a:pt x="0" y="3333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43" name="Google Shape;343;p3"/>
          <p:cNvSpPr/>
          <p:nvPr/>
        </p:nvSpPr>
        <p:spPr>
          <a:xfrm>
            <a:off x="2110800" y="4427773"/>
            <a:ext cx="2355900" cy="410700"/>
          </a:xfrm>
          <a:custGeom>
            <a:avLst/>
            <a:gdLst/>
            <a:ahLst/>
            <a:cxnLst/>
            <a:rect l="l" t="t" r="r" b="b"/>
            <a:pathLst>
              <a:path w="2355900" h="410700" extrusionOk="0">
                <a:moveTo>
                  <a:pt x="0" y="0"/>
                </a:moveTo>
                <a:lnTo>
                  <a:pt x="2355900" y="0"/>
                </a:lnTo>
                <a:lnTo>
                  <a:pt x="2355900" y="410700"/>
                </a:lnTo>
                <a:lnTo>
                  <a:pt x="0" y="410700"/>
                </a:lnTo>
                <a:lnTo>
                  <a:pt x="0" y="0"/>
                </a:lnTo>
                <a:close/>
              </a:path>
            </a:pathLst>
          </a:custGeom>
          <a:solidFill>
            <a:srgbClr val="674EA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44" name="Google Shape;344;p3"/>
          <p:cNvSpPr/>
          <p:nvPr/>
        </p:nvSpPr>
        <p:spPr>
          <a:xfrm>
            <a:off x="2110800" y="4427773"/>
            <a:ext cx="2355900" cy="410700"/>
          </a:xfrm>
          <a:custGeom>
            <a:avLst/>
            <a:gdLst/>
            <a:ahLst/>
            <a:cxnLst/>
            <a:rect l="l" t="t" r="r" b="b"/>
            <a:pathLst>
              <a:path w="2355900" h="410700" extrusionOk="0">
                <a:moveTo>
                  <a:pt x="0" y="0"/>
                </a:moveTo>
                <a:lnTo>
                  <a:pt x="2355900" y="0"/>
                </a:lnTo>
                <a:lnTo>
                  <a:pt x="2355900" y="410700"/>
                </a:lnTo>
                <a:lnTo>
                  <a:pt x="0" y="4107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45" name="Google Shape;345;p3"/>
          <p:cNvSpPr/>
          <p:nvPr/>
        </p:nvSpPr>
        <p:spPr>
          <a:xfrm>
            <a:off x="4466700" y="4427773"/>
            <a:ext cx="2522100" cy="410700"/>
          </a:xfrm>
          <a:custGeom>
            <a:avLst/>
            <a:gdLst/>
            <a:ahLst/>
            <a:cxnLst/>
            <a:rect l="l" t="t" r="r" b="b"/>
            <a:pathLst>
              <a:path w="2522100" h="410700" extrusionOk="0">
                <a:moveTo>
                  <a:pt x="0" y="0"/>
                </a:moveTo>
                <a:lnTo>
                  <a:pt x="2522100" y="0"/>
                </a:lnTo>
                <a:lnTo>
                  <a:pt x="2522100" y="410700"/>
                </a:lnTo>
                <a:lnTo>
                  <a:pt x="0" y="410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46" name="Google Shape;346;p3"/>
          <p:cNvSpPr/>
          <p:nvPr/>
        </p:nvSpPr>
        <p:spPr>
          <a:xfrm>
            <a:off x="4466700" y="4427773"/>
            <a:ext cx="2522100" cy="410700"/>
          </a:xfrm>
          <a:custGeom>
            <a:avLst/>
            <a:gdLst/>
            <a:ahLst/>
            <a:cxnLst/>
            <a:rect l="l" t="t" r="r" b="b"/>
            <a:pathLst>
              <a:path w="2522100" h="410700" extrusionOk="0">
                <a:moveTo>
                  <a:pt x="0" y="0"/>
                </a:moveTo>
                <a:lnTo>
                  <a:pt x="2522100" y="0"/>
                </a:lnTo>
                <a:lnTo>
                  <a:pt x="2522100" y="410700"/>
                </a:lnTo>
                <a:lnTo>
                  <a:pt x="0" y="4107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47" name="Google Shape;347;p3"/>
          <p:cNvSpPr/>
          <p:nvPr/>
        </p:nvSpPr>
        <p:spPr>
          <a:xfrm>
            <a:off x="2110800" y="1856523"/>
            <a:ext cx="2355900" cy="333300"/>
          </a:xfrm>
          <a:custGeom>
            <a:avLst/>
            <a:gdLst/>
            <a:ahLst/>
            <a:cxnLst/>
            <a:rect l="l" t="t" r="r" b="b"/>
            <a:pathLst>
              <a:path w="2355900" h="333300" extrusionOk="0">
                <a:moveTo>
                  <a:pt x="0" y="0"/>
                </a:moveTo>
                <a:lnTo>
                  <a:pt x="2355900" y="0"/>
                </a:lnTo>
                <a:lnTo>
                  <a:pt x="2355900" y="333300"/>
                </a:lnTo>
                <a:lnTo>
                  <a:pt x="0" y="333300"/>
                </a:lnTo>
                <a:lnTo>
                  <a:pt x="0" y="0"/>
                </a:lnTo>
                <a:close/>
              </a:path>
            </a:pathLst>
          </a:custGeom>
          <a:solidFill>
            <a:srgbClr val="674EA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48" name="Google Shape;348;p3"/>
          <p:cNvSpPr/>
          <p:nvPr/>
        </p:nvSpPr>
        <p:spPr>
          <a:xfrm>
            <a:off x="2110800" y="1856523"/>
            <a:ext cx="2355900" cy="333300"/>
          </a:xfrm>
          <a:custGeom>
            <a:avLst/>
            <a:gdLst/>
            <a:ahLst/>
            <a:cxnLst/>
            <a:rect l="l" t="t" r="r" b="b"/>
            <a:pathLst>
              <a:path w="2355900" h="333300" extrusionOk="0">
                <a:moveTo>
                  <a:pt x="0" y="0"/>
                </a:moveTo>
                <a:lnTo>
                  <a:pt x="2355900" y="0"/>
                </a:lnTo>
                <a:lnTo>
                  <a:pt x="2355900" y="333300"/>
                </a:lnTo>
                <a:lnTo>
                  <a:pt x="0" y="333300"/>
                </a:lnTo>
                <a:lnTo>
                  <a:pt x="0" y="0"/>
                </a:lnTo>
                <a:close/>
              </a:path>
            </a:pathLst>
          </a:custGeom>
          <a:noFill/>
          <a:ln w="95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49" name="Google Shape;349;p3"/>
          <p:cNvSpPr/>
          <p:nvPr/>
        </p:nvSpPr>
        <p:spPr>
          <a:xfrm>
            <a:off x="4466700" y="1856523"/>
            <a:ext cx="2522100" cy="333300"/>
          </a:xfrm>
          <a:custGeom>
            <a:avLst/>
            <a:gdLst/>
            <a:ahLst/>
            <a:cxnLst/>
            <a:rect l="l" t="t" r="r" b="b"/>
            <a:pathLst>
              <a:path w="2522100" h="333300" extrusionOk="0">
                <a:moveTo>
                  <a:pt x="0" y="0"/>
                </a:moveTo>
                <a:lnTo>
                  <a:pt x="2522100" y="0"/>
                </a:lnTo>
                <a:lnTo>
                  <a:pt x="2522100" y="333300"/>
                </a:lnTo>
                <a:lnTo>
                  <a:pt x="0" y="333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50" name="Google Shape;350;p3"/>
          <p:cNvSpPr/>
          <p:nvPr/>
        </p:nvSpPr>
        <p:spPr>
          <a:xfrm>
            <a:off x="4466700" y="1856523"/>
            <a:ext cx="2522100" cy="333300"/>
          </a:xfrm>
          <a:custGeom>
            <a:avLst/>
            <a:gdLst/>
            <a:ahLst/>
            <a:cxnLst/>
            <a:rect l="l" t="t" r="r" b="b"/>
            <a:pathLst>
              <a:path w="2522100" h="333300" extrusionOk="0">
                <a:moveTo>
                  <a:pt x="0" y="0"/>
                </a:moveTo>
                <a:lnTo>
                  <a:pt x="2522100" y="0"/>
                </a:lnTo>
                <a:lnTo>
                  <a:pt x="2522100" y="333300"/>
                </a:lnTo>
                <a:lnTo>
                  <a:pt x="0" y="333300"/>
                </a:lnTo>
                <a:lnTo>
                  <a:pt x="0" y="0"/>
                </a:lnTo>
                <a:close/>
              </a:path>
            </a:pathLst>
          </a:custGeom>
          <a:noFill/>
          <a:ln w="95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51" name="Google Shape;351;p3"/>
          <p:cNvSpPr/>
          <p:nvPr/>
        </p:nvSpPr>
        <p:spPr>
          <a:xfrm>
            <a:off x="1788750" y="2193423"/>
            <a:ext cx="3000000" cy="354000"/>
          </a:xfrm>
          <a:custGeom>
            <a:avLst/>
            <a:gdLst/>
            <a:ahLst/>
            <a:cxnLst/>
            <a:rect l="l" t="t" r="r" b="b"/>
            <a:pathLst>
              <a:path w="3000000" h="354000" extrusionOk="0">
                <a:moveTo>
                  <a:pt x="0" y="0"/>
                </a:moveTo>
                <a:lnTo>
                  <a:pt x="3000000" y="0"/>
                </a:lnTo>
                <a:lnTo>
                  <a:pt x="3000000" y="354000"/>
                </a:lnTo>
                <a:lnTo>
                  <a:pt x="0" y="3540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52" name="Google Shape;352;p3"/>
          <p:cNvSpPr/>
          <p:nvPr/>
        </p:nvSpPr>
        <p:spPr>
          <a:xfrm>
            <a:off x="2110800" y="1456498"/>
            <a:ext cx="2355900" cy="333300"/>
          </a:xfrm>
          <a:custGeom>
            <a:avLst/>
            <a:gdLst/>
            <a:ahLst/>
            <a:cxnLst/>
            <a:rect l="l" t="t" r="r" b="b"/>
            <a:pathLst>
              <a:path w="2355900" h="333300" extrusionOk="0">
                <a:moveTo>
                  <a:pt x="0" y="0"/>
                </a:moveTo>
                <a:lnTo>
                  <a:pt x="2355900" y="0"/>
                </a:lnTo>
                <a:lnTo>
                  <a:pt x="2355900" y="333300"/>
                </a:lnTo>
                <a:lnTo>
                  <a:pt x="0" y="333300"/>
                </a:lnTo>
                <a:lnTo>
                  <a:pt x="0" y="0"/>
                </a:lnTo>
                <a:close/>
              </a:path>
            </a:pathLst>
          </a:custGeom>
          <a:solidFill>
            <a:srgbClr val="674EA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53" name="Google Shape;353;p3"/>
          <p:cNvSpPr/>
          <p:nvPr/>
        </p:nvSpPr>
        <p:spPr>
          <a:xfrm>
            <a:off x="2110800" y="1456498"/>
            <a:ext cx="2355900" cy="333300"/>
          </a:xfrm>
          <a:custGeom>
            <a:avLst/>
            <a:gdLst/>
            <a:ahLst/>
            <a:cxnLst/>
            <a:rect l="l" t="t" r="r" b="b"/>
            <a:pathLst>
              <a:path w="2355900" h="333300" extrusionOk="0">
                <a:moveTo>
                  <a:pt x="0" y="0"/>
                </a:moveTo>
                <a:lnTo>
                  <a:pt x="2355900" y="0"/>
                </a:lnTo>
                <a:lnTo>
                  <a:pt x="2355900" y="333300"/>
                </a:lnTo>
                <a:lnTo>
                  <a:pt x="0" y="333300"/>
                </a:lnTo>
                <a:lnTo>
                  <a:pt x="0" y="0"/>
                </a:lnTo>
                <a:close/>
              </a:path>
            </a:pathLst>
          </a:custGeom>
          <a:noFill/>
          <a:ln w="95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54" name="Google Shape;354;p3"/>
          <p:cNvSpPr/>
          <p:nvPr/>
        </p:nvSpPr>
        <p:spPr>
          <a:xfrm>
            <a:off x="4466700" y="1458298"/>
            <a:ext cx="2522100" cy="333300"/>
          </a:xfrm>
          <a:custGeom>
            <a:avLst/>
            <a:gdLst/>
            <a:ahLst/>
            <a:cxnLst/>
            <a:rect l="l" t="t" r="r" b="b"/>
            <a:pathLst>
              <a:path w="2522100" h="333300" extrusionOk="0">
                <a:moveTo>
                  <a:pt x="0" y="0"/>
                </a:moveTo>
                <a:lnTo>
                  <a:pt x="2522100" y="0"/>
                </a:lnTo>
                <a:lnTo>
                  <a:pt x="2522100" y="333300"/>
                </a:lnTo>
                <a:lnTo>
                  <a:pt x="0" y="333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55" name="Google Shape;355;p3"/>
          <p:cNvSpPr/>
          <p:nvPr/>
        </p:nvSpPr>
        <p:spPr>
          <a:xfrm>
            <a:off x="4466700" y="1458298"/>
            <a:ext cx="2522100" cy="333300"/>
          </a:xfrm>
          <a:custGeom>
            <a:avLst/>
            <a:gdLst/>
            <a:ahLst/>
            <a:cxnLst/>
            <a:rect l="l" t="t" r="r" b="b"/>
            <a:pathLst>
              <a:path w="2522100" h="333300" extrusionOk="0">
                <a:moveTo>
                  <a:pt x="0" y="0"/>
                </a:moveTo>
                <a:lnTo>
                  <a:pt x="2522100" y="0"/>
                </a:lnTo>
                <a:lnTo>
                  <a:pt x="2522100" y="333300"/>
                </a:lnTo>
                <a:lnTo>
                  <a:pt x="0" y="333300"/>
                </a:lnTo>
                <a:lnTo>
                  <a:pt x="0" y="0"/>
                </a:lnTo>
                <a:close/>
              </a:path>
            </a:pathLst>
          </a:custGeom>
          <a:noFill/>
          <a:ln w="95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56" name="Google Shape;356;p3"/>
          <p:cNvSpPr txBox="1"/>
          <p:nvPr/>
        </p:nvSpPr>
        <p:spPr>
          <a:xfrm>
            <a:off x="4466700" y="4427773"/>
            <a:ext cx="2522100" cy="410700"/>
          </a:xfrm>
          <a:prstGeom prst="rect">
            <a:avLst/>
          </a:prstGeom>
          <a:noFill/>
          <a:ln>
            <a:noFill/>
          </a:ln>
        </p:spPr>
        <p:txBody>
          <a:bodyPr spcFirstLastPara="1" wrap="square" lIns="0" tIns="49525" rIns="0" bIns="0" anchor="t" anchorCtr="0">
            <a:noAutofit/>
          </a:bodyPr>
          <a:lstStyle/>
          <a:p>
            <a:pPr marL="85725" marR="477901" lvl="0" indent="0" algn="l" rtl="0">
              <a:lnSpc>
                <a:spcPct val="103047"/>
              </a:lnSpc>
              <a:spcBef>
                <a:spcPts val="0"/>
              </a:spcBef>
              <a:spcAft>
                <a:spcPts val="0"/>
              </a:spcAft>
              <a:buNone/>
            </a:pPr>
            <a:r>
              <a:rPr lang="es-CO" sz="1100" b="1" i="0" u="none" strike="noStrike" cap="none">
                <a:solidFill>
                  <a:srgbClr val="372263"/>
                </a:solidFill>
                <a:latin typeface="Roboto Black"/>
                <a:ea typeface="Roboto Black"/>
                <a:cs typeface="Roboto Black"/>
                <a:sym typeface="Roboto Black"/>
              </a:rPr>
              <a:t>Periodo de ejecución de propuestas apoyadas</a:t>
            </a:r>
            <a:endParaRPr sz="1100" b="0" i="0" u="none" strike="noStrike" cap="none">
              <a:solidFill>
                <a:srgbClr val="000000"/>
              </a:solidFill>
              <a:latin typeface="Roboto Black"/>
              <a:ea typeface="Roboto Black"/>
              <a:cs typeface="Roboto Black"/>
              <a:sym typeface="Roboto Black"/>
            </a:endParaRPr>
          </a:p>
        </p:txBody>
      </p:sp>
      <p:sp>
        <p:nvSpPr>
          <p:cNvPr id="357" name="Google Shape;357;p3"/>
          <p:cNvSpPr txBox="1"/>
          <p:nvPr/>
        </p:nvSpPr>
        <p:spPr>
          <a:xfrm>
            <a:off x="4466700" y="4015810"/>
            <a:ext cx="2522100" cy="333300"/>
          </a:xfrm>
          <a:prstGeom prst="rect">
            <a:avLst/>
          </a:prstGeom>
          <a:noFill/>
          <a:ln>
            <a:noFill/>
          </a:ln>
        </p:spPr>
        <p:txBody>
          <a:bodyPr spcFirstLastPara="1" wrap="square" lIns="0" tIns="26025" rIns="0" bIns="0" anchor="t" anchorCtr="0">
            <a:noAutofit/>
          </a:bodyPr>
          <a:lstStyle/>
          <a:p>
            <a:pPr marL="85725" marR="0" lvl="0" indent="0" algn="l" rtl="0">
              <a:lnSpc>
                <a:spcPct val="101725"/>
              </a:lnSpc>
              <a:spcBef>
                <a:spcPts val="0"/>
              </a:spcBef>
              <a:spcAft>
                <a:spcPts val="0"/>
              </a:spcAft>
              <a:buNone/>
            </a:pPr>
            <a:r>
              <a:rPr lang="es-CO" sz="1100" b="0" i="0" u="none" strike="noStrike" cap="none">
                <a:solidFill>
                  <a:srgbClr val="434343"/>
                </a:solidFill>
                <a:latin typeface="Roboto Black"/>
                <a:ea typeface="Roboto Black"/>
                <a:cs typeface="Roboto Black"/>
                <a:sym typeface="Roboto Black"/>
              </a:rPr>
              <a:t>Publicación listado de proyectos de elegibles </a:t>
            </a:r>
            <a:endParaRPr sz="1100" b="0" i="0" u="none" strike="noStrike" cap="none">
              <a:solidFill>
                <a:srgbClr val="000000"/>
              </a:solidFill>
              <a:latin typeface="Roboto Black"/>
              <a:ea typeface="Roboto Black"/>
              <a:cs typeface="Roboto Black"/>
              <a:sym typeface="Roboto Black"/>
            </a:endParaRPr>
          </a:p>
        </p:txBody>
      </p:sp>
      <p:sp>
        <p:nvSpPr>
          <p:cNvPr id="358" name="Google Shape;358;p3"/>
          <p:cNvSpPr txBox="1"/>
          <p:nvPr/>
        </p:nvSpPr>
        <p:spPr>
          <a:xfrm>
            <a:off x="2238374" y="3538385"/>
            <a:ext cx="2228325" cy="410700"/>
          </a:xfrm>
          <a:prstGeom prst="rect">
            <a:avLst/>
          </a:prstGeom>
          <a:noFill/>
          <a:ln>
            <a:noFill/>
          </a:ln>
        </p:spPr>
        <p:txBody>
          <a:bodyPr spcFirstLastPara="1" wrap="square" lIns="0" tIns="10525" rIns="0" bIns="0" anchor="t" anchorCtr="0">
            <a:noAutofit/>
          </a:bodyPr>
          <a:lstStyle/>
          <a:p>
            <a:pPr marL="0" marR="86578" lvl="0" indent="0" algn="l" rtl="0">
              <a:lnSpc>
                <a:spcPct val="138333"/>
              </a:lnSpc>
              <a:spcBef>
                <a:spcPts val="0"/>
              </a:spcBef>
              <a:spcAft>
                <a:spcPts val="0"/>
              </a:spcAft>
              <a:buNone/>
            </a:pPr>
            <a:r>
              <a:rPr lang="es-CO" sz="1100" b="1">
                <a:solidFill>
                  <a:srgbClr val="FFFFFF"/>
                </a:solidFill>
                <a:latin typeface="Roboto"/>
                <a:ea typeface="Roboto"/>
                <a:cs typeface="Roboto"/>
                <a:sym typeface="Roboto"/>
              </a:rPr>
              <a:t> 15 de enero de 2025 al</a:t>
            </a:r>
            <a:endParaRPr sz="1100" b="1">
              <a:solidFill>
                <a:srgbClr val="FFFFFF"/>
              </a:solidFill>
              <a:latin typeface="Roboto"/>
              <a:ea typeface="Roboto"/>
              <a:cs typeface="Roboto"/>
              <a:sym typeface="Roboto"/>
            </a:endParaRPr>
          </a:p>
          <a:p>
            <a:pPr marL="0" marR="86578" lvl="0" indent="0" algn="l" rtl="0">
              <a:lnSpc>
                <a:spcPct val="138333"/>
              </a:lnSpc>
              <a:spcBef>
                <a:spcPts val="0"/>
              </a:spcBef>
              <a:spcAft>
                <a:spcPts val="0"/>
              </a:spcAft>
              <a:buNone/>
            </a:pPr>
            <a:r>
              <a:rPr lang="es-CO" sz="1100" b="1">
                <a:solidFill>
                  <a:srgbClr val="FFFFFF"/>
                </a:solidFill>
                <a:latin typeface="Roboto"/>
                <a:ea typeface="Roboto"/>
                <a:cs typeface="Roboto"/>
                <a:sym typeface="Roboto"/>
              </a:rPr>
              <a:t>  17 de febrero de 2025</a:t>
            </a:r>
            <a:endParaRPr sz="1100" b="1">
              <a:solidFill>
                <a:srgbClr val="FFFFFF"/>
              </a:solidFill>
              <a:latin typeface="Roboto"/>
              <a:ea typeface="Roboto"/>
              <a:cs typeface="Roboto"/>
              <a:sym typeface="Roboto"/>
            </a:endParaRPr>
          </a:p>
          <a:p>
            <a:pPr marL="0" marR="86578" lvl="0" indent="0" algn="l" rtl="0">
              <a:lnSpc>
                <a:spcPct val="138333"/>
              </a:lnSpc>
              <a:spcBef>
                <a:spcPts val="0"/>
              </a:spcBef>
              <a:spcAft>
                <a:spcPts val="0"/>
              </a:spcAft>
              <a:buClr>
                <a:srgbClr val="000000"/>
              </a:buClr>
              <a:buFont typeface="Arial"/>
              <a:buNone/>
            </a:pPr>
            <a:endParaRPr sz="1100" b="1">
              <a:solidFill>
                <a:srgbClr val="FFFFFF"/>
              </a:solidFill>
              <a:latin typeface="Roboto Black"/>
              <a:ea typeface="Roboto Black"/>
              <a:cs typeface="Roboto Black"/>
              <a:sym typeface="Roboto Black"/>
            </a:endParaRPr>
          </a:p>
        </p:txBody>
      </p:sp>
      <p:sp>
        <p:nvSpPr>
          <p:cNvPr id="359" name="Google Shape;359;p3"/>
          <p:cNvSpPr txBox="1"/>
          <p:nvPr/>
        </p:nvSpPr>
        <p:spPr>
          <a:xfrm>
            <a:off x="4466700" y="3538385"/>
            <a:ext cx="2522100" cy="410700"/>
          </a:xfrm>
          <a:prstGeom prst="rect">
            <a:avLst/>
          </a:prstGeom>
          <a:noFill/>
          <a:ln>
            <a:noFill/>
          </a:ln>
        </p:spPr>
        <p:txBody>
          <a:bodyPr spcFirstLastPara="1" wrap="square" lIns="0" tIns="20300" rIns="0" bIns="0" anchor="t" anchorCtr="0">
            <a:noAutofit/>
          </a:bodyPr>
          <a:lstStyle/>
          <a:p>
            <a:pPr marL="85725" marR="0" lvl="0" indent="0" algn="l" rtl="0">
              <a:lnSpc>
                <a:spcPct val="101725"/>
              </a:lnSpc>
              <a:spcBef>
                <a:spcPts val="0"/>
              </a:spcBef>
              <a:spcAft>
                <a:spcPts val="0"/>
              </a:spcAft>
              <a:buNone/>
            </a:pPr>
            <a:r>
              <a:rPr lang="es-CO" sz="1100" b="0" i="0" u="none" strike="noStrike" cap="none">
                <a:solidFill>
                  <a:srgbClr val="434343"/>
                </a:solidFill>
                <a:latin typeface="Roboto Light"/>
                <a:ea typeface="Roboto Light"/>
                <a:cs typeface="Roboto Light"/>
                <a:sym typeface="Roboto Light"/>
              </a:rPr>
              <a:t>Evaluación técnica de los proyectos participantes (ambas modalidades)</a:t>
            </a:r>
            <a:endParaRPr sz="1100" b="0" i="0" u="none" strike="noStrike" cap="none">
              <a:solidFill>
                <a:srgbClr val="000000"/>
              </a:solidFill>
              <a:latin typeface="Roboto Light"/>
              <a:ea typeface="Roboto Light"/>
              <a:cs typeface="Roboto Light"/>
              <a:sym typeface="Roboto Light"/>
            </a:endParaRPr>
          </a:p>
        </p:txBody>
      </p:sp>
      <p:sp>
        <p:nvSpPr>
          <p:cNvPr id="360" name="Google Shape;360;p3"/>
          <p:cNvSpPr txBox="1"/>
          <p:nvPr/>
        </p:nvSpPr>
        <p:spPr>
          <a:xfrm>
            <a:off x="2110800" y="2944723"/>
            <a:ext cx="2441850" cy="469113"/>
          </a:xfrm>
          <a:prstGeom prst="rect">
            <a:avLst/>
          </a:prstGeom>
          <a:noFill/>
          <a:ln>
            <a:noFill/>
          </a:ln>
        </p:spPr>
        <p:txBody>
          <a:bodyPr spcFirstLastPara="1" wrap="square" lIns="0" tIns="59675" rIns="0" bIns="0" anchor="t" anchorCtr="0">
            <a:noAutofit/>
          </a:bodyPr>
          <a:lstStyle/>
          <a:p>
            <a:pPr marL="176212" marR="0" lvl="0" indent="0" algn="l" rtl="0">
              <a:lnSpc>
                <a:spcPct val="101725"/>
              </a:lnSpc>
              <a:spcBef>
                <a:spcPts val="0"/>
              </a:spcBef>
              <a:spcAft>
                <a:spcPts val="0"/>
              </a:spcAft>
              <a:buNone/>
            </a:pPr>
            <a:r>
              <a:rPr lang="es-CO" sz="1100" b="1">
                <a:solidFill>
                  <a:srgbClr val="FFFFFF"/>
                </a:solidFill>
                <a:latin typeface="Roboto"/>
                <a:ea typeface="Roboto"/>
                <a:cs typeface="Roboto"/>
                <a:sym typeface="Roboto"/>
              </a:rPr>
              <a:t>24 de diciembre de 2024 al    </a:t>
            </a:r>
            <a:endParaRPr sz="1100" b="1">
              <a:solidFill>
                <a:srgbClr val="FFFFFF"/>
              </a:solidFill>
              <a:latin typeface="Roboto"/>
              <a:ea typeface="Roboto"/>
              <a:cs typeface="Roboto"/>
              <a:sym typeface="Roboto"/>
            </a:endParaRPr>
          </a:p>
          <a:p>
            <a:pPr marL="176212" marR="0" lvl="0" indent="0" algn="l" rtl="0">
              <a:lnSpc>
                <a:spcPct val="101725"/>
              </a:lnSpc>
              <a:spcBef>
                <a:spcPts val="0"/>
              </a:spcBef>
              <a:spcAft>
                <a:spcPts val="0"/>
              </a:spcAft>
              <a:buNone/>
            </a:pPr>
            <a:r>
              <a:rPr lang="es-CO" sz="1100" b="1">
                <a:solidFill>
                  <a:srgbClr val="FFFFFF"/>
                </a:solidFill>
                <a:latin typeface="Roboto"/>
                <a:ea typeface="Roboto"/>
                <a:cs typeface="Roboto"/>
                <a:sym typeface="Roboto"/>
              </a:rPr>
              <a:t>08 de enero de 2025</a:t>
            </a:r>
            <a:endParaRPr sz="1100" b="1">
              <a:solidFill>
                <a:srgbClr val="FFFFFF"/>
              </a:solidFill>
              <a:latin typeface="Roboto"/>
              <a:ea typeface="Roboto"/>
              <a:cs typeface="Roboto"/>
              <a:sym typeface="Roboto"/>
            </a:endParaRPr>
          </a:p>
          <a:p>
            <a:pPr marL="176212" marR="0" lvl="0" indent="0" algn="l" rtl="0">
              <a:lnSpc>
                <a:spcPct val="101725"/>
              </a:lnSpc>
              <a:spcBef>
                <a:spcPts val="0"/>
              </a:spcBef>
              <a:spcAft>
                <a:spcPts val="0"/>
              </a:spcAft>
              <a:buNone/>
            </a:pPr>
            <a:endParaRPr sz="1100" b="1">
              <a:solidFill>
                <a:srgbClr val="FFFFFF"/>
              </a:solidFill>
              <a:latin typeface="Roboto Black"/>
              <a:ea typeface="Roboto Black"/>
              <a:cs typeface="Roboto Black"/>
              <a:sym typeface="Roboto Black"/>
            </a:endParaRPr>
          </a:p>
          <a:p>
            <a:pPr marL="176213" marR="0" lvl="0" indent="0" algn="l" rtl="0">
              <a:lnSpc>
                <a:spcPct val="101725"/>
              </a:lnSpc>
              <a:spcBef>
                <a:spcPts val="0"/>
              </a:spcBef>
              <a:spcAft>
                <a:spcPts val="0"/>
              </a:spcAft>
              <a:buNone/>
            </a:pPr>
            <a:endParaRPr sz="1100" b="1">
              <a:solidFill>
                <a:srgbClr val="FFFFFF"/>
              </a:solidFill>
              <a:latin typeface="Roboto Black"/>
              <a:ea typeface="Roboto Black"/>
              <a:cs typeface="Roboto Black"/>
              <a:sym typeface="Roboto Black"/>
            </a:endParaRPr>
          </a:p>
        </p:txBody>
      </p:sp>
      <p:sp>
        <p:nvSpPr>
          <p:cNvPr id="361" name="Google Shape;361;p3"/>
          <p:cNvSpPr txBox="1"/>
          <p:nvPr/>
        </p:nvSpPr>
        <p:spPr>
          <a:xfrm>
            <a:off x="4466700" y="3019660"/>
            <a:ext cx="2522100" cy="333300"/>
          </a:xfrm>
          <a:prstGeom prst="rect">
            <a:avLst/>
          </a:prstGeom>
          <a:noFill/>
          <a:ln>
            <a:noFill/>
          </a:ln>
        </p:spPr>
        <p:txBody>
          <a:bodyPr spcFirstLastPara="1" wrap="square" lIns="0" tIns="24750" rIns="0" bIns="0" anchor="t" anchorCtr="0">
            <a:noAutofit/>
          </a:bodyPr>
          <a:lstStyle/>
          <a:p>
            <a:pPr marL="85725" marR="0" lvl="0" indent="0" algn="l" rtl="0">
              <a:lnSpc>
                <a:spcPct val="101725"/>
              </a:lnSpc>
              <a:spcBef>
                <a:spcPts val="0"/>
              </a:spcBef>
              <a:spcAft>
                <a:spcPts val="0"/>
              </a:spcAft>
              <a:buNone/>
            </a:pPr>
            <a:r>
              <a:rPr lang="es-CO" sz="1100" b="0" i="0" u="none" strike="noStrike" cap="none">
                <a:solidFill>
                  <a:srgbClr val="434343"/>
                </a:solidFill>
                <a:latin typeface="Roboto Light"/>
                <a:ea typeface="Roboto Light"/>
                <a:cs typeface="Roboto Light"/>
                <a:sym typeface="Roboto Light"/>
              </a:rPr>
              <a:t>Evaluación de la idoneidad  de la entidad participantes interlocales</a:t>
            </a:r>
            <a:endParaRPr sz="1100" b="0" i="0" u="none" strike="noStrike" cap="none">
              <a:solidFill>
                <a:srgbClr val="000000"/>
              </a:solidFill>
              <a:latin typeface="Roboto Light"/>
              <a:ea typeface="Roboto Light"/>
              <a:cs typeface="Roboto Light"/>
              <a:sym typeface="Roboto Light"/>
            </a:endParaRPr>
          </a:p>
        </p:txBody>
      </p:sp>
      <p:sp>
        <p:nvSpPr>
          <p:cNvPr id="362" name="Google Shape;362;p3"/>
          <p:cNvSpPr txBox="1"/>
          <p:nvPr/>
        </p:nvSpPr>
        <p:spPr>
          <a:xfrm>
            <a:off x="2110800" y="1856523"/>
            <a:ext cx="2355900" cy="333300"/>
          </a:xfrm>
          <a:prstGeom prst="rect">
            <a:avLst/>
          </a:prstGeom>
          <a:noFill/>
          <a:ln>
            <a:noFill/>
          </a:ln>
        </p:spPr>
        <p:txBody>
          <a:bodyPr spcFirstLastPara="1" wrap="square" lIns="0" tIns="59675" rIns="0" bIns="0" anchor="t" anchorCtr="0">
            <a:noAutofit/>
          </a:bodyPr>
          <a:lstStyle/>
          <a:p>
            <a:pPr marL="176213" marR="0" lvl="0" indent="88900" algn="l" rtl="0">
              <a:lnSpc>
                <a:spcPct val="101725"/>
              </a:lnSpc>
              <a:spcBef>
                <a:spcPts val="0"/>
              </a:spcBef>
              <a:spcAft>
                <a:spcPts val="0"/>
              </a:spcAft>
              <a:buNone/>
            </a:pPr>
            <a:r>
              <a:rPr lang="es-CO" sz="1100" b="1">
                <a:solidFill>
                  <a:srgbClr val="FFFFFF"/>
                </a:solidFill>
                <a:latin typeface="Roboto"/>
                <a:ea typeface="Roboto"/>
                <a:cs typeface="Roboto"/>
                <a:sym typeface="Roboto"/>
              </a:rPr>
              <a:t>07</a:t>
            </a:r>
            <a:r>
              <a:rPr lang="es-CO" sz="1100" b="1" i="0" u="none" strike="noStrike" cap="none">
                <a:solidFill>
                  <a:srgbClr val="FFFFFF"/>
                </a:solidFill>
                <a:latin typeface="Roboto"/>
                <a:ea typeface="Roboto"/>
                <a:cs typeface="Roboto"/>
                <a:sym typeface="Roboto"/>
              </a:rPr>
              <a:t> de </a:t>
            </a:r>
            <a:r>
              <a:rPr lang="es-CO" sz="1100" b="1">
                <a:solidFill>
                  <a:srgbClr val="FFFFFF"/>
                </a:solidFill>
                <a:latin typeface="Roboto"/>
                <a:ea typeface="Roboto"/>
                <a:cs typeface="Roboto"/>
                <a:sym typeface="Roboto"/>
              </a:rPr>
              <a:t>noviembre </a:t>
            </a:r>
            <a:r>
              <a:rPr lang="es-CO" sz="1100" b="1" i="0" u="none" strike="noStrike" cap="none">
                <a:solidFill>
                  <a:srgbClr val="FFFFFF"/>
                </a:solidFill>
                <a:latin typeface="Roboto"/>
                <a:ea typeface="Roboto"/>
                <a:cs typeface="Roboto"/>
                <a:sym typeface="Roboto"/>
              </a:rPr>
              <a:t> de 2024</a:t>
            </a:r>
            <a:endParaRPr sz="1100" b="1" i="0" u="none" strike="noStrike" cap="none">
              <a:solidFill>
                <a:srgbClr val="000000"/>
              </a:solidFill>
              <a:latin typeface="Roboto"/>
              <a:ea typeface="Roboto"/>
              <a:cs typeface="Roboto"/>
              <a:sym typeface="Roboto"/>
            </a:endParaRPr>
          </a:p>
        </p:txBody>
      </p:sp>
      <p:sp>
        <p:nvSpPr>
          <p:cNvPr id="363" name="Google Shape;363;p3"/>
          <p:cNvSpPr txBox="1"/>
          <p:nvPr/>
        </p:nvSpPr>
        <p:spPr>
          <a:xfrm>
            <a:off x="4466700" y="1856523"/>
            <a:ext cx="2522100" cy="333300"/>
          </a:xfrm>
          <a:prstGeom prst="rect">
            <a:avLst/>
          </a:prstGeom>
          <a:noFill/>
          <a:ln>
            <a:noFill/>
          </a:ln>
        </p:spPr>
        <p:txBody>
          <a:bodyPr spcFirstLastPara="1" wrap="square" lIns="0" tIns="45700" rIns="0" bIns="0" anchor="t" anchorCtr="0">
            <a:noAutofit/>
          </a:bodyPr>
          <a:lstStyle/>
          <a:p>
            <a:pPr marL="85725" marR="0" lvl="0" indent="0" algn="l" rtl="0">
              <a:lnSpc>
                <a:spcPct val="101725"/>
              </a:lnSpc>
              <a:spcBef>
                <a:spcPts val="0"/>
              </a:spcBef>
              <a:spcAft>
                <a:spcPts val="0"/>
              </a:spcAft>
              <a:buNone/>
            </a:pPr>
            <a:r>
              <a:rPr lang="es-CO" sz="1100" b="0" i="0" u="none" strike="noStrike" cap="none">
                <a:solidFill>
                  <a:srgbClr val="5B4191"/>
                </a:solidFill>
                <a:latin typeface="Roboto Black"/>
                <a:ea typeface="Roboto Black"/>
                <a:cs typeface="Roboto Black"/>
                <a:sym typeface="Roboto Black"/>
              </a:rPr>
              <a:t>Cierre de la convocatoria</a:t>
            </a:r>
            <a:endParaRPr sz="1100" b="0" i="0" u="none" strike="noStrike" cap="none">
              <a:solidFill>
                <a:srgbClr val="5B4191"/>
              </a:solidFill>
              <a:latin typeface="Roboto Black"/>
              <a:ea typeface="Roboto Black"/>
              <a:cs typeface="Roboto Black"/>
              <a:sym typeface="Roboto Black"/>
            </a:endParaRPr>
          </a:p>
        </p:txBody>
      </p:sp>
      <p:sp>
        <p:nvSpPr>
          <p:cNvPr id="364" name="Google Shape;364;p3"/>
          <p:cNvSpPr txBox="1"/>
          <p:nvPr/>
        </p:nvSpPr>
        <p:spPr>
          <a:xfrm>
            <a:off x="1766716" y="2167789"/>
            <a:ext cx="5702720" cy="351725"/>
          </a:xfrm>
          <a:prstGeom prst="rect">
            <a:avLst/>
          </a:prstGeom>
          <a:noFill/>
          <a:ln>
            <a:noFill/>
          </a:ln>
        </p:spPr>
        <p:txBody>
          <a:bodyPr spcFirstLastPara="1" wrap="square" lIns="0" tIns="5275"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396934" marR="0" lvl="0" indent="0" algn="l" rtl="0">
              <a:lnSpc>
                <a:spcPct val="101725"/>
              </a:lnSpc>
              <a:spcBef>
                <a:spcPts val="0"/>
              </a:spcBef>
              <a:spcAft>
                <a:spcPts val="0"/>
              </a:spcAft>
              <a:buNone/>
            </a:pPr>
            <a:r>
              <a:rPr lang="es-CO" sz="1100" b="0" i="0" u="none" strike="noStrike" cap="none">
                <a:solidFill>
                  <a:srgbClr val="5B4191"/>
                </a:solidFill>
                <a:latin typeface="Roboto Black"/>
                <a:ea typeface="Roboto Black"/>
                <a:cs typeface="Roboto Black"/>
                <a:sym typeface="Roboto Black"/>
              </a:rPr>
              <a:t>Verificación y evaluación de proyectos</a:t>
            </a:r>
            <a:endParaRPr sz="1100" b="0" i="0" u="none" strike="noStrike" cap="none">
              <a:solidFill>
                <a:srgbClr val="5B4191"/>
              </a:solidFill>
              <a:latin typeface="Roboto Black"/>
              <a:ea typeface="Roboto Black"/>
              <a:cs typeface="Roboto Black"/>
              <a:sym typeface="Roboto Black"/>
            </a:endParaRPr>
          </a:p>
        </p:txBody>
      </p:sp>
      <p:sp>
        <p:nvSpPr>
          <p:cNvPr id="365" name="Google Shape;365;p3"/>
          <p:cNvSpPr txBox="1"/>
          <p:nvPr/>
        </p:nvSpPr>
        <p:spPr>
          <a:xfrm>
            <a:off x="4788750" y="2189823"/>
            <a:ext cx="2200050" cy="351725"/>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Black"/>
              <a:ea typeface="Roboto Black"/>
              <a:cs typeface="Roboto Black"/>
              <a:sym typeface="Roboto Black"/>
            </a:endParaRPr>
          </a:p>
        </p:txBody>
      </p:sp>
      <p:sp>
        <p:nvSpPr>
          <p:cNvPr id="366" name="Google Shape;366;p3"/>
          <p:cNvSpPr txBox="1"/>
          <p:nvPr/>
        </p:nvSpPr>
        <p:spPr>
          <a:xfrm>
            <a:off x="1788750" y="2541548"/>
            <a:ext cx="322050" cy="411387"/>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100" b="0" i="0" u="none" strike="noStrike" cap="none">
              <a:solidFill>
                <a:srgbClr val="000000"/>
              </a:solidFill>
              <a:latin typeface="Roboto Black"/>
              <a:ea typeface="Roboto Black"/>
              <a:cs typeface="Roboto Black"/>
              <a:sym typeface="Roboto Black"/>
            </a:endParaRPr>
          </a:p>
        </p:txBody>
      </p:sp>
      <p:sp>
        <p:nvSpPr>
          <p:cNvPr id="367" name="Google Shape;367;p3"/>
          <p:cNvSpPr txBox="1"/>
          <p:nvPr/>
        </p:nvSpPr>
        <p:spPr>
          <a:xfrm>
            <a:off x="1999901" y="2628925"/>
            <a:ext cx="2649600" cy="409500"/>
          </a:xfrm>
          <a:prstGeom prst="rect">
            <a:avLst/>
          </a:prstGeom>
          <a:noFill/>
          <a:ln>
            <a:noFill/>
          </a:ln>
        </p:spPr>
        <p:txBody>
          <a:bodyPr spcFirstLastPara="1" wrap="square" lIns="0" tIns="625" rIns="0" bIns="0" anchor="t" anchorCtr="0">
            <a:noAutofit/>
          </a:bodyPr>
          <a:lstStyle/>
          <a:p>
            <a:pPr marL="265112" marR="53953" lvl="0" indent="0" algn="l" rtl="0">
              <a:lnSpc>
                <a:spcPct val="98164"/>
              </a:lnSpc>
              <a:spcBef>
                <a:spcPts val="0"/>
              </a:spcBef>
              <a:spcAft>
                <a:spcPts val="0"/>
              </a:spcAft>
              <a:buClr>
                <a:srgbClr val="000000"/>
              </a:buClr>
              <a:buFont typeface="Arial"/>
              <a:buNone/>
            </a:pPr>
            <a:r>
              <a:rPr lang="es-CO" sz="1100" b="1">
                <a:solidFill>
                  <a:srgbClr val="FFFFFF"/>
                </a:solidFill>
                <a:latin typeface="Roboto"/>
                <a:ea typeface="Roboto"/>
                <a:cs typeface="Roboto"/>
                <a:sym typeface="Roboto"/>
              </a:rPr>
              <a:t>08 al 27 de noviembre de 2024</a:t>
            </a:r>
            <a:endParaRPr sz="1100" b="1">
              <a:solidFill>
                <a:srgbClr val="FFFFFF"/>
              </a:solidFill>
              <a:latin typeface="Roboto"/>
              <a:ea typeface="Roboto"/>
              <a:cs typeface="Roboto"/>
              <a:sym typeface="Roboto"/>
            </a:endParaRPr>
          </a:p>
        </p:txBody>
      </p:sp>
      <p:sp>
        <p:nvSpPr>
          <p:cNvPr id="368" name="Google Shape;368;p3"/>
          <p:cNvSpPr txBox="1"/>
          <p:nvPr/>
        </p:nvSpPr>
        <p:spPr>
          <a:xfrm>
            <a:off x="4466700" y="2541548"/>
            <a:ext cx="2522100" cy="409587"/>
          </a:xfrm>
          <a:prstGeom prst="rect">
            <a:avLst/>
          </a:prstGeom>
          <a:noFill/>
          <a:ln>
            <a:noFill/>
          </a:ln>
        </p:spPr>
        <p:txBody>
          <a:bodyPr spcFirstLastPara="1" wrap="square" lIns="0" tIns="19050" rIns="0" bIns="0" anchor="t" anchorCtr="0">
            <a:noAutofit/>
          </a:bodyPr>
          <a:lstStyle/>
          <a:p>
            <a:pPr marL="85725" marR="0" lvl="0" indent="0" algn="l" rtl="0">
              <a:lnSpc>
                <a:spcPct val="101725"/>
              </a:lnSpc>
              <a:spcBef>
                <a:spcPts val="0"/>
              </a:spcBef>
              <a:spcAft>
                <a:spcPts val="0"/>
              </a:spcAft>
              <a:buNone/>
            </a:pPr>
            <a:r>
              <a:rPr lang="es-CO" sz="1100" b="0" i="0" u="none" strike="noStrike" cap="none">
                <a:solidFill>
                  <a:srgbClr val="434343"/>
                </a:solidFill>
                <a:latin typeface="Roboto Light"/>
                <a:ea typeface="Roboto Light"/>
                <a:cs typeface="Roboto Light"/>
                <a:sym typeface="Roboto Light"/>
              </a:rPr>
              <a:t>Verificación de documentación administrativa y técnica</a:t>
            </a:r>
            <a:endParaRPr sz="1100" b="0" i="0" u="none" strike="noStrike" cap="none">
              <a:solidFill>
                <a:srgbClr val="434343"/>
              </a:solidFill>
              <a:latin typeface="Roboto Light"/>
              <a:ea typeface="Roboto Light"/>
              <a:cs typeface="Roboto Light"/>
              <a:sym typeface="Roboto Light"/>
            </a:endParaRPr>
          </a:p>
        </p:txBody>
      </p:sp>
      <p:sp>
        <p:nvSpPr>
          <p:cNvPr id="369" name="Google Shape;369;p3"/>
          <p:cNvSpPr txBox="1"/>
          <p:nvPr/>
        </p:nvSpPr>
        <p:spPr>
          <a:xfrm>
            <a:off x="2110800" y="1458298"/>
            <a:ext cx="2355900" cy="333300"/>
          </a:xfrm>
          <a:prstGeom prst="rect">
            <a:avLst/>
          </a:prstGeom>
          <a:noFill/>
          <a:ln>
            <a:noFill/>
          </a:ln>
        </p:spPr>
        <p:txBody>
          <a:bodyPr spcFirstLastPara="1" wrap="square" lIns="0" tIns="57775" rIns="0" bIns="0" anchor="t" anchorCtr="0">
            <a:noAutofit/>
          </a:bodyPr>
          <a:lstStyle/>
          <a:p>
            <a:pPr marL="265113" marR="0" lvl="0" indent="0" algn="l" rtl="0">
              <a:lnSpc>
                <a:spcPct val="101725"/>
              </a:lnSpc>
              <a:spcBef>
                <a:spcPts val="0"/>
              </a:spcBef>
              <a:spcAft>
                <a:spcPts val="0"/>
              </a:spcAft>
              <a:buNone/>
            </a:pPr>
            <a:r>
              <a:rPr lang="es-CO" sz="1100" b="1">
                <a:solidFill>
                  <a:srgbClr val="FFFFFF"/>
                </a:solidFill>
                <a:latin typeface="Roboto"/>
                <a:ea typeface="Roboto"/>
                <a:cs typeface="Roboto"/>
                <a:sym typeface="Roboto"/>
              </a:rPr>
              <a:t>2</a:t>
            </a:r>
            <a:r>
              <a:rPr lang="es-CO" sz="1100" b="1" i="0" u="none" strike="noStrike" cap="none">
                <a:solidFill>
                  <a:srgbClr val="FFFFFF"/>
                </a:solidFill>
                <a:latin typeface="Roboto"/>
                <a:ea typeface="Roboto"/>
                <a:cs typeface="Roboto"/>
                <a:sym typeface="Roboto"/>
              </a:rPr>
              <a:t>6 de septiembre de 2024</a:t>
            </a:r>
            <a:endParaRPr sz="1100" b="1" i="0" u="none" strike="noStrike" cap="none">
              <a:solidFill>
                <a:srgbClr val="000000"/>
              </a:solidFill>
              <a:latin typeface="Roboto"/>
              <a:ea typeface="Roboto"/>
              <a:cs typeface="Roboto"/>
              <a:sym typeface="Roboto"/>
            </a:endParaRPr>
          </a:p>
        </p:txBody>
      </p:sp>
      <p:sp>
        <p:nvSpPr>
          <p:cNvPr id="370" name="Google Shape;370;p3"/>
          <p:cNvSpPr txBox="1"/>
          <p:nvPr/>
        </p:nvSpPr>
        <p:spPr>
          <a:xfrm>
            <a:off x="4466700" y="1458298"/>
            <a:ext cx="2522100" cy="333300"/>
          </a:xfrm>
          <a:prstGeom prst="rect">
            <a:avLst/>
          </a:prstGeom>
          <a:noFill/>
          <a:ln>
            <a:noFill/>
          </a:ln>
        </p:spPr>
        <p:txBody>
          <a:bodyPr spcFirstLastPara="1" wrap="square" lIns="0" tIns="46975" rIns="0" bIns="0" anchor="t" anchorCtr="0">
            <a:noAutofit/>
          </a:bodyPr>
          <a:lstStyle/>
          <a:p>
            <a:pPr marL="85725" marR="0" lvl="0" indent="0" algn="l" rtl="0">
              <a:lnSpc>
                <a:spcPct val="101725"/>
              </a:lnSpc>
              <a:spcBef>
                <a:spcPts val="0"/>
              </a:spcBef>
              <a:spcAft>
                <a:spcPts val="0"/>
              </a:spcAft>
              <a:buNone/>
            </a:pPr>
            <a:r>
              <a:rPr lang="es-CO" sz="1100" b="0" i="0" u="none" strike="noStrike" cap="none">
                <a:solidFill>
                  <a:srgbClr val="434343"/>
                </a:solidFill>
                <a:latin typeface="Roboto Light"/>
                <a:ea typeface="Roboto Light"/>
                <a:cs typeface="Roboto Light"/>
                <a:sym typeface="Roboto Light"/>
              </a:rPr>
              <a:t>Apertura de la convocatoria en SICON</a:t>
            </a:r>
            <a:endParaRPr sz="1100" b="0" i="0" u="none" strike="noStrike" cap="none">
              <a:solidFill>
                <a:srgbClr val="434343"/>
              </a:solidFill>
              <a:latin typeface="Roboto Light"/>
              <a:ea typeface="Roboto Light"/>
              <a:cs typeface="Roboto Light"/>
              <a:sym typeface="Roboto Light"/>
            </a:endParaRPr>
          </a:p>
        </p:txBody>
      </p:sp>
      <p:sp>
        <p:nvSpPr>
          <p:cNvPr id="371" name="Google Shape;371;p3"/>
          <p:cNvSpPr txBox="1"/>
          <p:nvPr/>
        </p:nvSpPr>
        <p:spPr>
          <a:xfrm>
            <a:off x="2110800" y="1060073"/>
            <a:ext cx="2355900" cy="333300"/>
          </a:xfrm>
          <a:prstGeom prst="rect">
            <a:avLst/>
          </a:prstGeom>
          <a:solidFill>
            <a:srgbClr val="674EA7"/>
          </a:solidFill>
          <a:ln>
            <a:noFill/>
          </a:ln>
        </p:spPr>
        <p:txBody>
          <a:bodyPr spcFirstLastPara="1" wrap="square" lIns="0" tIns="55875" rIns="0" bIns="0" anchor="t" anchorCtr="0">
            <a:noAutofit/>
          </a:bodyPr>
          <a:lstStyle/>
          <a:p>
            <a:pPr marL="265113" marR="0" lvl="0" indent="0" algn="l" rtl="0">
              <a:lnSpc>
                <a:spcPct val="101725"/>
              </a:lnSpc>
              <a:spcBef>
                <a:spcPts val="0"/>
              </a:spcBef>
              <a:spcAft>
                <a:spcPts val="0"/>
              </a:spcAft>
              <a:buNone/>
            </a:pPr>
            <a:r>
              <a:rPr lang="es-CO" sz="1100" b="1">
                <a:solidFill>
                  <a:srgbClr val="FFFFFF"/>
                </a:solidFill>
                <a:latin typeface="Roboto Black"/>
                <a:ea typeface="Roboto Black"/>
                <a:cs typeface="Roboto Black"/>
                <a:sym typeface="Roboto Black"/>
              </a:rPr>
              <a:t>20 </a:t>
            </a:r>
            <a:r>
              <a:rPr lang="es-CO" sz="1100" b="1" i="0" u="none" strike="noStrike" cap="none">
                <a:solidFill>
                  <a:srgbClr val="FFFFFF"/>
                </a:solidFill>
                <a:latin typeface="Roboto Black"/>
                <a:ea typeface="Roboto Black"/>
                <a:cs typeface="Roboto Black"/>
                <a:sym typeface="Roboto Black"/>
              </a:rPr>
              <a:t>de septiembre de 2024</a:t>
            </a:r>
            <a:endParaRPr sz="1100" b="0" i="0" u="none" strike="noStrike" cap="none">
              <a:solidFill>
                <a:srgbClr val="000000"/>
              </a:solidFill>
              <a:latin typeface="Roboto Black"/>
              <a:ea typeface="Roboto Black"/>
              <a:cs typeface="Roboto Black"/>
              <a:sym typeface="Roboto Black"/>
            </a:endParaRPr>
          </a:p>
        </p:txBody>
      </p:sp>
      <p:sp>
        <p:nvSpPr>
          <p:cNvPr id="372" name="Google Shape;372;p3"/>
          <p:cNvSpPr txBox="1"/>
          <p:nvPr/>
        </p:nvSpPr>
        <p:spPr>
          <a:xfrm>
            <a:off x="4466700" y="1060073"/>
            <a:ext cx="2522100" cy="333300"/>
          </a:xfrm>
          <a:prstGeom prst="rect">
            <a:avLst/>
          </a:prstGeom>
          <a:noFill/>
          <a:ln>
            <a:noFill/>
          </a:ln>
        </p:spPr>
        <p:txBody>
          <a:bodyPr spcFirstLastPara="1" wrap="square" lIns="0" tIns="45700" rIns="0" bIns="0" anchor="t" anchorCtr="0">
            <a:noAutofit/>
          </a:bodyPr>
          <a:lstStyle/>
          <a:p>
            <a:pPr marL="85725" marR="0" lvl="0" indent="0" algn="l" rtl="0">
              <a:lnSpc>
                <a:spcPct val="101725"/>
              </a:lnSpc>
              <a:spcBef>
                <a:spcPts val="0"/>
              </a:spcBef>
              <a:spcAft>
                <a:spcPts val="0"/>
              </a:spcAft>
              <a:buNone/>
            </a:pPr>
            <a:r>
              <a:rPr lang="es-CO" sz="1100" b="0" i="0" u="none" strike="noStrike" cap="none">
                <a:solidFill>
                  <a:srgbClr val="434343"/>
                </a:solidFill>
                <a:latin typeface="Roboto Light"/>
                <a:ea typeface="Roboto Light"/>
                <a:cs typeface="Roboto Light"/>
                <a:sym typeface="Roboto Light"/>
              </a:rPr>
              <a:t>Publicación de la convocatoria</a:t>
            </a:r>
            <a:endParaRPr sz="1100" b="0" i="0" u="none" strike="noStrike" cap="none">
              <a:solidFill>
                <a:srgbClr val="000000"/>
              </a:solidFill>
              <a:latin typeface="Roboto Light"/>
              <a:ea typeface="Roboto Light"/>
              <a:cs typeface="Roboto Light"/>
              <a:sym typeface="Roboto Light"/>
            </a:endParaRPr>
          </a:p>
        </p:txBody>
      </p:sp>
      <p:sp>
        <p:nvSpPr>
          <p:cNvPr id="373" name="Google Shape;373;p3"/>
          <p:cNvSpPr txBox="1"/>
          <p:nvPr/>
        </p:nvSpPr>
        <p:spPr>
          <a:xfrm>
            <a:off x="2076088" y="4059478"/>
            <a:ext cx="2441700" cy="617400"/>
          </a:xfrm>
          <a:prstGeom prst="rect">
            <a:avLst/>
          </a:prstGeom>
          <a:noFill/>
          <a:ln>
            <a:noFill/>
          </a:ln>
        </p:spPr>
        <p:txBody>
          <a:bodyPr spcFirstLastPara="1" wrap="square" lIns="0" tIns="59675" rIns="0" bIns="0" anchor="t" anchorCtr="0">
            <a:noAutofit/>
          </a:bodyPr>
          <a:lstStyle/>
          <a:p>
            <a:pPr marL="176213" marR="0" lvl="0" indent="0" algn="l" rtl="0">
              <a:lnSpc>
                <a:spcPct val="101725"/>
              </a:lnSpc>
              <a:spcBef>
                <a:spcPts val="0"/>
              </a:spcBef>
              <a:spcAft>
                <a:spcPts val="0"/>
              </a:spcAft>
              <a:buNone/>
            </a:pPr>
            <a:r>
              <a:rPr lang="es-CO" sz="1100" b="1" i="0" u="none" strike="noStrike" cap="none">
                <a:solidFill>
                  <a:srgbClr val="FFFFFF"/>
                </a:solidFill>
                <a:latin typeface="Roboto"/>
                <a:ea typeface="Roboto"/>
                <a:cs typeface="Roboto"/>
                <a:sym typeface="Roboto"/>
              </a:rPr>
              <a:t>2</a:t>
            </a:r>
            <a:r>
              <a:rPr lang="es-CO" sz="1100" b="1">
                <a:solidFill>
                  <a:srgbClr val="FFFFFF"/>
                </a:solidFill>
                <a:latin typeface="Roboto"/>
                <a:ea typeface="Roboto"/>
                <a:cs typeface="Roboto"/>
                <a:sym typeface="Roboto"/>
              </a:rPr>
              <a:t>1</a:t>
            </a:r>
            <a:r>
              <a:rPr lang="es-CO" sz="1100" b="1" i="0" u="none" strike="noStrike" cap="none">
                <a:solidFill>
                  <a:srgbClr val="FFFFFF"/>
                </a:solidFill>
                <a:latin typeface="Roboto"/>
                <a:ea typeface="Roboto"/>
                <a:cs typeface="Roboto"/>
                <a:sym typeface="Roboto"/>
              </a:rPr>
              <a:t> de Marzo de 2025 </a:t>
            </a:r>
            <a:endParaRPr sz="1100" b="1" i="0" u="none" strike="noStrike" cap="none">
              <a:solidFill>
                <a:srgbClr val="FFFFFF"/>
              </a:solidFill>
              <a:latin typeface="Roboto"/>
              <a:ea typeface="Roboto"/>
              <a:cs typeface="Roboto"/>
              <a:sym typeface="Roboto"/>
            </a:endParaRPr>
          </a:p>
        </p:txBody>
      </p:sp>
      <p:sp>
        <p:nvSpPr>
          <p:cNvPr id="374" name="Google Shape;374;p3"/>
          <p:cNvSpPr txBox="1"/>
          <p:nvPr/>
        </p:nvSpPr>
        <p:spPr>
          <a:xfrm>
            <a:off x="2289613" y="4421005"/>
            <a:ext cx="2228400" cy="410700"/>
          </a:xfrm>
          <a:prstGeom prst="rect">
            <a:avLst/>
          </a:prstGeom>
          <a:solidFill>
            <a:srgbClr val="674EA7"/>
          </a:solidFill>
          <a:ln>
            <a:noFill/>
          </a:ln>
        </p:spPr>
        <p:txBody>
          <a:bodyPr spcFirstLastPara="1" wrap="square" lIns="0" tIns="10525" rIns="0" bIns="0" anchor="t" anchorCtr="0">
            <a:noAutofit/>
          </a:bodyPr>
          <a:lstStyle/>
          <a:p>
            <a:pPr marL="0" marR="86578" lvl="0" indent="0" algn="l" rtl="0">
              <a:lnSpc>
                <a:spcPct val="138333"/>
              </a:lnSpc>
              <a:spcBef>
                <a:spcPts val="0"/>
              </a:spcBef>
              <a:spcAft>
                <a:spcPts val="0"/>
              </a:spcAft>
              <a:buNone/>
            </a:pPr>
            <a:r>
              <a:rPr lang="es-CO" sz="1100" b="1" i="0" u="none" strike="noStrike" cap="none">
                <a:solidFill>
                  <a:srgbClr val="FFFFFF"/>
                </a:solidFill>
                <a:latin typeface="Roboto"/>
                <a:ea typeface="Roboto"/>
                <a:cs typeface="Roboto"/>
                <a:sym typeface="Roboto"/>
              </a:rPr>
              <a:t>1 de mayo  al                                     15 de diciembre de 2025</a:t>
            </a:r>
            <a:endParaRPr sz="1100" b="1" i="0" u="none" strike="noStrike" cap="non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8"/>
        <p:cNvGrpSpPr/>
        <p:nvPr/>
      </p:nvGrpSpPr>
      <p:grpSpPr>
        <a:xfrm>
          <a:off x="0" y="0"/>
          <a:ext cx="0" cy="0"/>
          <a:chOff x="0" y="0"/>
          <a:chExt cx="0" cy="0"/>
        </a:xfrm>
      </p:grpSpPr>
      <p:pic>
        <p:nvPicPr>
          <p:cNvPr id="379" name="Google Shape;379;p5"/>
          <p:cNvPicPr preferRelativeResize="0"/>
          <p:nvPr/>
        </p:nvPicPr>
        <p:blipFill rotWithShape="1">
          <a:blip r:embed="rId4">
            <a:alphaModFix/>
          </a:blip>
          <a:srcRect/>
          <a:stretch/>
        </p:blipFill>
        <p:spPr>
          <a:xfrm>
            <a:off x="7300580" y="0"/>
            <a:ext cx="1843419" cy="5143501"/>
          </a:xfrm>
          <a:prstGeom prst="rect">
            <a:avLst/>
          </a:prstGeom>
          <a:noFill/>
          <a:ln>
            <a:noFill/>
          </a:ln>
        </p:spPr>
      </p:pic>
      <p:cxnSp>
        <p:nvCxnSpPr>
          <p:cNvPr id="380" name="Google Shape;380;p5"/>
          <p:cNvCxnSpPr/>
          <p:nvPr/>
        </p:nvCxnSpPr>
        <p:spPr>
          <a:xfrm>
            <a:off x="4720475" y="1469075"/>
            <a:ext cx="1843500" cy="0"/>
          </a:xfrm>
          <a:prstGeom prst="straightConnector1">
            <a:avLst/>
          </a:prstGeom>
          <a:noFill/>
          <a:ln w="9525" cap="flat" cmpd="sng">
            <a:solidFill>
              <a:srgbClr val="FFB71B"/>
            </a:solidFill>
            <a:prstDash val="solid"/>
            <a:round/>
            <a:headEnd type="none" w="sm" len="sm"/>
            <a:tailEnd type="none" w="sm" len="sm"/>
          </a:ln>
        </p:spPr>
      </p:cxnSp>
      <p:sp>
        <p:nvSpPr>
          <p:cNvPr id="381" name="Google Shape;381;p5"/>
          <p:cNvSpPr txBox="1"/>
          <p:nvPr/>
        </p:nvSpPr>
        <p:spPr>
          <a:xfrm>
            <a:off x="219026" y="246284"/>
            <a:ext cx="7969500" cy="6834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500"/>
              <a:buFont typeface="Arial"/>
              <a:buNone/>
            </a:pPr>
            <a:r>
              <a:rPr lang="es-CO" sz="3600" b="0" i="0" u="none" strike="noStrike" cap="none">
                <a:solidFill>
                  <a:srgbClr val="FF9900"/>
                </a:solidFill>
                <a:latin typeface="Roboto Black"/>
                <a:ea typeface="Roboto Black"/>
                <a:cs typeface="Roboto Black"/>
                <a:sym typeface="Roboto Black"/>
              </a:rPr>
              <a:t>Proyectos Locales e Interlocales</a:t>
            </a:r>
            <a:endParaRPr sz="3600" b="0" i="0" u="none" strike="noStrike" cap="none">
              <a:solidFill>
                <a:srgbClr val="FF9900"/>
              </a:solidFill>
              <a:latin typeface="Roboto Black"/>
              <a:ea typeface="Roboto Black"/>
              <a:cs typeface="Roboto Black"/>
              <a:sym typeface="Roboto Black"/>
            </a:endParaRPr>
          </a:p>
        </p:txBody>
      </p:sp>
      <p:sp>
        <p:nvSpPr>
          <p:cNvPr id="382" name="Google Shape;382;p5"/>
          <p:cNvSpPr txBox="1"/>
          <p:nvPr/>
        </p:nvSpPr>
        <p:spPr>
          <a:xfrm>
            <a:off x="19425" y="1651691"/>
            <a:ext cx="199600" cy="483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383" name="Google Shape;383;p5"/>
          <p:cNvSpPr txBox="1"/>
          <p:nvPr/>
        </p:nvSpPr>
        <p:spPr>
          <a:xfrm>
            <a:off x="596575" y="1076488"/>
            <a:ext cx="7214400" cy="483900"/>
          </a:xfrm>
          <a:prstGeom prst="rect">
            <a:avLst/>
          </a:prstGeom>
          <a:noFill/>
          <a:ln>
            <a:noFill/>
          </a:ln>
        </p:spPr>
        <p:txBody>
          <a:bodyPr spcFirstLastPara="1" wrap="square" lIns="0" tIns="27925" rIns="0" bIns="0" anchor="t" anchorCtr="0">
            <a:noAutofit/>
          </a:bodyPr>
          <a:lstStyle/>
          <a:p>
            <a:pPr marL="1614516" marR="0" lvl="0" indent="0" algn="l" rtl="0">
              <a:lnSpc>
                <a:spcPct val="101725"/>
              </a:lnSpc>
              <a:spcBef>
                <a:spcPts val="0"/>
              </a:spcBef>
              <a:spcAft>
                <a:spcPts val="0"/>
              </a:spcAft>
              <a:buNone/>
            </a:pPr>
            <a:r>
              <a:rPr lang="es-CO" sz="2100" b="1" i="0" u="none" strike="noStrike" cap="none">
                <a:solidFill>
                  <a:srgbClr val="7030A0"/>
                </a:solidFill>
                <a:latin typeface="Roboto Black"/>
                <a:ea typeface="Roboto Black"/>
                <a:cs typeface="Roboto Black"/>
                <a:sym typeface="Roboto Black"/>
              </a:rPr>
              <a:t>Convocatoria abierta (</a:t>
            </a:r>
            <a:r>
              <a:rPr lang="es-CO" sz="2100" b="1">
                <a:solidFill>
                  <a:srgbClr val="7030A0"/>
                </a:solidFill>
                <a:latin typeface="Roboto Black"/>
                <a:ea typeface="Roboto Black"/>
                <a:cs typeface="Roboto Black"/>
                <a:sym typeface="Roboto Black"/>
              </a:rPr>
              <a:t>Definición 2025</a:t>
            </a:r>
            <a:r>
              <a:rPr lang="es-CO" sz="2100" b="1" i="0" u="none" strike="noStrike" cap="none">
                <a:solidFill>
                  <a:srgbClr val="7030A0"/>
                </a:solidFill>
                <a:latin typeface="Roboto Black"/>
                <a:ea typeface="Roboto Black"/>
                <a:cs typeface="Roboto Black"/>
                <a:sym typeface="Roboto Black"/>
              </a:rPr>
              <a:t>)</a:t>
            </a:r>
            <a:endParaRPr sz="2100" b="0" i="0" u="none" strike="noStrike" cap="none">
              <a:solidFill>
                <a:srgbClr val="7030A0"/>
              </a:solidFill>
              <a:latin typeface="Roboto Black"/>
              <a:ea typeface="Roboto Black"/>
              <a:cs typeface="Roboto Black"/>
              <a:sym typeface="Roboto Black"/>
            </a:endParaRPr>
          </a:p>
        </p:txBody>
      </p:sp>
      <p:sp>
        <p:nvSpPr>
          <p:cNvPr id="384" name="Google Shape;384;p5"/>
          <p:cNvSpPr txBox="1"/>
          <p:nvPr/>
        </p:nvSpPr>
        <p:spPr>
          <a:xfrm>
            <a:off x="219025" y="1651700"/>
            <a:ext cx="5276700" cy="2524200"/>
          </a:xfrm>
          <a:prstGeom prst="rect">
            <a:avLst/>
          </a:prstGeom>
          <a:noFill/>
          <a:ln>
            <a:noFill/>
          </a:ln>
        </p:spPr>
        <p:txBody>
          <a:bodyPr spcFirstLastPara="1" wrap="square" lIns="0" tIns="2025" rIns="0" bIns="0" anchor="t" anchorCtr="0">
            <a:noAutofit/>
          </a:bodyPr>
          <a:lstStyle/>
          <a:p>
            <a:pPr marL="95943" marR="53352" lvl="0" indent="0" algn="l" rtl="0">
              <a:lnSpc>
                <a:spcPct val="128571"/>
              </a:lnSpc>
              <a:spcBef>
                <a:spcPts val="90"/>
              </a:spcBef>
              <a:spcAft>
                <a:spcPts val="0"/>
              </a:spcAft>
              <a:buNone/>
            </a:pPr>
            <a:r>
              <a:rPr lang="es-CO" sz="1200">
                <a:latin typeface="Roboto Light"/>
                <a:ea typeface="Roboto Light"/>
                <a:cs typeface="Roboto Light"/>
                <a:sym typeface="Roboto Light"/>
              </a:rPr>
              <a:t>S</a:t>
            </a:r>
            <a:r>
              <a:rPr lang="es-CO" sz="1100">
                <a:latin typeface="Roboto Light"/>
                <a:ea typeface="Roboto Light"/>
                <a:cs typeface="Roboto Light"/>
                <a:sym typeface="Roboto Light"/>
              </a:rPr>
              <a:t>on  proyectos de iniciativa privada, de interés público y presentados por una entidad sin ánimo de lucro de carácter artístico, cultural, patrimonial y creativo.</a:t>
            </a:r>
            <a:r>
              <a:rPr lang="es-CO" sz="1100">
                <a:solidFill>
                  <a:srgbClr val="491F6A"/>
                </a:solidFill>
                <a:latin typeface="Roboto Medium"/>
                <a:ea typeface="Roboto Medium"/>
                <a:cs typeface="Roboto Medium"/>
                <a:sym typeface="Roboto Medium"/>
              </a:rPr>
              <a:t> Los proyectos locales e interlocales tienen alcance directo en el territorio y la población, barrial o veredal, de una o varias localidades de Bogotá D.C., entendidos los conceptos de barrio y vereda de manera multidimensional en su vecindad física, territorial, sociocultural e identitaria</a:t>
            </a:r>
            <a:r>
              <a:rPr lang="es-CO" sz="1100">
                <a:solidFill>
                  <a:schemeClr val="accent5"/>
                </a:solidFill>
                <a:latin typeface="Roboto Medium"/>
                <a:ea typeface="Roboto Medium"/>
                <a:cs typeface="Roboto Medium"/>
                <a:sym typeface="Roboto Medium"/>
              </a:rPr>
              <a:t>.</a:t>
            </a:r>
            <a:r>
              <a:rPr lang="es-CO" sz="1100">
                <a:solidFill>
                  <a:schemeClr val="accent5"/>
                </a:solidFill>
                <a:latin typeface="Roboto Light"/>
                <a:ea typeface="Roboto Light"/>
                <a:cs typeface="Roboto Light"/>
                <a:sym typeface="Roboto Light"/>
              </a:rPr>
              <a:t> </a:t>
            </a:r>
            <a:r>
              <a:rPr lang="es-CO" sz="1100">
                <a:latin typeface="Roboto Light"/>
                <a:ea typeface="Roboto Light"/>
                <a:cs typeface="Roboto Light"/>
                <a:sym typeface="Roboto Light"/>
              </a:rPr>
              <a:t>Además:</a:t>
            </a:r>
            <a:br>
              <a:rPr lang="es-CO" sz="1100" i="0" u="none" strike="noStrike" cap="none">
                <a:solidFill>
                  <a:srgbClr val="434343"/>
                </a:solidFill>
                <a:latin typeface="Roboto Light"/>
                <a:ea typeface="Roboto Light"/>
                <a:cs typeface="Roboto Light"/>
                <a:sym typeface="Roboto Light"/>
              </a:rPr>
            </a:br>
            <a:endParaRPr sz="1100" i="0" u="none" strike="noStrike" cap="none">
              <a:solidFill>
                <a:srgbClr val="434343"/>
              </a:solidFill>
              <a:latin typeface="Roboto Light"/>
              <a:ea typeface="Roboto Light"/>
              <a:cs typeface="Roboto Light"/>
              <a:sym typeface="Roboto Light"/>
            </a:endParaRPr>
          </a:p>
          <a:p>
            <a:pPr marL="381693" marR="53353" lvl="0" indent="-266700" algn="l" rtl="0">
              <a:lnSpc>
                <a:spcPct val="128571"/>
              </a:lnSpc>
              <a:spcBef>
                <a:spcPts val="90"/>
              </a:spcBef>
              <a:spcAft>
                <a:spcPts val="0"/>
              </a:spcAft>
              <a:buClr>
                <a:srgbClr val="000000"/>
              </a:buClr>
              <a:buSzPts val="1100"/>
              <a:buFont typeface="Roboto Light"/>
              <a:buChar char="⮚"/>
            </a:pPr>
            <a:r>
              <a:rPr lang="es-CO" sz="1100" i="0" u="none" strike="noStrike" cap="none">
                <a:solidFill>
                  <a:srgbClr val="434343"/>
                </a:solidFill>
                <a:latin typeface="Roboto Light"/>
                <a:ea typeface="Roboto Light"/>
                <a:cs typeface="Roboto Light"/>
                <a:sym typeface="Roboto Light"/>
              </a:rPr>
              <a:t>Pueden ser nuevos o recurrentes (con versiones anteriores) con proyección en la localidad o localidades que intervienen. </a:t>
            </a:r>
            <a:endParaRPr sz="1100">
              <a:latin typeface="Roboto Light"/>
              <a:ea typeface="Roboto Light"/>
              <a:cs typeface="Roboto Light"/>
              <a:sym typeface="Roboto Light"/>
            </a:endParaRPr>
          </a:p>
          <a:p>
            <a:pPr marL="381693" marR="53353" lvl="0" indent="-266700" algn="l" rtl="0">
              <a:lnSpc>
                <a:spcPct val="128571"/>
              </a:lnSpc>
              <a:spcBef>
                <a:spcPts val="90"/>
              </a:spcBef>
              <a:spcAft>
                <a:spcPts val="0"/>
              </a:spcAft>
              <a:buClr>
                <a:srgbClr val="000000"/>
              </a:buClr>
              <a:buSzPts val="1100"/>
              <a:buFont typeface="Roboto Light"/>
              <a:buChar char="⮚"/>
            </a:pPr>
            <a:r>
              <a:rPr lang="es-CO" sz="1100" i="0" u="none" strike="noStrike" cap="none">
                <a:solidFill>
                  <a:srgbClr val="434343"/>
                </a:solidFill>
                <a:latin typeface="Roboto Light"/>
                <a:ea typeface="Roboto Light"/>
                <a:cs typeface="Roboto Light"/>
                <a:sym typeface="Roboto Light"/>
              </a:rPr>
              <a:t>Ap</a:t>
            </a:r>
            <a:r>
              <a:rPr lang="es-CO" sz="1100">
                <a:solidFill>
                  <a:srgbClr val="434343"/>
                </a:solidFill>
                <a:latin typeface="Roboto Light"/>
                <a:ea typeface="Roboto Light"/>
                <a:cs typeface="Roboto Light"/>
                <a:sym typeface="Roboto Light"/>
              </a:rPr>
              <a:t>ortan a la construcción y al fortalecimien</a:t>
            </a:r>
            <a:r>
              <a:rPr lang="es-CO" sz="1100" i="0" u="none" strike="noStrike" cap="none">
                <a:solidFill>
                  <a:srgbClr val="434343"/>
                </a:solidFill>
                <a:latin typeface="Roboto Light"/>
                <a:ea typeface="Roboto Light"/>
                <a:cs typeface="Roboto Light"/>
                <a:sym typeface="Roboto Light"/>
              </a:rPr>
              <a:t>to de la dinámica del ecosistema cultural en la localidad o localidades que intervienen.</a:t>
            </a:r>
            <a:endParaRPr sz="1100">
              <a:latin typeface="Roboto Light"/>
              <a:ea typeface="Roboto Light"/>
              <a:cs typeface="Roboto Light"/>
              <a:sym typeface="Roboto Light"/>
            </a:endParaRPr>
          </a:p>
        </p:txBody>
      </p:sp>
      <p:pic>
        <p:nvPicPr>
          <p:cNvPr id="385" name="Google Shape;385;p5"/>
          <p:cNvPicPr preferRelativeResize="0"/>
          <p:nvPr/>
        </p:nvPicPr>
        <p:blipFill>
          <a:blip r:embed="rId5">
            <a:alphaModFix/>
          </a:blip>
          <a:stretch>
            <a:fillRect/>
          </a:stretch>
        </p:blipFill>
        <p:spPr>
          <a:xfrm>
            <a:off x="5752850" y="1651700"/>
            <a:ext cx="3321667" cy="221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9"/>
        <p:cNvGrpSpPr/>
        <p:nvPr/>
      </p:nvGrpSpPr>
      <p:grpSpPr>
        <a:xfrm>
          <a:off x="0" y="0"/>
          <a:ext cx="0" cy="0"/>
          <a:chOff x="0" y="0"/>
          <a:chExt cx="0" cy="0"/>
        </a:xfrm>
      </p:grpSpPr>
      <p:pic>
        <p:nvPicPr>
          <p:cNvPr id="390" name="Google Shape;390;p6"/>
          <p:cNvPicPr preferRelativeResize="0"/>
          <p:nvPr/>
        </p:nvPicPr>
        <p:blipFill rotWithShape="1">
          <a:blip r:embed="rId4">
            <a:alphaModFix/>
          </a:blip>
          <a:srcRect/>
          <a:stretch/>
        </p:blipFill>
        <p:spPr>
          <a:xfrm>
            <a:off x="7300580" y="0"/>
            <a:ext cx="1843419" cy="5143501"/>
          </a:xfrm>
          <a:prstGeom prst="rect">
            <a:avLst/>
          </a:prstGeom>
          <a:noFill/>
          <a:ln>
            <a:noFill/>
          </a:ln>
        </p:spPr>
      </p:pic>
      <p:sp>
        <p:nvSpPr>
          <p:cNvPr id="391" name="Google Shape;391;p6"/>
          <p:cNvSpPr txBox="1"/>
          <p:nvPr/>
        </p:nvSpPr>
        <p:spPr>
          <a:xfrm>
            <a:off x="442174" y="317500"/>
            <a:ext cx="79590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None/>
            </a:pPr>
            <a:r>
              <a:rPr lang="es-CO" sz="4000">
                <a:solidFill>
                  <a:srgbClr val="7030A0"/>
                </a:solidFill>
                <a:latin typeface="Roboto Black"/>
                <a:ea typeface="Roboto Black"/>
                <a:cs typeface="Roboto Black"/>
                <a:sym typeface="Roboto Black"/>
              </a:rPr>
              <a:t>Proyectos Locales e Interlocales</a:t>
            </a:r>
            <a:endParaRPr sz="4000" b="1" i="0" u="none" strike="noStrike" cap="none">
              <a:solidFill>
                <a:srgbClr val="7030A0"/>
              </a:solidFill>
              <a:latin typeface="Roboto"/>
              <a:ea typeface="Roboto"/>
              <a:cs typeface="Roboto"/>
              <a:sym typeface="Roboto"/>
            </a:endParaRPr>
          </a:p>
          <a:p>
            <a:pPr marL="0" marR="0" lvl="0" indent="0" algn="l" rtl="0">
              <a:lnSpc>
                <a:spcPct val="90000"/>
              </a:lnSpc>
              <a:spcBef>
                <a:spcPts val="0"/>
              </a:spcBef>
              <a:spcAft>
                <a:spcPts val="0"/>
              </a:spcAft>
              <a:buClr>
                <a:srgbClr val="000000"/>
              </a:buClr>
              <a:buSzPts val="1500"/>
              <a:buFont typeface="Arial"/>
              <a:buNone/>
            </a:pPr>
            <a:endParaRPr sz="4000" b="0" i="0" u="none" strike="noStrike" cap="none">
              <a:solidFill>
                <a:srgbClr val="5B4191"/>
              </a:solidFill>
              <a:latin typeface="Roboto Black"/>
              <a:ea typeface="Roboto Black"/>
              <a:cs typeface="Roboto Black"/>
              <a:sym typeface="Roboto Black"/>
            </a:endParaRPr>
          </a:p>
        </p:txBody>
      </p:sp>
      <p:cxnSp>
        <p:nvCxnSpPr>
          <p:cNvPr id="392" name="Google Shape;392;p6"/>
          <p:cNvCxnSpPr/>
          <p:nvPr/>
        </p:nvCxnSpPr>
        <p:spPr>
          <a:xfrm rot="10800000" flipH="1">
            <a:off x="539950" y="962025"/>
            <a:ext cx="4232075" cy="11750"/>
          </a:xfrm>
          <a:prstGeom prst="straightConnector1">
            <a:avLst/>
          </a:prstGeom>
          <a:noFill/>
          <a:ln w="9525" cap="flat" cmpd="sng">
            <a:solidFill>
              <a:srgbClr val="FFB71B"/>
            </a:solidFill>
            <a:prstDash val="solid"/>
            <a:round/>
            <a:headEnd type="none" w="sm" len="sm"/>
            <a:tailEnd type="none" w="sm" len="sm"/>
          </a:ln>
        </p:spPr>
      </p:cxnSp>
      <p:sp>
        <p:nvSpPr>
          <p:cNvPr id="393" name="Google Shape;393;p6"/>
          <p:cNvSpPr txBox="1"/>
          <p:nvPr/>
        </p:nvSpPr>
        <p:spPr>
          <a:xfrm>
            <a:off x="616225" y="1176221"/>
            <a:ext cx="3075000" cy="465169"/>
          </a:xfrm>
          <a:prstGeom prst="rect">
            <a:avLst/>
          </a:prstGeom>
          <a:noFill/>
          <a:ln>
            <a:noFill/>
          </a:ln>
        </p:spPr>
        <p:txBody>
          <a:bodyPr spcFirstLastPara="1" wrap="square" lIns="0" tIns="0" rIns="0" bIns="0" anchor="t" anchorCtr="0">
            <a:noAutofit/>
          </a:bodyPr>
          <a:lstStyle/>
          <a:p>
            <a:pPr marL="0" marR="0" lvl="0" indent="0" algn="l" rtl="0">
              <a:lnSpc>
                <a:spcPct val="71428"/>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a:p>
            <a:pPr marL="117728" marR="0" lvl="0" indent="0" algn="l" rtl="0">
              <a:lnSpc>
                <a:spcPct val="101725"/>
              </a:lnSpc>
              <a:spcBef>
                <a:spcPts val="1134"/>
              </a:spcBef>
              <a:spcAft>
                <a:spcPts val="0"/>
              </a:spcAft>
              <a:buNone/>
            </a:pPr>
            <a:r>
              <a:rPr lang="es-CO" sz="1400" b="1" i="0" u="none" strike="noStrike" cap="none">
                <a:solidFill>
                  <a:srgbClr val="FFFFFF"/>
                </a:solidFill>
                <a:latin typeface="Roboto Light"/>
                <a:ea typeface="Roboto Light"/>
                <a:cs typeface="Roboto Light"/>
                <a:sym typeface="Roboto Light"/>
              </a:rPr>
              <a:t>2022</a:t>
            </a:r>
            <a:endParaRPr sz="1400" b="0" i="0" u="none" strike="noStrike" cap="none">
              <a:solidFill>
                <a:srgbClr val="000000"/>
              </a:solidFill>
              <a:latin typeface="Roboto Light"/>
              <a:ea typeface="Roboto Light"/>
              <a:cs typeface="Roboto Light"/>
              <a:sym typeface="Roboto Light"/>
            </a:endParaRPr>
          </a:p>
        </p:txBody>
      </p:sp>
      <p:sp>
        <p:nvSpPr>
          <p:cNvPr id="394" name="Google Shape;394;p6"/>
          <p:cNvSpPr/>
          <p:nvPr/>
        </p:nvSpPr>
        <p:spPr>
          <a:xfrm>
            <a:off x="686328" y="1727471"/>
            <a:ext cx="826800" cy="186127"/>
          </a:xfrm>
          <a:custGeom>
            <a:avLst/>
            <a:gdLst/>
            <a:ahLst/>
            <a:cxnLst/>
            <a:rect l="l" t="t" r="r" b="b"/>
            <a:pathLst>
              <a:path w="826800" h="186127" extrusionOk="0">
                <a:moveTo>
                  <a:pt x="0" y="0"/>
                </a:moveTo>
                <a:lnTo>
                  <a:pt x="826800" y="0"/>
                </a:lnTo>
                <a:lnTo>
                  <a:pt x="826800" y="186127"/>
                </a:lnTo>
                <a:lnTo>
                  <a:pt x="0" y="186127"/>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395" name="Google Shape;395;p6"/>
          <p:cNvSpPr/>
          <p:nvPr/>
        </p:nvSpPr>
        <p:spPr>
          <a:xfrm>
            <a:off x="616225" y="1328620"/>
            <a:ext cx="5811750" cy="539091"/>
          </a:xfrm>
          <a:custGeom>
            <a:avLst/>
            <a:gdLst/>
            <a:ahLst/>
            <a:cxnLst/>
            <a:rect l="l" t="t" r="r" b="b"/>
            <a:pathLst>
              <a:path w="3075000" h="417900" extrusionOk="0">
                <a:moveTo>
                  <a:pt x="0" y="0"/>
                </a:moveTo>
                <a:lnTo>
                  <a:pt x="3075000" y="0"/>
                </a:lnTo>
                <a:lnTo>
                  <a:pt x="3075000" y="417900"/>
                </a:lnTo>
                <a:lnTo>
                  <a:pt x="0" y="417900"/>
                </a:lnTo>
                <a:lnTo>
                  <a:pt x="0" y="0"/>
                </a:lnTo>
                <a:close/>
              </a:path>
            </a:pathLst>
          </a:custGeom>
          <a:solidFill>
            <a:srgbClr val="FFAB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396" name="Google Shape;396;p6"/>
          <p:cNvSpPr/>
          <p:nvPr/>
        </p:nvSpPr>
        <p:spPr>
          <a:xfrm>
            <a:off x="1842049" y="1755150"/>
            <a:ext cx="4143300" cy="714300"/>
          </a:xfrm>
          <a:custGeom>
            <a:avLst/>
            <a:gdLst/>
            <a:ahLst/>
            <a:cxnLst/>
            <a:rect l="l" t="t" r="r" b="b"/>
            <a:pathLst>
              <a:path w="4143300" h="714300" extrusionOk="0">
                <a:moveTo>
                  <a:pt x="0" y="0"/>
                </a:moveTo>
                <a:lnTo>
                  <a:pt x="4143300" y="0"/>
                </a:lnTo>
                <a:lnTo>
                  <a:pt x="4143300" y="714300"/>
                </a:lnTo>
                <a:lnTo>
                  <a:pt x="0" y="714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397" name="Google Shape;397;p6"/>
          <p:cNvSpPr/>
          <p:nvPr/>
        </p:nvSpPr>
        <p:spPr>
          <a:xfrm>
            <a:off x="2128425" y="2429475"/>
            <a:ext cx="4416000" cy="384900"/>
          </a:xfrm>
          <a:custGeom>
            <a:avLst/>
            <a:gdLst/>
            <a:ahLst/>
            <a:cxnLst/>
            <a:rect l="l" t="t" r="r" b="b"/>
            <a:pathLst>
              <a:path w="4416000" h="384900" extrusionOk="0">
                <a:moveTo>
                  <a:pt x="0" y="0"/>
                </a:moveTo>
                <a:lnTo>
                  <a:pt x="4416000" y="0"/>
                </a:lnTo>
                <a:lnTo>
                  <a:pt x="4416000"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398" name="Google Shape;398;p6"/>
          <p:cNvSpPr/>
          <p:nvPr/>
        </p:nvSpPr>
        <p:spPr>
          <a:xfrm>
            <a:off x="2128425" y="2814375"/>
            <a:ext cx="4677600" cy="384900"/>
          </a:xfrm>
          <a:custGeom>
            <a:avLst/>
            <a:gdLst/>
            <a:ahLst/>
            <a:cxnLst/>
            <a:rect l="l" t="t" r="r" b="b"/>
            <a:pathLst>
              <a:path w="4677600" h="384900" extrusionOk="0">
                <a:moveTo>
                  <a:pt x="0" y="0"/>
                </a:moveTo>
                <a:lnTo>
                  <a:pt x="4677600" y="0"/>
                </a:lnTo>
                <a:lnTo>
                  <a:pt x="4677600"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399" name="Google Shape;399;p6"/>
          <p:cNvSpPr/>
          <p:nvPr/>
        </p:nvSpPr>
        <p:spPr>
          <a:xfrm>
            <a:off x="2128437" y="3650568"/>
            <a:ext cx="3268199" cy="384900"/>
          </a:xfrm>
          <a:custGeom>
            <a:avLst/>
            <a:gdLst/>
            <a:ahLst/>
            <a:cxnLst/>
            <a:rect l="l" t="t" r="r" b="b"/>
            <a:pathLst>
              <a:path w="3268199" h="384900" extrusionOk="0">
                <a:moveTo>
                  <a:pt x="0" y="0"/>
                </a:moveTo>
                <a:lnTo>
                  <a:pt x="3268199" y="0"/>
                </a:lnTo>
                <a:lnTo>
                  <a:pt x="3268199"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400" name="Google Shape;400;p6"/>
          <p:cNvSpPr/>
          <p:nvPr/>
        </p:nvSpPr>
        <p:spPr>
          <a:xfrm>
            <a:off x="2118012" y="3232475"/>
            <a:ext cx="4769699" cy="384900"/>
          </a:xfrm>
          <a:custGeom>
            <a:avLst/>
            <a:gdLst/>
            <a:ahLst/>
            <a:cxnLst/>
            <a:rect l="l" t="t" r="r" b="b"/>
            <a:pathLst>
              <a:path w="4769699" h="384900" extrusionOk="0">
                <a:moveTo>
                  <a:pt x="0" y="0"/>
                </a:moveTo>
                <a:lnTo>
                  <a:pt x="4769699" y="0"/>
                </a:lnTo>
                <a:lnTo>
                  <a:pt x="4769699"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401" name="Google Shape;401;p6"/>
          <p:cNvSpPr txBox="1"/>
          <p:nvPr/>
        </p:nvSpPr>
        <p:spPr>
          <a:xfrm>
            <a:off x="2070125" y="2099450"/>
            <a:ext cx="5615700" cy="2291700"/>
          </a:xfrm>
          <a:prstGeom prst="rect">
            <a:avLst/>
          </a:prstGeom>
          <a:noFill/>
          <a:ln>
            <a:noFill/>
          </a:ln>
        </p:spPr>
        <p:txBody>
          <a:bodyPr spcFirstLastPara="1" wrap="square" lIns="0" tIns="10775" rIns="0" bIns="0" anchor="t" anchorCtr="0">
            <a:noAutofit/>
          </a:bodyPr>
          <a:lstStyle/>
          <a:p>
            <a:pPr marL="48260" marR="0" lvl="0" indent="0" algn="l" rtl="0">
              <a:lnSpc>
                <a:spcPct val="121428"/>
              </a:lnSpc>
              <a:spcBef>
                <a:spcPts val="0"/>
              </a:spcBef>
              <a:spcAft>
                <a:spcPts val="0"/>
              </a:spcAft>
              <a:buNone/>
            </a:pPr>
            <a:r>
              <a:rPr lang="es-CO" sz="1300" b="1" i="0" u="none" strike="noStrike" cap="none">
                <a:solidFill>
                  <a:srgbClr val="372263"/>
                </a:solidFill>
                <a:latin typeface="Roboto Light"/>
                <a:ea typeface="Roboto Light"/>
                <a:cs typeface="Roboto Light"/>
                <a:sym typeface="Roboto Light"/>
              </a:rPr>
              <a:t>ESALES constituidas en Colombia con domicilio</a:t>
            </a:r>
            <a:endParaRPr sz="1300" b="0" i="0" u="none" strike="noStrike" cap="none">
              <a:solidFill>
                <a:srgbClr val="000000"/>
              </a:solidFill>
              <a:latin typeface="Roboto Light"/>
              <a:ea typeface="Roboto Light"/>
              <a:cs typeface="Roboto Light"/>
              <a:sym typeface="Roboto Light"/>
            </a:endParaRPr>
          </a:p>
          <a:p>
            <a:pPr marL="12700" marR="30480" lvl="0" indent="0" algn="l" rtl="0">
              <a:lnSpc>
                <a:spcPct val="101725"/>
              </a:lnSpc>
              <a:spcBef>
                <a:spcPts val="169"/>
              </a:spcBef>
              <a:spcAft>
                <a:spcPts val="0"/>
              </a:spcAft>
              <a:buNone/>
            </a:pPr>
            <a:r>
              <a:rPr lang="es-CO" sz="1300" b="1" i="0" u="none" strike="noStrike" cap="none">
                <a:solidFill>
                  <a:srgbClr val="372263"/>
                </a:solidFill>
                <a:latin typeface="Roboto Light"/>
                <a:ea typeface="Roboto Light"/>
                <a:cs typeface="Roboto Light"/>
                <a:sym typeface="Roboto Light"/>
              </a:rPr>
              <a:t>sede en Bogotá</a:t>
            </a:r>
            <a:endParaRPr sz="1300" b="1" i="0" u="none" strike="noStrike" cap="none">
              <a:solidFill>
                <a:srgbClr val="372263"/>
              </a:solidFill>
              <a:latin typeface="Roboto Light"/>
              <a:ea typeface="Roboto Light"/>
              <a:cs typeface="Roboto Light"/>
              <a:sym typeface="Roboto Light"/>
            </a:endParaRPr>
          </a:p>
          <a:p>
            <a:pPr marL="12700" marR="30480" lvl="0" indent="0" algn="l" rtl="0">
              <a:lnSpc>
                <a:spcPct val="101725"/>
              </a:lnSpc>
              <a:spcBef>
                <a:spcPts val="169"/>
              </a:spcBef>
              <a:spcAft>
                <a:spcPts val="0"/>
              </a:spcAft>
              <a:buNone/>
            </a:pPr>
            <a:endParaRPr sz="1300" b="1">
              <a:solidFill>
                <a:srgbClr val="372263"/>
              </a:solidFill>
              <a:latin typeface="Roboto Light"/>
              <a:ea typeface="Roboto Light"/>
              <a:cs typeface="Roboto Light"/>
              <a:sym typeface="Roboto Light"/>
            </a:endParaRPr>
          </a:p>
          <a:p>
            <a:pPr marL="298450" marR="30480" lvl="0" indent="-279400" algn="l" rtl="0">
              <a:lnSpc>
                <a:spcPct val="101725"/>
              </a:lnSpc>
              <a:spcBef>
                <a:spcPts val="169"/>
              </a:spcBef>
              <a:spcAft>
                <a:spcPts val="0"/>
              </a:spcAft>
              <a:buClr>
                <a:srgbClr val="434343"/>
              </a:buClr>
              <a:buSzPts val="1300"/>
              <a:buFont typeface="Noto Sans Symbols"/>
              <a:buChar char="⮚"/>
            </a:pPr>
            <a:r>
              <a:rPr lang="es-CO" sz="1300" b="0" i="0" u="none" strike="noStrike" cap="none">
                <a:solidFill>
                  <a:srgbClr val="434343"/>
                </a:solidFill>
                <a:latin typeface="Roboto Light"/>
                <a:ea typeface="Roboto Light"/>
                <a:cs typeface="Roboto Light"/>
                <a:sym typeface="Roboto Light"/>
              </a:rPr>
              <a:t>Existencia igual al tiempo de ejecución del proyecto</a:t>
            </a:r>
            <a:endParaRPr sz="1300"/>
          </a:p>
          <a:p>
            <a:pPr marL="12700" marR="0" lvl="0" indent="0" algn="l" rtl="0">
              <a:lnSpc>
                <a:spcPct val="100000"/>
              </a:lnSpc>
              <a:spcBef>
                <a:spcPts val="0"/>
              </a:spcBef>
              <a:spcAft>
                <a:spcPts val="0"/>
              </a:spcAft>
              <a:buNone/>
            </a:pPr>
            <a:r>
              <a:rPr lang="es-CO" sz="1300" b="0" i="0" u="none" strike="noStrike" cap="none">
                <a:solidFill>
                  <a:srgbClr val="434343"/>
                </a:solidFill>
                <a:latin typeface="Roboto Light"/>
                <a:ea typeface="Roboto Light"/>
                <a:cs typeface="Roboto Light"/>
                <a:sym typeface="Roboto Light"/>
              </a:rPr>
              <a:t>       + </a:t>
            </a:r>
            <a:r>
              <a:rPr lang="es-CO" sz="1300" b="1" i="0" u="none" strike="noStrike" cap="none">
                <a:solidFill>
                  <a:srgbClr val="372363"/>
                </a:solidFill>
                <a:latin typeface="Roboto Light"/>
                <a:ea typeface="Roboto Light"/>
                <a:cs typeface="Roboto Light"/>
                <a:sym typeface="Roboto Light"/>
              </a:rPr>
              <a:t>3 años</a:t>
            </a:r>
            <a:endParaRPr sz="1300" b="1" i="0" u="none" strike="noStrike" cap="none">
              <a:solidFill>
                <a:srgbClr val="372363"/>
              </a:solidFill>
              <a:latin typeface="Roboto Light"/>
              <a:ea typeface="Roboto Light"/>
              <a:cs typeface="Roboto Light"/>
              <a:sym typeface="Roboto Light"/>
            </a:endParaRPr>
          </a:p>
          <a:p>
            <a:pPr marL="12700" marR="0" lvl="0" indent="0" algn="l" rtl="0">
              <a:lnSpc>
                <a:spcPct val="100000"/>
              </a:lnSpc>
              <a:spcBef>
                <a:spcPts val="0"/>
              </a:spcBef>
              <a:spcAft>
                <a:spcPts val="0"/>
              </a:spcAft>
              <a:buNone/>
            </a:pPr>
            <a:endParaRPr sz="1300" b="1">
              <a:solidFill>
                <a:srgbClr val="372363"/>
              </a:solidFill>
              <a:latin typeface="Roboto Light"/>
              <a:ea typeface="Roboto Light"/>
              <a:cs typeface="Roboto Light"/>
              <a:sym typeface="Roboto Light"/>
            </a:endParaRPr>
          </a:p>
          <a:p>
            <a:pPr marL="298450" marR="0" lvl="0" indent="-279400" algn="l" rtl="0">
              <a:lnSpc>
                <a:spcPct val="100000"/>
              </a:lnSpc>
              <a:spcBef>
                <a:spcPts val="0"/>
              </a:spcBef>
              <a:spcAft>
                <a:spcPts val="0"/>
              </a:spcAft>
              <a:buClr>
                <a:srgbClr val="000000"/>
              </a:buClr>
              <a:buSzPts val="1300"/>
              <a:buFont typeface="Noto Sans Symbols"/>
              <a:buChar char="⮚"/>
            </a:pPr>
            <a:r>
              <a:rPr lang="es-CO" sz="1300" b="0" i="0" u="none" strike="noStrike" cap="none">
                <a:solidFill>
                  <a:srgbClr val="434343"/>
                </a:solidFill>
                <a:latin typeface="Roboto Light"/>
                <a:ea typeface="Roboto Light"/>
                <a:cs typeface="Roboto Light"/>
                <a:sym typeface="Roboto Light"/>
              </a:rPr>
              <a:t>Objeto social relacionado con la </a:t>
            </a:r>
            <a:r>
              <a:rPr lang="es-CO" sz="1300">
                <a:solidFill>
                  <a:srgbClr val="434343"/>
                </a:solidFill>
                <a:latin typeface="Roboto Light"/>
                <a:ea typeface="Roboto Light"/>
                <a:cs typeface="Roboto Light"/>
                <a:sym typeface="Roboto Light"/>
              </a:rPr>
              <a:t>ejecución </a:t>
            </a:r>
            <a:r>
              <a:rPr lang="es-CO" sz="1300" b="0" i="0" u="none" strike="noStrike" cap="none">
                <a:solidFill>
                  <a:srgbClr val="434343"/>
                </a:solidFill>
                <a:latin typeface="Roboto Light"/>
                <a:ea typeface="Roboto Light"/>
                <a:cs typeface="Roboto Light"/>
                <a:sym typeface="Roboto Light"/>
              </a:rPr>
              <a:t>de proyectos culturales</a:t>
            </a:r>
            <a:endParaRPr sz="1300" b="0" i="0" u="none" strike="noStrike" cap="none">
              <a:solidFill>
                <a:srgbClr val="434343"/>
              </a:solidFill>
              <a:latin typeface="Roboto Light"/>
              <a:ea typeface="Roboto Light"/>
              <a:cs typeface="Roboto Light"/>
              <a:sym typeface="Roboto Light"/>
            </a:endParaRPr>
          </a:p>
          <a:p>
            <a:pPr marL="457200" marR="0" lvl="0" indent="0" algn="l" rtl="0">
              <a:lnSpc>
                <a:spcPct val="100000"/>
              </a:lnSpc>
              <a:spcBef>
                <a:spcPts val="0"/>
              </a:spcBef>
              <a:spcAft>
                <a:spcPts val="0"/>
              </a:spcAft>
              <a:buNone/>
            </a:pPr>
            <a:endParaRPr sz="1300">
              <a:solidFill>
                <a:srgbClr val="434343"/>
              </a:solidFill>
              <a:latin typeface="Roboto Light"/>
              <a:ea typeface="Roboto Light"/>
              <a:cs typeface="Roboto Light"/>
              <a:sym typeface="Roboto Light"/>
            </a:endParaRPr>
          </a:p>
          <a:p>
            <a:pPr marL="298450" marR="0" lvl="0" indent="-279400" algn="l" rtl="0">
              <a:lnSpc>
                <a:spcPct val="100000"/>
              </a:lnSpc>
              <a:spcBef>
                <a:spcPts val="0"/>
              </a:spcBef>
              <a:spcAft>
                <a:spcPts val="0"/>
              </a:spcAft>
              <a:buClr>
                <a:srgbClr val="000000"/>
              </a:buClr>
              <a:buSzPts val="1300"/>
              <a:buFont typeface="Noto Sans Symbols"/>
              <a:buChar char="⮚"/>
            </a:pPr>
            <a:r>
              <a:rPr lang="es-CO" sz="1300" b="0" i="0" u="none" strike="noStrike" cap="none">
                <a:solidFill>
                  <a:srgbClr val="434343"/>
                </a:solidFill>
                <a:latin typeface="Roboto Light"/>
                <a:ea typeface="Roboto Light"/>
                <a:cs typeface="Roboto Light"/>
                <a:sym typeface="Roboto Light"/>
              </a:rPr>
              <a:t>Idoneidad y experiencia  en la ejecución de proyectos en Bogotá D.C</a:t>
            </a:r>
            <a:r>
              <a:rPr lang="es-CO" sz="1300">
                <a:solidFill>
                  <a:srgbClr val="434343"/>
                </a:solidFill>
                <a:latin typeface="Roboto Light"/>
                <a:ea typeface="Roboto Light"/>
                <a:cs typeface="Roboto Light"/>
                <a:sym typeface="Roboto Light"/>
              </a:rPr>
              <a:t> </a:t>
            </a:r>
            <a:endParaRPr sz="1300">
              <a:solidFill>
                <a:srgbClr val="434343"/>
              </a:solidFill>
              <a:latin typeface="Roboto Light"/>
              <a:ea typeface="Roboto Light"/>
              <a:cs typeface="Roboto Light"/>
              <a:sym typeface="Roboto Light"/>
            </a:endParaRPr>
          </a:p>
          <a:p>
            <a:pPr marL="457200" marR="0" lvl="0" indent="0" algn="l" rtl="0">
              <a:lnSpc>
                <a:spcPct val="100000"/>
              </a:lnSpc>
              <a:spcBef>
                <a:spcPts val="0"/>
              </a:spcBef>
              <a:spcAft>
                <a:spcPts val="0"/>
              </a:spcAft>
              <a:buNone/>
            </a:pPr>
            <a:endParaRPr sz="1300">
              <a:solidFill>
                <a:srgbClr val="434343"/>
              </a:solidFill>
              <a:latin typeface="Roboto Light"/>
              <a:ea typeface="Roboto Light"/>
              <a:cs typeface="Roboto Light"/>
              <a:sym typeface="Roboto Light"/>
            </a:endParaRPr>
          </a:p>
          <a:p>
            <a:pPr marL="298450" marR="0" lvl="0" indent="-279400" algn="l" rtl="0">
              <a:lnSpc>
                <a:spcPct val="100000"/>
              </a:lnSpc>
              <a:spcBef>
                <a:spcPts val="0"/>
              </a:spcBef>
              <a:spcAft>
                <a:spcPts val="0"/>
              </a:spcAft>
              <a:buClr>
                <a:srgbClr val="000000"/>
              </a:buClr>
              <a:buSzPts val="1300"/>
              <a:buFont typeface="Noto Sans Symbols"/>
              <a:buChar char="⮚"/>
            </a:pPr>
            <a:r>
              <a:rPr lang="es-CO" sz="1300" b="0" i="0" u="none" strike="noStrike" cap="none">
                <a:solidFill>
                  <a:srgbClr val="434343"/>
                </a:solidFill>
                <a:latin typeface="Roboto Light"/>
                <a:ea typeface="Roboto Light"/>
                <a:cs typeface="Roboto Light"/>
                <a:sym typeface="Roboto Light"/>
              </a:rPr>
              <a:t>Registradas en la plataforma SECOP II</a:t>
            </a:r>
            <a:endParaRPr sz="1300" b="0" i="0" u="none" strike="noStrike" cap="none">
              <a:solidFill>
                <a:srgbClr val="000000"/>
              </a:solidFill>
              <a:latin typeface="Roboto Light"/>
              <a:ea typeface="Roboto Light"/>
              <a:cs typeface="Roboto Light"/>
              <a:sym typeface="Roboto Light"/>
            </a:endParaRPr>
          </a:p>
          <a:p>
            <a:pPr marL="2984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Roboto Light"/>
              <a:ea typeface="Roboto Light"/>
              <a:cs typeface="Roboto Light"/>
              <a:sym typeface="Roboto Light"/>
            </a:endParaRPr>
          </a:p>
          <a:p>
            <a:pPr marL="12700" marR="30480" lvl="0" indent="0" algn="l" rtl="0">
              <a:lnSpc>
                <a:spcPct val="101725"/>
              </a:lnSpc>
              <a:spcBef>
                <a:spcPts val="169"/>
              </a:spcBef>
              <a:spcAft>
                <a:spcPts val="0"/>
              </a:spcAft>
              <a:buNone/>
            </a:pPr>
            <a:endParaRPr sz="1400" b="1" i="0" u="none" strike="noStrike" cap="none">
              <a:solidFill>
                <a:srgbClr val="372263"/>
              </a:solidFill>
              <a:latin typeface="Roboto Light"/>
              <a:ea typeface="Roboto Light"/>
              <a:cs typeface="Roboto Light"/>
              <a:sym typeface="Roboto Light"/>
            </a:endParaRPr>
          </a:p>
          <a:p>
            <a:pPr marL="12700" marR="30480" lvl="0" indent="0" algn="l" rtl="0">
              <a:lnSpc>
                <a:spcPct val="101725"/>
              </a:lnSpc>
              <a:spcBef>
                <a:spcPts val="169"/>
              </a:spcBef>
              <a:spcAft>
                <a:spcPts val="0"/>
              </a:spcAft>
              <a:buNone/>
            </a:pPr>
            <a:endParaRPr sz="1400" b="1" i="0" u="none" strike="noStrike" cap="none">
              <a:solidFill>
                <a:srgbClr val="372263"/>
              </a:solidFill>
              <a:latin typeface="Roboto Light"/>
              <a:ea typeface="Roboto Light"/>
              <a:cs typeface="Roboto Light"/>
              <a:sym typeface="Roboto Light"/>
            </a:endParaRPr>
          </a:p>
          <a:p>
            <a:pPr marL="12700" marR="30480" lvl="0" indent="0" algn="l" rtl="0">
              <a:lnSpc>
                <a:spcPct val="101725"/>
              </a:lnSpc>
              <a:spcBef>
                <a:spcPts val="169"/>
              </a:spcBef>
              <a:spcAft>
                <a:spcPts val="0"/>
              </a:spcAft>
              <a:buNone/>
            </a:pPr>
            <a:endParaRPr sz="1400" b="1" i="0" u="none" strike="noStrike" cap="none">
              <a:solidFill>
                <a:srgbClr val="372263"/>
              </a:solidFill>
              <a:latin typeface="Roboto Light"/>
              <a:ea typeface="Roboto Light"/>
              <a:cs typeface="Roboto Light"/>
              <a:sym typeface="Roboto Light"/>
            </a:endParaRPr>
          </a:p>
          <a:p>
            <a:pPr marL="12700" marR="0" lvl="0" indent="0" algn="l" rtl="0">
              <a:lnSpc>
                <a:spcPct val="100000"/>
              </a:lnSpc>
              <a:spcBef>
                <a:spcPts val="0"/>
              </a:spcBef>
              <a:spcAft>
                <a:spcPts val="0"/>
              </a:spcAft>
              <a:buNone/>
            </a:pPr>
            <a:endParaRPr sz="1400" b="1" i="0" u="none" strike="noStrike" cap="none">
              <a:solidFill>
                <a:srgbClr val="372363"/>
              </a:solidFill>
              <a:latin typeface="Roboto Light"/>
              <a:ea typeface="Roboto Light"/>
              <a:cs typeface="Roboto Light"/>
              <a:sym typeface="Roboto Light"/>
            </a:endParaRPr>
          </a:p>
        </p:txBody>
      </p:sp>
      <p:sp>
        <p:nvSpPr>
          <p:cNvPr id="402" name="Google Shape;402;p6"/>
          <p:cNvSpPr txBox="1"/>
          <p:nvPr/>
        </p:nvSpPr>
        <p:spPr>
          <a:xfrm>
            <a:off x="616225" y="1168098"/>
            <a:ext cx="114976" cy="431739"/>
          </a:xfrm>
          <a:prstGeom prst="rect">
            <a:avLst/>
          </a:prstGeom>
          <a:noFill/>
          <a:ln>
            <a:noFill/>
          </a:ln>
        </p:spPr>
        <p:txBody>
          <a:bodyPr spcFirstLastPara="1" wrap="square" lIns="0" tIns="0" rIns="0" bIns="0" anchor="t" anchorCtr="0">
            <a:noAutofit/>
          </a:bodyPr>
          <a:lstStyle/>
          <a:p>
            <a:pPr marL="25400" marR="0" lvl="0" indent="0" algn="l" rtl="0">
              <a:lnSpc>
                <a:spcPct val="71428"/>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403" name="Google Shape;403;p6"/>
          <p:cNvSpPr txBox="1"/>
          <p:nvPr/>
        </p:nvSpPr>
        <p:spPr>
          <a:xfrm>
            <a:off x="731201" y="1396698"/>
            <a:ext cx="5216100" cy="431700"/>
          </a:xfrm>
          <a:prstGeom prst="rect">
            <a:avLst/>
          </a:prstGeom>
          <a:noFill/>
          <a:ln>
            <a:noFill/>
          </a:ln>
        </p:spPr>
        <p:txBody>
          <a:bodyPr spcFirstLastPara="1" wrap="square" lIns="0" tIns="400" rIns="0" bIns="0" anchor="t" anchorCtr="0">
            <a:noAutofit/>
          </a:bodyPr>
          <a:lstStyle/>
          <a:p>
            <a:pPr marL="0" marR="0" lvl="0" indent="0" algn="l" rtl="0">
              <a:lnSpc>
                <a:spcPct val="42857"/>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a:p>
            <a:pPr marL="85725" marR="0" lvl="0" indent="0" algn="l" rtl="0">
              <a:lnSpc>
                <a:spcPct val="101725"/>
              </a:lnSpc>
              <a:spcBef>
                <a:spcPts val="0"/>
              </a:spcBef>
              <a:spcAft>
                <a:spcPts val="0"/>
              </a:spcAft>
              <a:buNone/>
            </a:pPr>
            <a:r>
              <a:rPr lang="es-CO" sz="2500" b="1" i="0" u="none" strike="noStrike" cap="none">
                <a:solidFill>
                  <a:srgbClr val="FFFFFF"/>
                </a:solidFill>
                <a:latin typeface="Roboto"/>
                <a:ea typeface="Roboto"/>
                <a:cs typeface="Roboto"/>
                <a:sym typeface="Roboto"/>
              </a:rPr>
              <a:t>¿Quiénes pueden participar? *</a:t>
            </a:r>
            <a:endParaRPr sz="2500" b="1" i="0" u="none" strike="noStrike" cap="none">
              <a:solidFill>
                <a:srgbClr val="000000"/>
              </a:solidFill>
              <a:latin typeface="Roboto"/>
              <a:ea typeface="Roboto"/>
              <a:cs typeface="Roboto"/>
              <a:sym typeface="Roboto"/>
            </a:endParaRPr>
          </a:p>
        </p:txBody>
      </p:sp>
      <p:sp>
        <p:nvSpPr>
          <p:cNvPr id="404" name="Google Shape;404;p6"/>
          <p:cNvSpPr txBox="1"/>
          <p:nvPr/>
        </p:nvSpPr>
        <p:spPr>
          <a:xfrm>
            <a:off x="3582701" y="1168098"/>
            <a:ext cx="108523" cy="431739"/>
          </a:xfrm>
          <a:prstGeom prst="rect">
            <a:avLst/>
          </a:prstGeom>
          <a:noFill/>
          <a:ln>
            <a:noFill/>
          </a:ln>
        </p:spPr>
        <p:txBody>
          <a:bodyPr spcFirstLastPara="1" wrap="square" lIns="0" tIns="0" rIns="0" bIns="0" anchor="t" anchorCtr="0">
            <a:noAutofit/>
          </a:bodyPr>
          <a:lstStyle/>
          <a:p>
            <a:pPr marL="25400" marR="0" lvl="0" indent="0" algn="l" rtl="0">
              <a:lnSpc>
                <a:spcPct val="71428"/>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405" name="Google Shape;405;p6"/>
          <p:cNvSpPr txBox="1"/>
          <p:nvPr/>
        </p:nvSpPr>
        <p:spPr>
          <a:xfrm>
            <a:off x="654325" y="1961787"/>
            <a:ext cx="858900" cy="180300"/>
          </a:xfrm>
          <a:prstGeom prst="rect">
            <a:avLst/>
          </a:prstGeom>
          <a:noFill/>
          <a:ln>
            <a:noFill/>
          </a:ln>
        </p:spPr>
        <p:txBody>
          <a:bodyPr spcFirstLastPara="1" wrap="square" lIns="0" tIns="0" rIns="0" bIns="0" anchor="t" anchorCtr="0">
            <a:noAutofit/>
          </a:bodyPr>
          <a:lstStyle/>
          <a:p>
            <a:pPr marL="25400" marR="0" lvl="0" indent="0" algn="l" rtl="0">
              <a:lnSpc>
                <a:spcPct val="71428"/>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406" name="Google Shape;406;p6"/>
          <p:cNvSpPr txBox="1"/>
          <p:nvPr/>
        </p:nvSpPr>
        <p:spPr>
          <a:xfrm>
            <a:off x="1513128" y="1733187"/>
            <a:ext cx="328921" cy="180411"/>
          </a:xfrm>
          <a:prstGeom prst="rect">
            <a:avLst/>
          </a:prstGeom>
          <a:noFill/>
          <a:ln>
            <a:noFill/>
          </a:ln>
        </p:spPr>
        <p:txBody>
          <a:bodyPr spcFirstLastPara="1" wrap="square" lIns="0" tIns="0" rIns="0" bIns="0" anchor="t" anchorCtr="0">
            <a:noAutofit/>
          </a:bodyPr>
          <a:lstStyle/>
          <a:p>
            <a:pPr marL="25400" marR="0" lvl="0" indent="0" algn="l" rtl="0">
              <a:lnSpc>
                <a:spcPct val="71428"/>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407" name="Google Shape;407;p6"/>
          <p:cNvSpPr txBox="1"/>
          <p:nvPr/>
        </p:nvSpPr>
        <p:spPr>
          <a:xfrm>
            <a:off x="414950" y="4539850"/>
            <a:ext cx="6997500" cy="4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a:solidFill>
                  <a:srgbClr val="491F6A"/>
                </a:solidFill>
                <a:latin typeface="Roboto Light"/>
                <a:ea typeface="Roboto Light"/>
                <a:cs typeface="Roboto Light"/>
                <a:sym typeface="Roboto Light"/>
              </a:rPr>
              <a:t>*Sin modificaciones respecto a las CGP 2024.</a:t>
            </a:r>
            <a:endParaRPr sz="1000">
              <a:solidFill>
                <a:srgbClr val="491F6A"/>
              </a:solidFill>
              <a:latin typeface="Roboto Light"/>
              <a:ea typeface="Roboto Light"/>
              <a:cs typeface="Roboto Light"/>
              <a:sym typeface="Robo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8"/>
          <p:cNvSpPr txBox="1"/>
          <p:nvPr/>
        </p:nvSpPr>
        <p:spPr>
          <a:xfrm>
            <a:off x="591375" y="1418425"/>
            <a:ext cx="3547500" cy="410100"/>
          </a:xfrm>
          <a:prstGeom prst="rect">
            <a:avLst/>
          </a:prstGeom>
          <a:noFill/>
          <a:ln>
            <a:noFill/>
          </a:ln>
        </p:spPr>
        <p:txBody>
          <a:bodyPr spcFirstLastPara="1" wrap="square" lIns="0" tIns="5800" rIns="0" bIns="0" anchor="t" anchorCtr="0">
            <a:noAutofit/>
          </a:bodyPr>
          <a:lstStyle/>
          <a:p>
            <a:pPr marL="0" marR="0" lvl="0" indent="0" algn="l" rtl="0">
              <a:lnSpc>
                <a:spcPct val="100000"/>
              </a:lnSpc>
              <a:spcBef>
                <a:spcPts val="0"/>
              </a:spcBef>
              <a:spcAft>
                <a:spcPts val="0"/>
              </a:spcAft>
              <a:buNone/>
            </a:pPr>
            <a:endParaRPr sz="850" b="0" i="0" u="none" strike="noStrike" cap="none">
              <a:solidFill>
                <a:srgbClr val="000000"/>
              </a:solidFill>
              <a:latin typeface="Arial"/>
              <a:ea typeface="Arial"/>
              <a:cs typeface="Arial"/>
              <a:sym typeface="Arial"/>
            </a:endParaRPr>
          </a:p>
          <a:p>
            <a:pPr marL="114075" marR="0" lvl="0" indent="0" algn="l" rtl="0">
              <a:lnSpc>
                <a:spcPct val="101725"/>
              </a:lnSpc>
              <a:spcBef>
                <a:spcPts val="0"/>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413" name="Google Shape;413;p8"/>
          <p:cNvSpPr/>
          <p:nvPr/>
        </p:nvSpPr>
        <p:spPr>
          <a:xfrm>
            <a:off x="591374" y="3067525"/>
            <a:ext cx="2582893" cy="410100"/>
          </a:xfrm>
          <a:custGeom>
            <a:avLst/>
            <a:gdLst/>
            <a:ahLst/>
            <a:cxnLst/>
            <a:rect l="l" t="t" r="r" b="b"/>
            <a:pathLst>
              <a:path w="1952400" h="410100" extrusionOk="0">
                <a:moveTo>
                  <a:pt x="0" y="0"/>
                </a:moveTo>
                <a:lnTo>
                  <a:pt x="1952400" y="0"/>
                </a:lnTo>
                <a:lnTo>
                  <a:pt x="1952400" y="410100"/>
                </a:lnTo>
                <a:lnTo>
                  <a:pt x="0" y="410100"/>
                </a:lnTo>
                <a:lnTo>
                  <a:pt x="0" y="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Roboto Black"/>
              <a:ea typeface="Roboto Black"/>
              <a:cs typeface="Roboto Black"/>
              <a:sym typeface="Roboto Black"/>
            </a:endParaRPr>
          </a:p>
        </p:txBody>
      </p:sp>
      <p:sp>
        <p:nvSpPr>
          <p:cNvPr id="414" name="Google Shape;414;p8"/>
          <p:cNvSpPr/>
          <p:nvPr/>
        </p:nvSpPr>
        <p:spPr>
          <a:xfrm>
            <a:off x="619725" y="3050725"/>
            <a:ext cx="1771500" cy="360900"/>
          </a:xfrm>
          <a:custGeom>
            <a:avLst/>
            <a:gdLst/>
            <a:ahLst/>
            <a:cxnLst/>
            <a:rect l="l" t="t" r="r" b="b"/>
            <a:pathLst>
              <a:path w="1771500" h="360900" extrusionOk="0">
                <a:moveTo>
                  <a:pt x="0" y="0"/>
                </a:moveTo>
                <a:lnTo>
                  <a:pt x="1771500" y="0"/>
                </a:lnTo>
                <a:lnTo>
                  <a:pt x="1771500" y="360900"/>
                </a:lnTo>
                <a:lnTo>
                  <a:pt x="0" y="360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8"/>
          <p:cNvSpPr/>
          <p:nvPr/>
        </p:nvSpPr>
        <p:spPr>
          <a:xfrm>
            <a:off x="1136400" y="3598525"/>
            <a:ext cx="3766500" cy="431100"/>
          </a:xfrm>
          <a:custGeom>
            <a:avLst/>
            <a:gdLst/>
            <a:ahLst/>
            <a:cxnLst/>
            <a:rect l="l" t="t" r="r" b="b"/>
            <a:pathLst>
              <a:path w="3766500" h="431100" extrusionOk="0">
                <a:moveTo>
                  <a:pt x="0" y="0"/>
                </a:moveTo>
                <a:lnTo>
                  <a:pt x="3766500" y="0"/>
                </a:lnTo>
                <a:lnTo>
                  <a:pt x="3766500" y="431100"/>
                </a:lnTo>
                <a:lnTo>
                  <a:pt x="0" y="4311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8"/>
          <p:cNvSpPr/>
          <p:nvPr/>
        </p:nvSpPr>
        <p:spPr>
          <a:xfrm>
            <a:off x="1136400" y="2016625"/>
            <a:ext cx="6108300" cy="797100"/>
          </a:xfrm>
          <a:custGeom>
            <a:avLst/>
            <a:gdLst/>
            <a:ahLst/>
            <a:cxnLst/>
            <a:rect l="l" t="t" r="r" b="b"/>
            <a:pathLst>
              <a:path w="6108300" h="797100" extrusionOk="0">
                <a:moveTo>
                  <a:pt x="0" y="0"/>
                </a:moveTo>
                <a:lnTo>
                  <a:pt x="6108300" y="0"/>
                </a:lnTo>
                <a:lnTo>
                  <a:pt x="6108300" y="797100"/>
                </a:lnTo>
                <a:lnTo>
                  <a:pt x="0" y="7971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8"/>
          <p:cNvSpPr/>
          <p:nvPr/>
        </p:nvSpPr>
        <p:spPr>
          <a:xfrm>
            <a:off x="4499675" y="248275"/>
            <a:ext cx="3891000" cy="572700"/>
          </a:xfrm>
          <a:custGeom>
            <a:avLst/>
            <a:gdLst/>
            <a:ahLst/>
            <a:cxnLst/>
            <a:rect l="l" t="t" r="r" b="b"/>
            <a:pathLst>
              <a:path w="3891000" h="572700" extrusionOk="0">
                <a:moveTo>
                  <a:pt x="0" y="0"/>
                </a:moveTo>
                <a:lnTo>
                  <a:pt x="3891000" y="0"/>
                </a:lnTo>
                <a:lnTo>
                  <a:pt x="3891000" y="572700"/>
                </a:lnTo>
                <a:lnTo>
                  <a:pt x="0" y="572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8"/>
          <p:cNvSpPr/>
          <p:nvPr/>
        </p:nvSpPr>
        <p:spPr>
          <a:xfrm>
            <a:off x="0" y="4578675"/>
            <a:ext cx="1405967" cy="564824"/>
          </a:xfrm>
          <a:custGeom>
            <a:avLst/>
            <a:gdLst/>
            <a:ahLst/>
            <a:cxnLst/>
            <a:rect l="l" t="t" r="r" b="b"/>
            <a:pathLst>
              <a:path w="1405967" h="564824" extrusionOk="0">
                <a:moveTo>
                  <a:pt x="1405967" y="0"/>
                </a:moveTo>
                <a:lnTo>
                  <a:pt x="1405967" y="564824"/>
                </a:lnTo>
                <a:lnTo>
                  <a:pt x="0" y="564824"/>
                </a:lnTo>
                <a:lnTo>
                  <a:pt x="0" y="0"/>
                </a:lnTo>
                <a:lnTo>
                  <a:pt x="1405967"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8"/>
          <p:cNvSpPr txBox="1"/>
          <p:nvPr/>
        </p:nvSpPr>
        <p:spPr>
          <a:xfrm>
            <a:off x="1136399" y="3598525"/>
            <a:ext cx="4397625" cy="431100"/>
          </a:xfrm>
          <a:prstGeom prst="rect">
            <a:avLst/>
          </a:prstGeom>
          <a:noFill/>
          <a:ln>
            <a:noFill/>
          </a:ln>
        </p:spPr>
        <p:txBody>
          <a:bodyPr spcFirstLastPara="1" wrap="square" lIns="0" tIns="1000"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85724" marR="0" lvl="0" indent="0" algn="l" rtl="0">
              <a:lnSpc>
                <a:spcPct val="101725"/>
              </a:lnSpc>
              <a:spcBef>
                <a:spcPts val="0"/>
              </a:spcBef>
              <a:spcAft>
                <a:spcPts val="0"/>
              </a:spcAft>
              <a:buNone/>
            </a:pPr>
            <a:r>
              <a:rPr lang="es-CO" sz="1400" b="0" i="0" u="none" strike="noStrike" cap="none">
                <a:solidFill>
                  <a:srgbClr val="434343"/>
                </a:solidFill>
                <a:latin typeface="Roboto Light"/>
                <a:ea typeface="Roboto Light"/>
                <a:cs typeface="Roboto Light"/>
                <a:sym typeface="Roboto Light"/>
              </a:rPr>
              <a:t>Hasta el </a:t>
            </a:r>
            <a:r>
              <a:rPr lang="es-CO" sz="1400" b="1" i="0" u="none" strike="noStrike" cap="none">
                <a:solidFill>
                  <a:srgbClr val="372263"/>
                </a:solidFill>
                <a:latin typeface="Roboto Light"/>
                <a:ea typeface="Roboto Light"/>
                <a:cs typeface="Roboto Light"/>
                <a:sym typeface="Roboto Light"/>
              </a:rPr>
              <a:t>70% </a:t>
            </a:r>
            <a:r>
              <a:rPr lang="es-CO" sz="1400" b="0" i="0" u="none" strike="noStrike" cap="none">
                <a:solidFill>
                  <a:srgbClr val="434343"/>
                </a:solidFill>
                <a:latin typeface="Roboto Light"/>
                <a:ea typeface="Roboto Light"/>
                <a:cs typeface="Roboto Light"/>
                <a:sym typeface="Roboto Light"/>
              </a:rPr>
              <a:t>del valor total del proyecto. </a:t>
            </a:r>
            <a:endParaRPr sz="1400" b="0" i="0" u="none" strike="noStrike" cap="none">
              <a:solidFill>
                <a:srgbClr val="000000"/>
              </a:solidFill>
              <a:latin typeface="Roboto Light"/>
              <a:ea typeface="Roboto Light"/>
              <a:cs typeface="Roboto Light"/>
              <a:sym typeface="Roboto Light"/>
            </a:endParaRPr>
          </a:p>
        </p:txBody>
      </p:sp>
      <p:sp>
        <p:nvSpPr>
          <p:cNvPr id="420" name="Google Shape;420;p8"/>
          <p:cNvSpPr txBox="1"/>
          <p:nvPr/>
        </p:nvSpPr>
        <p:spPr>
          <a:xfrm>
            <a:off x="605550" y="3059125"/>
            <a:ext cx="2290049" cy="352500"/>
          </a:xfrm>
          <a:prstGeom prst="rect">
            <a:avLst/>
          </a:prstGeom>
          <a:noFill/>
          <a:ln>
            <a:noFill/>
          </a:ln>
        </p:spPr>
        <p:txBody>
          <a:bodyPr spcFirstLastPara="1" wrap="square" lIns="0" tIns="125" rIns="0" bIns="0" anchor="t" anchorCtr="0">
            <a:noAutofit/>
          </a:bodyPr>
          <a:lstStyle/>
          <a:p>
            <a:pPr marL="0" marR="0" lvl="0" indent="0" algn="l" rtl="0">
              <a:lnSpc>
                <a:spcPct val="42857"/>
              </a:lnSpc>
              <a:spcBef>
                <a:spcPts val="0"/>
              </a:spcBef>
              <a:spcAft>
                <a:spcPts val="0"/>
              </a:spcAft>
              <a:buNone/>
            </a:pPr>
            <a:endParaRPr sz="1400" b="0" i="0" u="none" strike="noStrike" cap="none">
              <a:solidFill>
                <a:srgbClr val="000000"/>
              </a:solidFill>
              <a:latin typeface="Arial"/>
              <a:ea typeface="Arial"/>
              <a:cs typeface="Arial"/>
              <a:sym typeface="Arial"/>
            </a:endParaRPr>
          </a:p>
          <a:p>
            <a:pPr marL="99900" marR="0" lvl="0" indent="0" algn="l" rtl="0">
              <a:lnSpc>
                <a:spcPct val="101725"/>
              </a:lnSpc>
              <a:spcBef>
                <a:spcPts val="0"/>
              </a:spcBef>
              <a:spcAft>
                <a:spcPts val="0"/>
              </a:spcAft>
              <a:buNone/>
            </a:pPr>
            <a:r>
              <a:rPr lang="es-CO" sz="1500" b="1" i="0" u="none" strike="noStrike" cap="none">
                <a:solidFill>
                  <a:srgbClr val="FFFFFF"/>
                </a:solidFill>
                <a:latin typeface="Roboto"/>
                <a:ea typeface="Roboto"/>
                <a:cs typeface="Roboto"/>
                <a:sym typeface="Roboto"/>
              </a:rPr>
              <a:t>Recursos de apoyo *</a:t>
            </a:r>
            <a:endParaRPr sz="1500" b="1" i="0" u="none" strike="noStrike" cap="none">
              <a:solidFill>
                <a:srgbClr val="000000"/>
              </a:solidFill>
              <a:latin typeface="Roboto"/>
              <a:ea typeface="Roboto"/>
              <a:cs typeface="Roboto"/>
              <a:sym typeface="Roboto"/>
            </a:endParaRPr>
          </a:p>
        </p:txBody>
      </p:sp>
      <p:sp>
        <p:nvSpPr>
          <p:cNvPr id="421" name="Google Shape;421;p8"/>
          <p:cNvSpPr txBox="1"/>
          <p:nvPr/>
        </p:nvSpPr>
        <p:spPr>
          <a:xfrm>
            <a:off x="605550" y="3411625"/>
            <a:ext cx="1938225" cy="66000"/>
          </a:xfrm>
          <a:prstGeom prst="rect">
            <a:avLst/>
          </a:prstGeom>
          <a:noFill/>
          <a:ln>
            <a:noFill/>
          </a:ln>
        </p:spPr>
        <p:txBody>
          <a:bodyPr spcFirstLastPara="1" wrap="square" lIns="0" tIns="250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422" name="Google Shape;422;p8"/>
          <p:cNvSpPr txBox="1"/>
          <p:nvPr/>
        </p:nvSpPr>
        <p:spPr>
          <a:xfrm>
            <a:off x="1136399" y="2016625"/>
            <a:ext cx="6416925" cy="797100"/>
          </a:xfrm>
          <a:prstGeom prst="rect">
            <a:avLst/>
          </a:prstGeom>
          <a:noFill/>
          <a:ln>
            <a:noFill/>
          </a:ln>
        </p:spPr>
        <p:txBody>
          <a:bodyPr spcFirstLastPara="1" wrap="square" lIns="0" tIns="1000" rIns="0" bIns="0" anchor="t" anchorCtr="0">
            <a:noAutofit/>
          </a:bodyPr>
          <a:lstStyle/>
          <a:p>
            <a:pPr marL="0" marR="0" lvl="0" indent="0" algn="l" rtl="0">
              <a:lnSpc>
                <a:spcPct val="46428"/>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a:p>
            <a:pPr marL="85724" marR="0" lvl="0" indent="0" algn="l" rtl="0">
              <a:lnSpc>
                <a:spcPct val="101725"/>
              </a:lnSpc>
              <a:spcBef>
                <a:spcPts val="0"/>
              </a:spcBef>
              <a:spcAft>
                <a:spcPts val="0"/>
              </a:spcAft>
              <a:buNone/>
            </a:pPr>
            <a:r>
              <a:rPr lang="es-CO" sz="1400" b="1" i="0" u="none" strike="noStrike" cap="none">
                <a:solidFill>
                  <a:srgbClr val="7030A0"/>
                </a:solidFill>
                <a:latin typeface="Roboto"/>
                <a:ea typeface="Roboto"/>
                <a:cs typeface="Roboto"/>
                <a:sym typeface="Roboto"/>
              </a:rPr>
              <a:t>Nuevos</a:t>
            </a:r>
            <a:r>
              <a:rPr lang="es-CO" sz="1400" b="1" i="0" u="none" strike="noStrike" cap="none">
                <a:solidFill>
                  <a:srgbClr val="372363"/>
                </a:solidFill>
                <a:latin typeface="Roboto Light"/>
                <a:ea typeface="Roboto Light"/>
                <a:cs typeface="Roboto Light"/>
                <a:sym typeface="Roboto Light"/>
              </a:rPr>
              <a:t>: </a:t>
            </a:r>
            <a:r>
              <a:rPr lang="es-CO" sz="1400" b="0" i="0" u="none" strike="noStrike" cap="none">
                <a:solidFill>
                  <a:srgbClr val="434343"/>
                </a:solidFill>
                <a:latin typeface="Roboto Light"/>
                <a:ea typeface="Roboto Light"/>
                <a:cs typeface="Roboto Light"/>
                <a:sym typeface="Roboto Light"/>
              </a:rPr>
              <a:t>iniciativas que no han recibido apoyo a través del PDAC.</a:t>
            </a:r>
            <a:endParaRPr sz="1400" b="0" i="0" u="none" strike="noStrike" cap="none">
              <a:solidFill>
                <a:srgbClr val="000000"/>
              </a:solidFill>
              <a:latin typeface="Roboto Light"/>
              <a:ea typeface="Roboto Light"/>
              <a:cs typeface="Roboto Light"/>
              <a:sym typeface="Roboto Light"/>
            </a:endParaRPr>
          </a:p>
          <a:p>
            <a:pPr marL="85724" marR="0" lvl="0" indent="0" algn="l" rtl="0">
              <a:lnSpc>
                <a:spcPct val="101725"/>
              </a:lnSpc>
              <a:spcBef>
                <a:spcPts val="901"/>
              </a:spcBef>
              <a:spcAft>
                <a:spcPts val="0"/>
              </a:spcAft>
              <a:buNone/>
            </a:pPr>
            <a:r>
              <a:rPr lang="es-CO" sz="1400" b="1" i="0" u="none" strike="noStrike" cap="none">
                <a:solidFill>
                  <a:srgbClr val="7030A0"/>
                </a:solidFill>
                <a:latin typeface="Roboto"/>
                <a:ea typeface="Roboto"/>
                <a:cs typeface="Roboto"/>
                <a:sym typeface="Roboto"/>
              </a:rPr>
              <a:t>Recurrentes</a:t>
            </a:r>
            <a:r>
              <a:rPr lang="es-CO" sz="1400" b="1" i="0" u="none" strike="noStrike" cap="none">
                <a:solidFill>
                  <a:srgbClr val="372363"/>
                </a:solidFill>
                <a:latin typeface="Roboto Light"/>
                <a:ea typeface="Roboto Light"/>
                <a:cs typeface="Roboto Light"/>
                <a:sym typeface="Roboto Light"/>
              </a:rPr>
              <a:t>: </a:t>
            </a:r>
            <a:r>
              <a:rPr lang="es-CO" sz="1400" b="0" i="0" u="none" strike="noStrike" cap="none">
                <a:solidFill>
                  <a:srgbClr val="434343"/>
                </a:solidFill>
                <a:latin typeface="Roboto Light"/>
                <a:ea typeface="Roboto Light"/>
                <a:cs typeface="Roboto Light"/>
                <a:sym typeface="Roboto Light"/>
              </a:rPr>
              <a:t>iniciativas que han sido apoyadas al menos una vez por el PDAC.</a:t>
            </a:r>
            <a:endParaRPr sz="1400" b="0" i="0" u="none" strike="noStrike" cap="none">
              <a:solidFill>
                <a:srgbClr val="000000"/>
              </a:solidFill>
              <a:latin typeface="Roboto Light"/>
              <a:ea typeface="Roboto Light"/>
              <a:cs typeface="Roboto Light"/>
              <a:sym typeface="Roboto Light"/>
            </a:endParaRPr>
          </a:p>
        </p:txBody>
      </p:sp>
      <p:sp>
        <p:nvSpPr>
          <p:cNvPr id="423" name="Google Shape;423;p8"/>
          <p:cNvSpPr txBox="1"/>
          <p:nvPr/>
        </p:nvSpPr>
        <p:spPr>
          <a:xfrm>
            <a:off x="3898275" y="1418525"/>
            <a:ext cx="240600" cy="4101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424" name="Google Shape;424;p8"/>
          <p:cNvSpPr/>
          <p:nvPr/>
        </p:nvSpPr>
        <p:spPr>
          <a:xfrm>
            <a:off x="515175" y="1083200"/>
            <a:ext cx="2660145" cy="410100"/>
          </a:xfrm>
          <a:custGeom>
            <a:avLst/>
            <a:gdLst/>
            <a:ahLst/>
            <a:cxnLst/>
            <a:rect l="l" t="t" r="r" b="b"/>
            <a:pathLst>
              <a:path w="1952400" h="410100" extrusionOk="0">
                <a:moveTo>
                  <a:pt x="0" y="0"/>
                </a:moveTo>
                <a:lnTo>
                  <a:pt x="1952400" y="0"/>
                </a:lnTo>
                <a:lnTo>
                  <a:pt x="1952400" y="410100"/>
                </a:lnTo>
                <a:lnTo>
                  <a:pt x="0" y="410100"/>
                </a:lnTo>
                <a:lnTo>
                  <a:pt x="0" y="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8"/>
          <p:cNvSpPr txBox="1"/>
          <p:nvPr/>
        </p:nvSpPr>
        <p:spPr>
          <a:xfrm>
            <a:off x="519011" y="1123950"/>
            <a:ext cx="2189366" cy="622814"/>
          </a:xfrm>
          <a:prstGeom prst="rect">
            <a:avLst/>
          </a:prstGeom>
          <a:noFill/>
          <a:ln>
            <a:noFill/>
          </a:ln>
        </p:spPr>
        <p:txBody>
          <a:bodyPr spcFirstLastPara="1" wrap="square" lIns="0" tIns="125" rIns="0" bIns="0" anchor="t" anchorCtr="0">
            <a:noAutofit/>
          </a:bodyPr>
          <a:lstStyle/>
          <a:p>
            <a:pPr marL="0" marR="0" lvl="0" indent="0" algn="l" rtl="0">
              <a:lnSpc>
                <a:spcPct val="42857"/>
              </a:lnSpc>
              <a:spcBef>
                <a:spcPts val="0"/>
              </a:spcBef>
              <a:spcAft>
                <a:spcPts val="0"/>
              </a:spcAft>
              <a:buNone/>
            </a:pPr>
            <a:endParaRPr sz="1400" b="0" i="0" u="none" strike="noStrike" cap="none">
              <a:solidFill>
                <a:srgbClr val="000000"/>
              </a:solidFill>
              <a:latin typeface="Roboto Black"/>
              <a:ea typeface="Roboto Black"/>
              <a:cs typeface="Roboto Black"/>
              <a:sym typeface="Roboto Black"/>
            </a:endParaRPr>
          </a:p>
          <a:p>
            <a:pPr marL="99900" marR="0" lvl="0" indent="0" algn="l" rtl="0">
              <a:lnSpc>
                <a:spcPct val="101725"/>
              </a:lnSpc>
              <a:spcBef>
                <a:spcPts val="0"/>
              </a:spcBef>
              <a:spcAft>
                <a:spcPts val="0"/>
              </a:spcAft>
              <a:buNone/>
            </a:pPr>
            <a:r>
              <a:rPr lang="es-CO" sz="1500" b="1" i="0" u="none" strike="noStrike" cap="none">
                <a:solidFill>
                  <a:srgbClr val="FFFFFF"/>
                </a:solidFill>
                <a:latin typeface="Roboto Black"/>
                <a:ea typeface="Roboto Black"/>
                <a:cs typeface="Roboto Black"/>
                <a:sym typeface="Roboto Black"/>
              </a:rPr>
              <a:t>Proyectos a Participar *</a:t>
            </a:r>
            <a:endParaRPr sz="1500" b="0" i="0" u="none" strike="noStrike" cap="none">
              <a:solidFill>
                <a:srgbClr val="000000"/>
              </a:solidFill>
              <a:latin typeface="Roboto Black"/>
              <a:ea typeface="Roboto Black"/>
              <a:cs typeface="Roboto Black"/>
              <a:sym typeface="Roboto Black"/>
            </a:endParaRPr>
          </a:p>
        </p:txBody>
      </p:sp>
      <p:pic>
        <p:nvPicPr>
          <p:cNvPr id="426" name="Google Shape;426;p8"/>
          <p:cNvPicPr preferRelativeResize="0"/>
          <p:nvPr/>
        </p:nvPicPr>
        <p:blipFill rotWithShape="1">
          <a:blip r:embed="rId3">
            <a:alphaModFix/>
          </a:blip>
          <a:srcRect/>
          <a:stretch/>
        </p:blipFill>
        <p:spPr>
          <a:xfrm>
            <a:off x="7300580" y="0"/>
            <a:ext cx="1843419" cy="5143501"/>
          </a:xfrm>
          <a:prstGeom prst="rect">
            <a:avLst/>
          </a:prstGeom>
          <a:noFill/>
          <a:ln>
            <a:noFill/>
          </a:ln>
        </p:spPr>
      </p:pic>
      <p:sp>
        <p:nvSpPr>
          <p:cNvPr id="427" name="Google Shape;427;p8"/>
          <p:cNvSpPr txBox="1"/>
          <p:nvPr/>
        </p:nvSpPr>
        <p:spPr>
          <a:xfrm>
            <a:off x="2995550" y="264950"/>
            <a:ext cx="5156700" cy="5727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149715" marR="0" lvl="0" indent="0" algn="l" rtl="0">
              <a:lnSpc>
                <a:spcPct val="101725"/>
              </a:lnSpc>
              <a:spcBef>
                <a:spcPts val="0"/>
              </a:spcBef>
              <a:spcAft>
                <a:spcPts val="0"/>
              </a:spcAft>
              <a:buNone/>
            </a:pPr>
            <a:r>
              <a:rPr lang="es-CO" sz="2000" b="1">
                <a:solidFill>
                  <a:srgbClr val="674EA7"/>
                </a:solidFill>
                <a:latin typeface="Roboto Black"/>
                <a:ea typeface="Roboto Black"/>
                <a:cs typeface="Roboto Black"/>
                <a:sym typeface="Roboto Black"/>
              </a:rPr>
              <a:t>                    Proyectos Locales e Interlocales</a:t>
            </a:r>
            <a:endParaRPr sz="2000" b="1">
              <a:solidFill>
                <a:srgbClr val="674EA7"/>
              </a:solidFill>
              <a:latin typeface="Roboto Black"/>
              <a:ea typeface="Roboto Black"/>
              <a:cs typeface="Roboto Black"/>
              <a:sym typeface="Roboto Black"/>
            </a:endParaRPr>
          </a:p>
        </p:txBody>
      </p:sp>
      <p:sp>
        <p:nvSpPr>
          <p:cNvPr id="428" name="Google Shape;428;p8"/>
          <p:cNvSpPr txBox="1"/>
          <p:nvPr/>
        </p:nvSpPr>
        <p:spPr>
          <a:xfrm>
            <a:off x="451075" y="4438125"/>
            <a:ext cx="6997500" cy="4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100">
                <a:solidFill>
                  <a:srgbClr val="491F6A"/>
                </a:solidFill>
              </a:rPr>
              <a:t>*Sin modificaciones respecto a las CGP 2024.</a:t>
            </a:r>
            <a:endParaRPr sz="1100">
              <a:solidFill>
                <a:srgbClr val="491F6A"/>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9"/>
          <p:cNvSpPr txBox="1"/>
          <p:nvPr/>
        </p:nvSpPr>
        <p:spPr>
          <a:xfrm>
            <a:off x="686328" y="1495699"/>
            <a:ext cx="826800" cy="417899"/>
          </a:xfrm>
          <a:prstGeom prst="rect">
            <a:avLst/>
          </a:prstGeom>
          <a:noFill/>
          <a:ln>
            <a:noFill/>
          </a:ln>
        </p:spPr>
        <p:txBody>
          <a:bodyPr spcFirstLastPara="1" wrap="square" lIns="0" tIns="36175" rIns="0" bIns="0" anchor="t" anchorCtr="0">
            <a:noAutofit/>
          </a:bodyPr>
          <a:lstStyle/>
          <a:p>
            <a:pPr marL="19121" marR="0" lvl="0" indent="0" algn="l" rtl="0">
              <a:lnSpc>
                <a:spcPct val="101725"/>
              </a:lnSpc>
              <a:spcBef>
                <a:spcPts val="0"/>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434" name="Google Shape;434;p9"/>
          <p:cNvSpPr txBox="1"/>
          <p:nvPr/>
        </p:nvSpPr>
        <p:spPr>
          <a:xfrm>
            <a:off x="654325" y="1309575"/>
            <a:ext cx="3788700" cy="46516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117728" marR="0" lvl="0" indent="0" algn="l" rtl="0">
              <a:lnSpc>
                <a:spcPct val="101725"/>
              </a:lnSpc>
              <a:spcBef>
                <a:spcPts val="1134"/>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435" name="Google Shape;435;p9"/>
          <p:cNvSpPr/>
          <p:nvPr/>
        </p:nvSpPr>
        <p:spPr>
          <a:xfrm>
            <a:off x="4499675" y="248275"/>
            <a:ext cx="3891000" cy="572700"/>
          </a:xfrm>
          <a:custGeom>
            <a:avLst/>
            <a:gdLst/>
            <a:ahLst/>
            <a:cxnLst/>
            <a:rect l="l" t="t" r="r" b="b"/>
            <a:pathLst>
              <a:path w="3891000" h="572700" extrusionOk="0">
                <a:moveTo>
                  <a:pt x="0" y="0"/>
                </a:moveTo>
                <a:lnTo>
                  <a:pt x="3891000" y="0"/>
                </a:lnTo>
                <a:lnTo>
                  <a:pt x="3891000" y="572700"/>
                </a:lnTo>
                <a:lnTo>
                  <a:pt x="0" y="572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9"/>
          <p:cNvSpPr/>
          <p:nvPr/>
        </p:nvSpPr>
        <p:spPr>
          <a:xfrm>
            <a:off x="619725" y="1447175"/>
            <a:ext cx="732600" cy="360900"/>
          </a:xfrm>
          <a:custGeom>
            <a:avLst/>
            <a:gdLst/>
            <a:ahLst/>
            <a:cxnLst/>
            <a:rect l="l" t="t" r="r" b="b"/>
            <a:pathLst>
              <a:path w="732600" h="360900" extrusionOk="0">
                <a:moveTo>
                  <a:pt x="0" y="0"/>
                </a:moveTo>
                <a:lnTo>
                  <a:pt x="732600" y="0"/>
                </a:lnTo>
                <a:lnTo>
                  <a:pt x="732600" y="360900"/>
                </a:lnTo>
                <a:lnTo>
                  <a:pt x="0" y="360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9"/>
          <p:cNvSpPr/>
          <p:nvPr/>
        </p:nvSpPr>
        <p:spPr>
          <a:xfrm>
            <a:off x="686328" y="1727475"/>
            <a:ext cx="826800" cy="80600"/>
          </a:xfrm>
          <a:custGeom>
            <a:avLst/>
            <a:gdLst/>
            <a:ahLst/>
            <a:cxnLst/>
            <a:rect l="l" t="t" r="r" b="b"/>
            <a:pathLst>
              <a:path w="826800" h="80600" extrusionOk="0">
                <a:moveTo>
                  <a:pt x="0" y="0"/>
                </a:moveTo>
                <a:lnTo>
                  <a:pt x="826800" y="0"/>
                </a:lnTo>
                <a:lnTo>
                  <a:pt x="826800" y="80600"/>
                </a:lnTo>
                <a:lnTo>
                  <a:pt x="0" y="806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9"/>
          <p:cNvSpPr/>
          <p:nvPr/>
        </p:nvSpPr>
        <p:spPr>
          <a:xfrm>
            <a:off x="654324" y="1309575"/>
            <a:ext cx="3788699" cy="417900"/>
          </a:xfrm>
          <a:custGeom>
            <a:avLst/>
            <a:gdLst/>
            <a:ahLst/>
            <a:cxnLst/>
            <a:rect l="l" t="t" r="r" b="b"/>
            <a:pathLst>
              <a:path w="3075000" h="417900" extrusionOk="0">
                <a:moveTo>
                  <a:pt x="0" y="0"/>
                </a:moveTo>
                <a:lnTo>
                  <a:pt x="3075000" y="0"/>
                </a:lnTo>
                <a:lnTo>
                  <a:pt x="3075000" y="417900"/>
                </a:lnTo>
                <a:lnTo>
                  <a:pt x="0" y="417900"/>
                </a:lnTo>
                <a:lnTo>
                  <a:pt x="0" y="0"/>
                </a:lnTo>
                <a:close/>
              </a:path>
            </a:pathLst>
          </a:custGeom>
          <a:solidFill>
            <a:srgbClr val="FFAB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9"/>
          <p:cNvSpPr/>
          <p:nvPr/>
        </p:nvSpPr>
        <p:spPr>
          <a:xfrm>
            <a:off x="654325" y="1309575"/>
            <a:ext cx="3788700" cy="417900"/>
          </a:xfrm>
          <a:custGeom>
            <a:avLst/>
            <a:gdLst/>
            <a:ahLst/>
            <a:cxnLst/>
            <a:rect l="l" t="t" r="r" b="b"/>
            <a:pathLst>
              <a:path w="3788700" h="417900" extrusionOk="0">
                <a:moveTo>
                  <a:pt x="0" y="0"/>
                </a:moveTo>
                <a:lnTo>
                  <a:pt x="3788700" y="0"/>
                </a:lnTo>
                <a:lnTo>
                  <a:pt x="3788700" y="417900"/>
                </a:lnTo>
                <a:lnTo>
                  <a:pt x="0" y="417900"/>
                </a:lnTo>
                <a:lnTo>
                  <a:pt x="0" y="0"/>
                </a:lnTo>
                <a:close/>
              </a:path>
            </a:pathLst>
          </a:custGeom>
          <a:solidFill>
            <a:srgbClr val="F4A700"/>
          </a:solid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9"/>
          <p:cNvSpPr/>
          <p:nvPr/>
        </p:nvSpPr>
        <p:spPr>
          <a:xfrm>
            <a:off x="769301" y="1293325"/>
            <a:ext cx="2851499" cy="417900"/>
          </a:xfrm>
          <a:custGeom>
            <a:avLst/>
            <a:gdLst/>
            <a:ahLst/>
            <a:cxnLst/>
            <a:rect l="l" t="t" r="r" b="b"/>
            <a:pathLst>
              <a:path w="2851499" h="417900" extrusionOk="0">
                <a:moveTo>
                  <a:pt x="0" y="0"/>
                </a:moveTo>
                <a:lnTo>
                  <a:pt x="2851499" y="0"/>
                </a:lnTo>
                <a:lnTo>
                  <a:pt x="2851499" y="417900"/>
                </a:lnTo>
                <a:lnTo>
                  <a:pt x="0" y="417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9"/>
          <p:cNvSpPr/>
          <p:nvPr/>
        </p:nvSpPr>
        <p:spPr>
          <a:xfrm>
            <a:off x="511200" y="1808075"/>
            <a:ext cx="7665900" cy="2602200"/>
          </a:xfrm>
          <a:custGeom>
            <a:avLst/>
            <a:gdLst/>
            <a:ahLst/>
            <a:cxnLst/>
            <a:rect l="l" t="t" r="r" b="b"/>
            <a:pathLst>
              <a:path w="7665900" h="2602200" extrusionOk="0">
                <a:moveTo>
                  <a:pt x="0" y="0"/>
                </a:moveTo>
                <a:lnTo>
                  <a:pt x="7665900" y="0"/>
                </a:lnTo>
                <a:lnTo>
                  <a:pt x="7665900" y="2602200"/>
                </a:lnTo>
                <a:lnTo>
                  <a:pt x="0" y="26022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9"/>
          <p:cNvSpPr/>
          <p:nvPr/>
        </p:nvSpPr>
        <p:spPr>
          <a:xfrm>
            <a:off x="3729325" y="1309575"/>
            <a:ext cx="4413900" cy="417900"/>
          </a:xfrm>
          <a:custGeom>
            <a:avLst/>
            <a:gdLst/>
            <a:ahLst/>
            <a:cxnLst/>
            <a:rect l="l" t="t" r="r" b="b"/>
            <a:pathLst>
              <a:path w="4413900" h="417900" extrusionOk="0">
                <a:moveTo>
                  <a:pt x="0" y="0"/>
                </a:moveTo>
                <a:lnTo>
                  <a:pt x="4413900" y="0"/>
                </a:lnTo>
                <a:lnTo>
                  <a:pt x="4413900" y="417900"/>
                </a:lnTo>
                <a:lnTo>
                  <a:pt x="0" y="417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9"/>
          <p:cNvSpPr/>
          <p:nvPr/>
        </p:nvSpPr>
        <p:spPr>
          <a:xfrm>
            <a:off x="3729325" y="1309575"/>
            <a:ext cx="4413900" cy="417900"/>
          </a:xfrm>
          <a:custGeom>
            <a:avLst/>
            <a:gdLst/>
            <a:ahLst/>
            <a:cxnLst/>
            <a:rect l="l" t="t" r="r" b="b"/>
            <a:pathLst>
              <a:path w="4413900" h="417900" extrusionOk="0">
                <a:moveTo>
                  <a:pt x="0" y="0"/>
                </a:moveTo>
                <a:lnTo>
                  <a:pt x="4413900" y="0"/>
                </a:lnTo>
                <a:lnTo>
                  <a:pt x="4413900" y="417900"/>
                </a:lnTo>
                <a:lnTo>
                  <a:pt x="0" y="4179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9"/>
          <p:cNvSpPr/>
          <p:nvPr/>
        </p:nvSpPr>
        <p:spPr>
          <a:xfrm>
            <a:off x="5112701" y="1293325"/>
            <a:ext cx="2851500" cy="417900"/>
          </a:xfrm>
          <a:custGeom>
            <a:avLst/>
            <a:gdLst/>
            <a:ahLst/>
            <a:cxnLst/>
            <a:rect l="l" t="t" r="r" b="b"/>
            <a:pathLst>
              <a:path w="2851500" h="417900" extrusionOk="0">
                <a:moveTo>
                  <a:pt x="0" y="0"/>
                </a:moveTo>
                <a:lnTo>
                  <a:pt x="2851500" y="0"/>
                </a:lnTo>
                <a:lnTo>
                  <a:pt x="2851500" y="417900"/>
                </a:lnTo>
                <a:lnTo>
                  <a:pt x="0" y="417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9"/>
          <p:cNvSpPr/>
          <p:nvPr/>
        </p:nvSpPr>
        <p:spPr>
          <a:xfrm>
            <a:off x="1561025" y="4668400"/>
            <a:ext cx="3022533" cy="384900"/>
          </a:xfrm>
          <a:custGeom>
            <a:avLst/>
            <a:gdLst/>
            <a:ahLst/>
            <a:cxnLst/>
            <a:rect l="l" t="t" r="r" b="b"/>
            <a:pathLst>
              <a:path w="3022533" h="384900" extrusionOk="0">
                <a:moveTo>
                  <a:pt x="0" y="0"/>
                </a:moveTo>
                <a:lnTo>
                  <a:pt x="3022533" y="0"/>
                </a:lnTo>
                <a:lnTo>
                  <a:pt x="3022533"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9"/>
          <p:cNvSpPr txBox="1"/>
          <p:nvPr/>
        </p:nvSpPr>
        <p:spPr>
          <a:xfrm>
            <a:off x="842326" y="1366576"/>
            <a:ext cx="2969972" cy="249223"/>
          </a:xfrm>
          <a:prstGeom prst="rect">
            <a:avLst/>
          </a:prstGeom>
          <a:noFill/>
          <a:ln>
            <a:noFill/>
          </a:ln>
        </p:spPr>
        <p:txBody>
          <a:bodyPr spcFirstLastPara="1" wrap="square" lIns="0" tIns="9850" rIns="0" bIns="0" anchor="t" anchorCtr="0">
            <a:noAutofit/>
          </a:bodyPr>
          <a:lstStyle/>
          <a:p>
            <a:pPr marL="12700" marR="0" lvl="0" indent="0" algn="l" rtl="0">
              <a:lnSpc>
                <a:spcPct val="111071"/>
              </a:lnSpc>
              <a:spcBef>
                <a:spcPts val="0"/>
              </a:spcBef>
              <a:spcAft>
                <a:spcPts val="0"/>
              </a:spcAft>
              <a:buNone/>
            </a:pPr>
            <a:r>
              <a:rPr lang="es-CO" sz="1400" b="1" i="0" u="none" strike="noStrike" cap="none">
                <a:solidFill>
                  <a:srgbClr val="FFFFFF"/>
                </a:solidFill>
                <a:latin typeface="Roboto Black"/>
                <a:ea typeface="Roboto Black"/>
                <a:cs typeface="Roboto Black"/>
                <a:sym typeface="Roboto Black"/>
              </a:rPr>
              <a:t>Documentos para participar</a:t>
            </a:r>
            <a:endParaRPr sz="1400" b="0" i="0" u="none" strike="noStrike" cap="none">
              <a:solidFill>
                <a:srgbClr val="000000"/>
              </a:solidFill>
              <a:latin typeface="Roboto Black"/>
              <a:ea typeface="Roboto Black"/>
              <a:cs typeface="Roboto Black"/>
              <a:sym typeface="Roboto Black"/>
            </a:endParaRPr>
          </a:p>
        </p:txBody>
      </p:sp>
      <p:sp>
        <p:nvSpPr>
          <p:cNvPr id="447" name="Google Shape;447;p9"/>
          <p:cNvSpPr txBox="1"/>
          <p:nvPr/>
        </p:nvSpPr>
        <p:spPr>
          <a:xfrm>
            <a:off x="3620801" y="1303831"/>
            <a:ext cx="108523" cy="417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448" name="Google Shape;448;p9"/>
          <p:cNvSpPr txBox="1"/>
          <p:nvPr/>
        </p:nvSpPr>
        <p:spPr>
          <a:xfrm>
            <a:off x="4443025" y="1303831"/>
            <a:ext cx="3700200" cy="417900"/>
          </a:xfrm>
          <a:prstGeom prst="rect">
            <a:avLst/>
          </a:prstGeom>
          <a:noFill/>
          <a:ln>
            <a:noFill/>
          </a:ln>
        </p:spPr>
        <p:txBody>
          <a:bodyPr spcFirstLastPara="1" wrap="square" lIns="0" tIns="4350" rIns="0" bIns="0" anchor="t" anchorCtr="0">
            <a:noAutofit/>
          </a:bodyPr>
          <a:lstStyle/>
          <a:p>
            <a:pPr marL="0" marR="0" lvl="0" indent="0" algn="l" rtl="0">
              <a:lnSpc>
                <a:spcPct val="39285"/>
              </a:lnSpc>
              <a:spcBef>
                <a:spcPts val="0"/>
              </a:spcBef>
              <a:spcAft>
                <a:spcPts val="0"/>
              </a:spcAft>
              <a:buNone/>
            </a:pPr>
            <a:endParaRPr sz="1400" b="0" i="0" u="none" strike="noStrike" cap="none">
              <a:solidFill>
                <a:srgbClr val="000000"/>
              </a:solidFill>
              <a:latin typeface="Roboto Black"/>
              <a:ea typeface="Roboto Black"/>
              <a:cs typeface="Roboto Black"/>
              <a:sym typeface="Roboto Black"/>
            </a:endParaRPr>
          </a:p>
          <a:p>
            <a:pPr marL="755401" marR="0" lvl="0" indent="0" algn="l" rtl="0">
              <a:lnSpc>
                <a:spcPct val="101725"/>
              </a:lnSpc>
              <a:spcBef>
                <a:spcPts val="0"/>
              </a:spcBef>
              <a:spcAft>
                <a:spcPts val="0"/>
              </a:spcAft>
              <a:buNone/>
            </a:pPr>
            <a:r>
              <a:rPr lang="es-CO" sz="1400" b="1" i="0" u="none" strike="noStrike" cap="none">
                <a:solidFill>
                  <a:srgbClr val="372363"/>
                </a:solidFill>
                <a:latin typeface="Roboto Black"/>
                <a:ea typeface="Roboto Black"/>
                <a:cs typeface="Roboto Black"/>
                <a:sym typeface="Roboto Black"/>
              </a:rPr>
              <a:t>Documentos técnicos</a:t>
            </a:r>
            <a:endParaRPr sz="1400" b="0" i="0" u="none" strike="noStrike" cap="none">
              <a:solidFill>
                <a:srgbClr val="000000"/>
              </a:solidFill>
              <a:latin typeface="Roboto Black"/>
              <a:ea typeface="Roboto Black"/>
              <a:cs typeface="Roboto Black"/>
              <a:sym typeface="Roboto Black"/>
            </a:endParaRPr>
          </a:p>
        </p:txBody>
      </p:sp>
      <p:sp>
        <p:nvSpPr>
          <p:cNvPr id="449" name="Google Shape;449;p9"/>
          <p:cNvSpPr txBox="1"/>
          <p:nvPr/>
        </p:nvSpPr>
        <p:spPr>
          <a:xfrm>
            <a:off x="8143225" y="1303831"/>
            <a:ext cx="33875" cy="417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450" name="Google Shape;450;p9"/>
          <p:cNvSpPr txBox="1"/>
          <p:nvPr/>
        </p:nvSpPr>
        <p:spPr>
          <a:xfrm>
            <a:off x="639406" y="1721731"/>
            <a:ext cx="46922" cy="86343"/>
          </a:xfrm>
          <a:prstGeom prst="rect">
            <a:avLst/>
          </a:prstGeom>
          <a:noFill/>
          <a:ln>
            <a:noFill/>
          </a:ln>
        </p:spPr>
        <p:txBody>
          <a:bodyPr spcFirstLastPara="1" wrap="square" lIns="0" tIns="37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451" name="Google Shape;451;p9"/>
          <p:cNvSpPr txBox="1"/>
          <p:nvPr/>
        </p:nvSpPr>
        <p:spPr>
          <a:xfrm>
            <a:off x="686328" y="1721731"/>
            <a:ext cx="665996" cy="86343"/>
          </a:xfrm>
          <a:prstGeom prst="rect">
            <a:avLst/>
          </a:prstGeom>
          <a:noFill/>
          <a:ln>
            <a:noFill/>
          </a:ln>
        </p:spPr>
        <p:txBody>
          <a:bodyPr spcFirstLastPara="1" wrap="square" lIns="0" tIns="37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452" name="Google Shape;452;p9"/>
          <p:cNvSpPr txBox="1"/>
          <p:nvPr/>
        </p:nvSpPr>
        <p:spPr>
          <a:xfrm>
            <a:off x="1352325" y="1721731"/>
            <a:ext cx="160803" cy="86343"/>
          </a:xfrm>
          <a:prstGeom prst="rect">
            <a:avLst/>
          </a:prstGeom>
          <a:noFill/>
          <a:ln>
            <a:noFill/>
          </a:ln>
        </p:spPr>
        <p:txBody>
          <a:bodyPr spcFirstLastPara="1" wrap="square" lIns="0" tIns="37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453" name="Google Shape;453;p9"/>
          <p:cNvSpPr txBox="1"/>
          <p:nvPr/>
        </p:nvSpPr>
        <p:spPr>
          <a:xfrm>
            <a:off x="1513128" y="1721731"/>
            <a:ext cx="6663971" cy="86343"/>
          </a:xfrm>
          <a:prstGeom prst="rect">
            <a:avLst/>
          </a:prstGeom>
          <a:noFill/>
          <a:ln>
            <a:noFill/>
          </a:ln>
        </p:spPr>
        <p:txBody>
          <a:bodyPr spcFirstLastPara="1" wrap="square" lIns="0" tIns="37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454" name="Google Shape;454;p9"/>
          <p:cNvSpPr txBox="1"/>
          <p:nvPr/>
        </p:nvSpPr>
        <p:spPr>
          <a:xfrm>
            <a:off x="511200" y="1808075"/>
            <a:ext cx="7665900" cy="2602200"/>
          </a:xfrm>
          <a:prstGeom prst="rect">
            <a:avLst/>
          </a:prstGeom>
          <a:noFill/>
          <a:ln>
            <a:noFill/>
          </a:ln>
        </p:spPr>
        <p:txBody>
          <a:bodyPr spcFirstLastPara="1" wrap="square" lIns="0" tIns="1400"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314325" marR="0" lvl="0" indent="0" algn="l" rtl="0">
              <a:lnSpc>
                <a:spcPct val="101725"/>
              </a:lnSpc>
              <a:spcBef>
                <a:spcPts val="0"/>
              </a:spcBef>
              <a:spcAft>
                <a:spcPts val="0"/>
              </a:spcAft>
              <a:buNone/>
            </a:pPr>
            <a:endParaRPr sz="1300" b="1" i="0" u="none" strike="noStrike" cap="none">
              <a:solidFill>
                <a:srgbClr val="CC0000"/>
              </a:solidFill>
              <a:latin typeface="Calibri"/>
              <a:ea typeface="Calibri"/>
              <a:cs typeface="Calibri"/>
              <a:sym typeface="Calibri"/>
            </a:endParaRPr>
          </a:p>
          <a:p>
            <a:pPr marL="314325" marR="0" lvl="0" indent="0" algn="l" rtl="0">
              <a:lnSpc>
                <a:spcPct val="101725"/>
              </a:lnSpc>
              <a:spcBef>
                <a:spcPts val="0"/>
              </a:spcBef>
              <a:spcAft>
                <a:spcPts val="0"/>
              </a:spcAft>
              <a:buNone/>
            </a:pPr>
            <a:r>
              <a:rPr lang="es-CO" sz="1400" b="1" i="0" u="none" strike="noStrike" cap="none">
                <a:solidFill>
                  <a:schemeClr val="dk1"/>
                </a:solidFill>
                <a:latin typeface="Roboto Light"/>
                <a:ea typeface="Roboto Light"/>
                <a:cs typeface="Roboto Light"/>
                <a:sym typeface="Roboto Light"/>
              </a:rPr>
              <a:t>1.  </a:t>
            </a:r>
            <a:r>
              <a:rPr lang="es-CO" sz="1400" b="0" i="0" u="none" strike="noStrike" cap="none">
                <a:solidFill>
                  <a:schemeClr val="dk1"/>
                </a:solidFill>
                <a:latin typeface="Roboto Light"/>
                <a:ea typeface="Roboto Light"/>
                <a:cs typeface="Roboto Light"/>
                <a:sym typeface="Roboto Light"/>
              </a:rPr>
              <a:t>Proyecto diligenciado a través de la plataforma – </a:t>
            </a:r>
            <a:r>
              <a:rPr lang="es-CO" sz="1400" b="1" i="0" u="none" strike="noStrike" cap="none">
                <a:solidFill>
                  <a:schemeClr val="dk1"/>
                </a:solidFill>
                <a:latin typeface="Roboto"/>
                <a:ea typeface="Roboto"/>
                <a:cs typeface="Roboto"/>
                <a:sym typeface="Roboto"/>
              </a:rPr>
              <a:t>CULTURED</a:t>
            </a:r>
            <a:endParaRPr>
              <a:solidFill>
                <a:schemeClr val="dk1"/>
              </a:solidFill>
              <a:latin typeface="Roboto"/>
              <a:ea typeface="Roboto"/>
              <a:cs typeface="Roboto"/>
              <a:sym typeface="Roboto"/>
            </a:endParaRPr>
          </a:p>
          <a:p>
            <a:pPr marL="314325" marR="0" lvl="0" indent="0" algn="l" rtl="0">
              <a:lnSpc>
                <a:spcPct val="101725"/>
              </a:lnSpc>
              <a:spcBef>
                <a:spcPts val="0"/>
              </a:spcBef>
              <a:spcAft>
                <a:spcPts val="0"/>
              </a:spcAft>
              <a:buNone/>
            </a:pPr>
            <a:endParaRPr b="1">
              <a:solidFill>
                <a:schemeClr val="dk1"/>
              </a:solidFill>
              <a:latin typeface="Roboto"/>
              <a:ea typeface="Roboto"/>
              <a:cs typeface="Roboto"/>
              <a:sym typeface="Roboto"/>
            </a:endParaRPr>
          </a:p>
          <a:p>
            <a:pPr marL="542925" marR="454080" lvl="0" indent="-228600" algn="l" rtl="0">
              <a:lnSpc>
                <a:spcPct val="113285"/>
              </a:lnSpc>
              <a:spcBef>
                <a:spcPts val="204"/>
              </a:spcBef>
              <a:spcAft>
                <a:spcPts val="0"/>
              </a:spcAft>
              <a:buNone/>
            </a:pPr>
            <a:r>
              <a:rPr lang="es-CO" sz="1400" b="1" i="0" u="none" strike="noStrike" cap="none">
                <a:solidFill>
                  <a:schemeClr val="dk1"/>
                </a:solidFill>
                <a:latin typeface="Roboto Light"/>
                <a:ea typeface="Roboto Light"/>
                <a:cs typeface="Roboto Light"/>
                <a:sym typeface="Roboto Light"/>
              </a:rPr>
              <a:t>2</a:t>
            </a:r>
            <a:r>
              <a:rPr lang="es-CO" sz="1400" b="0" i="0" u="none" strike="noStrike" cap="none">
                <a:solidFill>
                  <a:schemeClr val="dk1"/>
                </a:solidFill>
                <a:latin typeface="Roboto Light"/>
                <a:ea typeface="Roboto Light"/>
                <a:cs typeface="Roboto Light"/>
                <a:sym typeface="Roboto Light"/>
              </a:rPr>
              <a:t>. </a:t>
            </a:r>
            <a:r>
              <a:rPr lang="es-CO" sz="1400" b="0" i="0" u="none" strike="noStrike" cap="none">
                <a:solidFill>
                  <a:srgbClr val="000000"/>
                </a:solidFill>
                <a:latin typeface="Roboto Light"/>
                <a:ea typeface="Roboto Light"/>
                <a:cs typeface="Roboto Light"/>
                <a:sym typeface="Roboto Light"/>
              </a:rPr>
              <a:t>Soportes del proyecto en</a:t>
            </a:r>
            <a:r>
              <a:rPr lang="es-CO" sz="1400" b="1" i="0" u="none" strike="noStrike" cap="none">
                <a:solidFill>
                  <a:srgbClr val="000000"/>
                </a:solidFill>
                <a:latin typeface="Roboto"/>
                <a:ea typeface="Roboto"/>
                <a:cs typeface="Roboto"/>
                <a:sym typeface="Roboto"/>
              </a:rPr>
              <a:t> </a:t>
            </a:r>
            <a:r>
              <a:rPr lang="es-CO" sz="1400" b="1" i="0" u="none" strike="noStrike" cap="none">
                <a:solidFill>
                  <a:schemeClr val="accent1"/>
                </a:solidFill>
                <a:latin typeface="Roboto"/>
                <a:ea typeface="Roboto"/>
                <a:cs typeface="Roboto"/>
                <a:sym typeface="Roboto"/>
              </a:rPr>
              <a:t>caso de versiones anteriores </a:t>
            </a:r>
            <a:r>
              <a:rPr lang="es-CO" sz="1400" b="1" i="0" u="none" strike="noStrike" cap="none">
                <a:solidFill>
                  <a:srgbClr val="000000"/>
                </a:solidFill>
                <a:latin typeface="Roboto"/>
                <a:ea typeface="Roboto"/>
                <a:cs typeface="Roboto"/>
                <a:sym typeface="Roboto"/>
              </a:rPr>
              <a:t>:</a:t>
            </a:r>
            <a:r>
              <a:rPr lang="es-CO" sz="1400" b="0" i="0" u="none" strike="noStrike" cap="none">
                <a:solidFill>
                  <a:srgbClr val="000000"/>
                </a:solidFill>
                <a:latin typeface="Roboto Light"/>
                <a:ea typeface="Roboto Light"/>
                <a:cs typeface="Roboto Light"/>
                <a:sym typeface="Roboto Light"/>
              </a:rPr>
              <a:t> Registros y soportes que den cuenta de la trayectoria del proyecto en caso de contar con versiones anteriores (reseñas de prensa, registro fotográfico y audiovisual, material de promoción y difusión, entre otros). </a:t>
            </a:r>
            <a:endParaRPr sz="1400" b="0" i="0" u="none" strike="noStrike" cap="none">
              <a:solidFill>
                <a:srgbClr val="000000"/>
              </a:solidFill>
              <a:latin typeface="Roboto Light"/>
              <a:ea typeface="Roboto Light"/>
              <a:cs typeface="Roboto Light"/>
              <a:sym typeface="Roboto Light"/>
            </a:endParaRPr>
          </a:p>
          <a:p>
            <a:pPr marL="542925" marR="454080" lvl="0" indent="-228600" algn="l" rtl="0">
              <a:lnSpc>
                <a:spcPct val="144181"/>
              </a:lnSpc>
              <a:spcBef>
                <a:spcPts val="204"/>
              </a:spcBef>
              <a:spcAft>
                <a:spcPts val="0"/>
              </a:spcAft>
              <a:buNone/>
            </a:pPr>
            <a:endParaRPr sz="1100" b="0" i="0" u="none" strike="noStrike" cap="none">
              <a:solidFill>
                <a:srgbClr val="CC0000"/>
              </a:solidFill>
              <a:latin typeface="Arial"/>
              <a:ea typeface="Arial"/>
              <a:cs typeface="Arial"/>
              <a:sym typeface="Arial"/>
            </a:endParaRPr>
          </a:p>
          <a:p>
            <a:pPr marL="542925" marR="118857" lvl="0" indent="-228600" algn="l" rtl="0">
              <a:lnSpc>
                <a:spcPct val="144181"/>
              </a:lnSpc>
              <a:spcBef>
                <a:spcPts val="205"/>
              </a:spcBef>
              <a:spcAft>
                <a:spcPts val="0"/>
              </a:spcAft>
              <a:buNone/>
            </a:pPr>
            <a:endParaRPr sz="1100" b="0" i="0" u="none" strike="noStrike" cap="none">
              <a:solidFill>
                <a:srgbClr val="000000"/>
              </a:solidFill>
              <a:latin typeface="Calibri"/>
              <a:ea typeface="Calibri"/>
              <a:cs typeface="Calibri"/>
              <a:sym typeface="Calibri"/>
            </a:endParaRPr>
          </a:p>
        </p:txBody>
      </p:sp>
      <p:pic>
        <p:nvPicPr>
          <p:cNvPr id="455" name="Google Shape;455;p9"/>
          <p:cNvPicPr preferRelativeResize="0"/>
          <p:nvPr/>
        </p:nvPicPr>
        <p:blipFill rotWithShape="1">
          <a:blip r:embed="rId3">
            <a:alphaModFix/>
          </a:blip>
          <a:srcRect/>
          <a:stretch/>
        </p:blipFill>
        <p:spPr>
          <a:xfrm>
            <a:off x="7300580" y="0"/>
            <a:ext cx="1843419" cy="5143501"/>
          </a:xfrm>
          <a:prstGeom prst="rect">
            <a:avLst/>
          </a:prstGeom>
          <a:noFill/>
          <a:ln>
            <a:noFill/>
          </a:ln>
        </p:spPr>
      </p:pic>
      <p:sp>
        <p:nvSpPr>
          <p:cNvPr id="456" name="Google Shape;456;p9"/>
          <p:cNvSpPr txBox="1"/>
          <p:nvPr/>
        </p:nvSpPr>
        <p:spPr>
          <a:xfrm>
            <a:off x="3147950" y="417350"/>
            <a:ext cx="5156700" cy="5727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149715" marR="0" lvl="0" indent="0" algn="l" rtl="0">
              <a:lnSpc>
                <a:spcPct val="101725"/>
              </a:lnSpc>
              <a:spcBef>
                <a:spcPts val="0"/>
              </a:spcBef>
              <a:spcAft>
                <a:spcPts val="0"/>
              </a:spcAft>
              <a:buNone/>
            </a:pPr>
            <a:r>
              <a:rPr lang="es-CO" sz="2000" b="1">
                <a:solidFill>
                  <a:srgbClr val="7030A0"/>
                </a:solidFill>
                <a:latin typeface="Roboto Black"/>
                <a:ea typeface="Roboto Black"/>
                <a:cs typeface="Roboto Black"/>
                <a:sym typeface="Roboto Black"/>
              </a:rPr>
              <a:t>                    Proyectos Locales e Interlocales</a:t>
            </a:r>
            <a:endParaRPr sz="2000" b="1">
              <a:solidFill>
                <a:srgbClr val="7030A0"/>
              </a:solidFill>
              <a:latin typeface="Roboto Black"/>
              <a:ea typeface="Roboto Black"/>
              <a:cs typeface="Roboto Black"/>
              <a:sym typeface="Roboto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2d2bf19489a_0_9"/>
          <p:cNvSpPr txBox="1"/>
          <p:nvPr/>
        </p:nvSpPr>
        <p:spPr>
          <a:xfrm>
            <a:off x="208875" y="274350"/>
            <a:ext cx="4443000" cy="417900"/>
          </a:xfrm>
          <a:prstGeom prst="rect">
            <a:avLst/>
          </a:prstGeom>
          <a:solidFill>
            <a:schemeClr val="accent1"/>
          </a:solid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462" name="Google Shape;462;g2d2bf19489a_0_9"/>
          <p:cNvSpPr txBox="1"/>
          <p:nvPr/>
        </p:nvSpPr>
        <p:spPr>
          <a:xfrm>
            <a:off x="160225" y="683100"/>
            <a:ext cx="4575300" cy="4199700"/>
          </a:xfrm>
          <a:prstGeom prst="rect">
            <a:avLst/>
          </a:prstGeom>
          <a:noFill/>
          <a:ln>
            <a:noFill/>
          </a:ln>
        </p:spPr>
        <p:txBody>
          <a:bodyPr spcFirstLastPara="1" wrap="square" lIns="91425" tIns="91425" rIns="91425" bIns="91425" anchor="t" anchorCtr="0">
            <a:spAutoFit/>
          </a:bodyPr>
          <a:lstStyle/>
          <a:p>
            <a:pPr marL="228600" lvl="0" indent="-158750" algn="l" rtl="0">
              <a:lnSpc>
                <a:spcPct val="59090"/>
              </a:lnSpc>
              <a:spcBef>
                <a:spcPts val="0"/>
              </a:spcBef>
              <a:spcAft>
                <a:spcPts val="0"/>
              </a:spcAft>
              <a:buNone/>
            </a:pPr>
            <a:endParaRPr sz="1100">
              <a:solidFill>
                <a:schemeClr val="dk1"/>
              </a:solidFill>
              <a:latin typeface="Roboto Light"/>
              <a:ea typeface="Roboto Light"/>
              <a:cs typeface="Roboto Light"/>
              <a:sym typeface="Roboto Light"/>
            </a:endParaRPr>
          </a:p>
          <a:p>
            <a:pPr marL="360000" lvl="0" indent="-231775" algn="l" rtl="0">
              <a:lnSpc>
                <a:spcPct val="101725"/>
              </a:lnSpc>
              <a:spcBef>
                <a:spcPts val="0"/>
              </a:spcBef>
              <a:spcAft>
                <a:spcPts val="0"/>
              </a:spcAft>
              <a:buClr>
                <a:schemeClr val="dk1"/>
              </a:buClr>
              <a:buSzPts val="1100"/>
              <a:buFont typeface="Roboto"/>
              <a:buAutoNum type="arabicPeriod"/>
            </a:pPr>
            <a:r>
              <a:rPr lang="es-CO" sz="1100">
                <a:solidFill>
                  <a:schemeClr val="dk1"/>
                </a:solidFill>
                <a:latin typeface="Roboto Light"/>
                <a:ea typeface="Roboto Light"/>
                <a:cs typeface="Roboto Light"/>
                <a:sym typeface="Roboto Light"/>
              </a:rPr>
              <a:t> Certificado de existencia y representación legal</a:t>
            </a:r>
            <a:endParaRPr sz="1100">
              <a:solidFill>
                <a:schemeClr val="dk1"/>
              </a:solidFill>
              <a:latin typeface="Roboto Light"/>
              <a:ea typeface="Roboto Light"/>
              <a:cs typeface="Roboto Light"/>
              <a:sym typeface="Roboto Light"/>
            </a:endParaRPr>
          </a:p>
          <a:p>
            <a:pPr marL="360000" lvl="0" indent="-231775" algn="l" rtl="0">
              <a:lnSpc>
                <a:spcPct val="101725"/>
              </a:lnSpc>
              <a:spcBef>
                <a:spcPts val="204"/>
              </a:spcBef>
              <a:spcAft>
                <a:spcPts val="0"/>
              </a:spcAft>
              <a:buClr>
                <a:schemeClr val="dk1"/>
              </a:buClr>
              <a:buSzPts val="1100"/>
              <a:buFont typeface="Roboto"/>
              <a:buAutoNum type="arabicPeriod"/>
            </a:pPr>
            <a:r>
              <a:rPr lang="es-CO" sz="1100">
                <a:solidFill>
                  <a:schemeClr val="dk1"/>
                </a:solidFill>
                <a:latin typeface="Roboto Light"/>
                <a:ea typeface="Roboto Light"/>
                <a:cs typeface="Roboto Light"/>
                <a:sym typeface="Roboto Light"/>
              </a:rPr>
              <a:t> Estatutos de la entidad</a:t>
            </a:r>
            <a:endParaRPr sz="1100">
              <a:solidFill>
                <a:schemeClr val="dk1"/>
              </a:solidFill>
              <a:latin typeface="Roboto Light"/>
              <a:ea typeface="Roboto Light"/>
              <a:cs typeface="Roboto Light"/>
              <a:sym typeface="Roboto Light"/>
            </a:endParaRPr>
          </a:p>
          <a:p>
            <a:pPr marL="360000" lvl="0" indent="-231775" algn="l" rtl="0">
              <a:lnSpc>
                <a:spcPct val="101725"/>
              </a:lnSpc>
              <a:spcBef>
                <a:spcPts val="204"/>
              </a:spcBef>
              <a:spcAft>
                <a:spcPts val="0"/>
              </a:spcAft>
              <a:buClr>
                <a:schemeClr val="dk1"/>
              </a:buClr>
              <a:buSzPts val="1100"/>
              <a:buFont typeface="Roboto"/>
              <a:buAutoNum type="arabicPeriod"/>
            </a:pPr>
            <a:r>
              <a:rPr lang="es-CO" sz="1100">
                <a:solidFill>
                  <a:schemeClr val="dk1"/>
                </a:solidFill>
                <a:latin typeface="Roboto Light"/>
                <a:ea typeface="Roboto Light"/>
                <a:cs typeface="Roboto Light"/>
                <a:sym typeface="Roboto Light"/>
              </a:rPr>
              <a:t>Certificado de inspección, vigilancia y control de la entidad participante</a:t>
            </a:r>
            <a:endParaRPr sz="1100">
              <a:solidFill>
                <a:schemeClr val="dk1"/>
              </a:solidFill>
              <a:latin typeface="Roboto"/>
              <a:ea typeface="Roboto"/>
              <a:cs typeface="Roboto"/>
              <a:sym typeface="Roboto"/>
            </a:endParaRPr>
          </a:p>
          <a:p>
            <a:pPr marL="360000" lvl="0" indent="-231775" algn="l" rtl="0">
              <a:lnSpc>
                <a:spcPct val="101725"/>
              </a:lnSpc>
              <a:spcBef>
                <a:spcPts val="204"/>
              </a:spcBef>
              <a:spcAft>
                <a:spcPts val="0"/>
              </a:spcAft>
              <a:buClr>
                <a:schemeClr val="dk1"/>
              </a:buClr>
              <a:buSzPts val="1100"/>
              <a:buFont typeface="Roboto"/>
              <a:buAutoNum type="arabicPeriod"/>
            </a:pPr>
            <a:r>
              <a:rPr lang="es-CO" sz="1100">
                <a:solidFill>
                  <a:schemeClr val="dk1"/>
                </a:solidFill>
                <a:latin typeface="Roboto Light"/>
                <a:ea typeface="Roboto Light"/>
                <a:cs typeface="Roboto Light"/>
                <a:sym typeface="Roboto Light"/>
              </a:rPr>
              <a:t> Documento de identidad del representante legal</a:t>
            </a:r>
            <a:endParaRPr sz="1100">
              <a:solidFill>
                <a:schemeClr val="dk1"/>
              </a:solidFill>
              <a:latin typeface="Roboto Light"/>
              <a:ea typeface="Roboto Light"/>
              <a:cs typeface="Roboto Light"/>
              <a:sym typeface="Roboto Light"/>
            </a:endParaRPr>
          </a:p>
          <a:p>
            <a:pPr marL="360000" marR="225412" lvl="0" indent="-231775" algn="l" rtl="0">
              <a:lnSpc>
                <a:spcPct val="144181"/>
              </a:lnSpc>
              <a:spcBef>
                <a:spcPts val="204"/>
              </a:spcBef>
              <a:spcAft>
                <a:spcPts val="0"/>
              </a:spcAft>
              <a:buClr>
                <a:schemeClr val="dk1"/>
              </a:buClr>
              <a:buSzPts val="1100"/>
              <a:buFont typeface="Roboto"/>
              <a:buAutoNum type="arabicPeriod"/>
            </a:pPr>
            <a:r>
              <a:rPr lang="es-CO" sz="1100">
                <a:solidFill>
                  <a:schemeClr val="dk1"/>
                </a:solidFill>
                <a:latin typeface="Roboto Light"/>
                <a:ea typeface="Roboto Light"/>
                <a:cs typeface="Roboto Light"/>
                <a:sym typeface="Roboto Light"/>
              </a:rPr>
              <a:t> Documento de autorización al representante legal para suscribir contratos con la SCRD y sus entidades adscritas.</a:t>
            </a:r>
            <a:endParaRPr sz="1100">
              <a:solidFill>
                <a:schemeClr val="dk1"/>
              </a:solidFill>
              <a:latin typeface="Roboto Light"/>
              <a:ea typeface="Roboto Light"/>
              <a:cs typeface="Roboto Light"/>
              <a:sym typeface="Roboto Light"/>
            </a:endParaRPr>
          </a:p>
          <a:p>
            <a:pPr marL="360000" lvl="0" indent="-231775" algn="l" rtl="0">
              <a:lnSpc>
                <a:spcPct val="101725"/>
              </a:lnSpc>
              <a:spcBef>
                <a:spcPts val="205"/>
              </a:spcBef>
              <a:spcAft>
                <a:spcPts val="0"/>
              </a:spcAft>
              <a:buClr>
                <a:schemeClr val="dk1"/>
              </a:buClr>
              <a:buSzPts val="1100"/>
              <a:buFont typeface="Roboto"/>
              <a:buAutoNum type="arabicPeriod"/>
            </a:pPr>
            <a:r>
              <a:rPr lang="es-CO" sz="1100">
                <a:solidFill>
                  <a:schemeClr val="dk1"/>
                </a:solidFill>
                <a:latin typeface="Roboto Light"/>
                <a:ea typeface="Roboto Light"/>
                <a:cs typeface="Roboto Light"/>
                <a:sym typeface="Roboto Light"/>
              </a:rPr>
              <a:t>RUT – Registro Único Tributario</a:t>
            </a:r>
            <a:endParaRPr sz="1100">
              <a:solidFill>
                <a:schemeClr val="dk1"/>
              </a:solidFill>
              <a:latin typeface="Roboto Light"/>
              <a:ea typeface="Roboto Light"/>
              <a:cs typeface="Roboto Light"/>
              <a:sym typeface="Roboto Light"/>
            </a:endParaRPr>
          </a:p>
          <a:p>
            <a:pPr marL="360000" lvl="0" indent="-231775" algn="l" rtl="0">
              <a:lnSpc>
                <a:spcPct val="101725"/>
              </a:lnSpc>
              <a:spcBef>
                <a:spcPts val="204"/>
              </a:spcBef>
              <a:spcAft>
                <a:spcPts val="0"/>
              </a:spcAft>
              <a:buClr>
                <a:schemeClr val="dk1"/>
              </a:buClr>
              <a:buSzPts val="1100"/>
              <a:buFont typeface="Roboto"/>
              <a:buAutoNum type="arabicPeriod"/>
            </a:pPr>
            <a:r>
              <a:rPr lang="es-CO" sz="1100">
                <a:solidFill>
                  <a:schemeClr val="dk1"/>
                </a:solidFill>
                <a:latin typeface="Roboto Light"/>
                <a:ea typeface="Roboto Light"/>
                <a:cs typeface="Roboto Light"/>
                <a:sym typeface="Roboto Light"/>
              </a:rPr>
              <a:t>RIT - Registro de Información Tributario</a:t>
            </a:r>
            <a:endParaRPr sz="1100">
              <a:solidFill>
                <a:schemeClr val="dk1"/>
              </a:solidFill>
              <a:latin typeface="Roboto Light"/>
              <a:ea typeface="Roboto Light"/>
              <a:cs typeface="Roboto Light"/>
              <a:sym typeface="Roboto Light"/>
            </a:endParaRPr>
          </a:p>
          <a:p>
            <a:pPr marL="360000" marR="89640" lvl="0" indent="-231775" algn="l" rtl="0">
              <a:lnSpc>
                <a:spcPct val="101725"/>
              </a:lnSpc>
              <a:spcBef>
                <a:spcPts val="0"/>
              </a:spcBef>
              <a:spcAft>
                <a:spcPts val="0"/>
              </a:spcAft>
              <a:buClr>
                <a:schemeClr val="dk1"/>
              </a:buClr>
              <a:buSzPts val="1100"/>
              <a:buFont typeface="Roboto Light"/>
              <a:buAutoNum type="arabicPeriod"/>
            </a:pPr>
            <a:r>
              <a:rPr lang="es-CO" sz="1100">
                <a:solidFill>
                  <a:schemeClr val="dk1"/>
                </a:solidFill>
                <a:latin typeface="Roboto Light"/>
                <a:ea typeface="Roboto Light"/>
                <a:cs typeface="Roboto Light"/>
                <a:sym typeface="Roboto Light"/>
              </a:rPr>
              <a:t>Certificado de paz y salvo por concepto de aportes parafiscales y seguridad social</a:t>
            </a:r>
            <a:endParaRPr sz="1100">
              <a:solidFill>
                <a:schemeClr val="dk1"/>
              </a:solidFill>
              <a:latin typeface="Roboto Light"/>
              <a:ea typeface="Roboto Light"/>
              <a:cs typeface="Roboto Light"/>
              <a:sym typeface="Roboto Light"/>
            </a:endParaRPr>
          </a:p>
          <a:p>
            <a:pPr marL="360000" marR="89640" lvl="0" indent="-231775" algn="l" rtl="0">
              <a:lnSpc>
                <a:spcPct val="101725"/>
              </a:lnSpc>
              <a:spcBef>
                <a:spcPts val="0"/>
              </a:spcBef>
              <a:spcAft>
                <a:spcPts val="0"/>
              </a:spcAft>
              <a:buClr>
                <a:schemeClr val="dk1"/>
              </a:buClr>
              <a:buSzPts val="1100"/>
              <a:buFont typeface="Roboto Light"/>
              <a:buAutoNum type="arabicPeriod"/>
            </a:pPr>
            <a:r>
              <a:rPr lang="es-CO" sz="1100">
                <a:solidFill>
                  <a:schemeClr val="dk1"/>
                </a:solidFill>
                <a:latin typeface="Roboto Light"/>
                <a:ea typeface="Roboto Light"/>
                <a:cs typeface="Roboto Light"/>
                <a:sym typeface="Roboto Light"/>
              </a:rPr>
              <a:t>Certificación de personas políticamente expuestas</a:t>
            </a:r>
            <a:endParaRPr sz="1100">
              <a:solidFill>
                <a:schemeClr val="dk1"/>
              </a:solidFill>
              <a:latin typeface="Roboto Light"/>
              <a:ea typeface="Roboto Light"/>
              <a:cs typeface="Roboto Light"/>
              <a:sym typeface="Roboto Light"/>
            </a:endParaRPr>
          </a:p>
          <a:p>
            <a:pPr marL="360000" marR="89640" lvl="0" indent="-231775" algn="l" rtl="0">
              <a:lnSpc>
                <a:spcPct val="101725"/>
              </a:lnSpc>
              <a:spcBef>
                <a:spcPts val="0"/>
              </a:spcBef>
              <a:spcAft>
                <a:spcPts val="0"/>
              </a:spcAft>
              <a:buClr>
                <a:srgbClr val="491F6A"/>
              </a:buClr>
              <a:buSzPts val="1100"/>
              <a:buAutoNum type="arabicPeriod"/>
            </a:pPr>
            <a:r>
              <a:rPr lang="es-CO" sz="1100">
                <a:solidFill>
                  <a:srgbClr val="491F6A"/>
                </a:solidFill>
                <a:latin typeface="Roboto Light"/>
                <a:ea typeface="Roboto Light"/>
                <a:cs typeface="Roboto Light"/>
                <a:sym typeface="Roboto Light"/>
              </a:rPr>
              <a:t>Mínimo dos (2) certificaciones o actas de liquidación, expedidas por entidades públicas o privadas con las cuales la entidad participante haya suscrito contratos o convenios en los últimos siete (7) años. * </a:t>
            </a:r>
            <a:endParaRPr sz="1100">
              <a:solidFill>
                <a:srgbClr val="491F6A"/>
              </a:solidFill>
              <a:latin typeface="Roboto Light"/>
              <a:ea typeface="Roboto Light"/>
              <a:cs typeface="Roboto Light"/>
              <a:sym typeface="Roboto Light"/>
            </a:endParaRPr>
          </a:p>
          <a:p>
            <a:pPr marL="360000" marR="89640" lvl="0" indent="-231775" algn="l" rtl="0">
              <a:lnSpc>
                <a:spcPct val="101725"/>
              </a:lnSpc>
              <a:spcBef>
                <a:spcPts val="0"/>
              </a:spcBef>
              <a:spcAft>
                <a:spcPts val="0"/>
              </a:spcAft>
              <a:buClr>
                <a:schemeClr val="dk1"/>
              </a:buClr>
              <a:buSzPts val="1100"/>
              <a:buFont typeface="Roboto Light"/>
              <a:buAutoNum type="arabicPeriod"/>
            </a:pPr>
            <a:r>
              <a:rPr lang="es-CO" sz="1100">
                <a:solidFill>
                  <a:schemeClr val="dk1"/>
                </a:solidFill>
                <a:latin typeface="Roboto Light"/>
                <a:ea typeface="Roboto Light"/>
                <a:cs typeface="Roboto Light"/>
                <a:sym typeface="Roboto Light"/>
              </a:rPr>
              <a:t>Carta de que la entidad participante cuenta con infraestructura física</a:t>
            </a:r>
            <a:endParaRPr sz="1100">
              <a:solidFill>
                <a:schemeClr val="dk1"/>
              </a:solidFill>
              <a:latin typeface="Roboto Light"/>
              <a:ea typeface="Roboto Light"/>
              <a:cs typeface="Roboto Light"/>
              <a:sym typeface="Roboto Light"/>
            </a:endParaRPr>
          </a:p>
          <a:p>
            <a:pPr marL="360000" marR="89640" lvl="0" indent="-231775" algn="l" rtl="0">
              <a:lnSpc>
                <a:spcPct val="101725"/>
              </a:lnSpc>
              <a:spcBef>
                <a:spcPts val="0"/>
              </a:spcBef>
              <a:spcAft>
                <a:spcPts val="0"/>
              </a:spcAft>
              <a:buClr>
                <a:schemeClr val="dk1"/>
              </a:buClr>
              <a:buSzPts val="1100"/>
              <a:buFont typeface="Roboto Light"/>
              <a:buAutoNum type="arabicPeriod"/>
            </a:pPr>
            <a:r>
              <a:rPr lang="es-CO" sz="1100">
                <a:solidFill>
                  <a:schemeClr val="dk1"/>
                </a:solidFill>
                <a:latin typeface="Roboto Light"/>
                <a:ea typeface="Roboto Light"/>
                <a:cs typeface="Roboto Light"/>
                <a:sym typeface="Roboto Light"/>
              </a:rPr>
              <a:t>Manifestación escrita de conformación de alianza sectorial</a:t>
            </a:r>
            <a:endParaRPr sz="1100">
              <a:solidFill>
                <a:schemeClr val="dk1"/>
              </a:solidFill>
              <a:latin typeface="Roboto Light"/>
              <a:ea typeface="Roboto Light"/>
              <a:cs typeface="Roboto Light"/>
              <a:sym typeface="Roboto Light"/>
            </a:endParaRPr>
          </a:p>
          <a:p>
            <a:pPr marL="360000" marR="89640" lvl="0" indent="-231775" algn="l" rtl="0">
              <a:lnSpc>
                <a:spcPct val="101725"/>
              </a:lnSpc>
              <a:spcBef>
                <a:spcPts val="0"/>
              </a:spcBef>
              <a:spcAft>
                <a:spcPts val="0"/>
              </a:spcAft>
              <a:buClr>
                <a:schemeClr val="dk1"/>
              </a:buClr>
              <a:buSzPts val="1100"/>
              <a:buFont typeface="Roboto Light"/>
              <a:buAutoNum type="arabicPeriod"/>
            </a:pPr>
            <a:r>
              <a:rPr lang="es-CO" sz="1100">
                <a:solidFill>
                  <a:schemeClr val="dk1"/>
                </a:solidFill>
                <a:latin typeface="Roboto Light"/>
                <a:ea typeface="Roboto Light"/>
                <a:cs typeface="Roboto Light"/>
                <a:sym typeface="Roboto Light"/>
              </a:rPr>
              <a:t>Carta de compromiso de cofinanciación</a:t>
            </a:r>
            <a:endParaRPr sz="1100">
              <a:solidFill>
                <a:schemeClr val="dk1"/>
              </a:solidFill>
              <a:latin typeface="Roboto Light"/>
              <a:ea typeface="Roboto Light"/>
              <a:cs typeface="Roboto Light"/>
              <a:sym typeface="Roboto Light"/>
            </a:endParaRPr>
          </a:p>
          <a:p>
            <a:pPr marL="360000" marR="89640" lvl="0" indent="-231775" algn="l" rtl="0">
              <a:lnSpc>
                <a:spcPct val="101725"/>
              </a:lnSpc>
              <a:spcBef>
                <a:spcPts val="0"/>
              </a:spcBef>
              <a:spcAft>
                <a:spcPts val="0"/>
              </a:spcAft>
              <a:buClr>
                <a:schemeClr val="dk1"/>
              </a:buClr>
              <a:buSzPts val="1100"/>
              <a:buFont typeface="Roboto Light"/>
              <a:buAutoNum type="arabicPeriod"/>
            </a:pPr>
            <a:r>
              <a:rPr lang="es-CO" sz="1100">
                <a:solidFill>
                  <a:schemeClr val="dk1"/>
                </a:solidFill>
                <a:latin typeface="Roboto Light"/>
                <a:ea typeface="Roboto Light"/>
                <a:cs typeface="Roboto Light"/>
                <a:sym typeface="Roboto Light"/>
              </a:rPr>
              <a:t>Registro PULEP como productor</a:t>
            </a:r>
            <a:endParaRPr sz="1100">
              <a:solidFill>
                <a:schemeClr val="dk1"/>
              </a:solidFill>
              <a:latin typeface="Roboto Light"/>
              <a:ea typeface="Roboto Light"/>
              <a:cs typeface="Roboto Light"/>
              <a:sym typeface="Roboto Light"/>
            </a:endParaRPr>
          </a:p>
        </p:txBody>
      </p:sp>
      <p:sp>
        <p:nvSpPr>
          <p:cNvPr id="463" name="Google Shape;463;g2d2bf19489a_0_9"/>
          <p:cNvSpPr txBox="1"/>
          <p:nvPr/>
        </p:nvSpPr>
        <p:spPr>
          <a:xfrm>
            <a:off x="5602525" y="1875600"/>
            <a:ext cx="3362400" cy="2911200"/>
          </a:xfrm>
          <a:prstGeom prst="rect">
            <a:avLst/>
          </a:prstGeom>
          <a:noFill/>
          <a:ln w="9525" cap="flat" cmpd="sng">
            <a:solidFill>
              <a:srgbClr val="491F6A"/>
            </a:solidFill>
            <a:prstDash val="dash"/>
            <a:round/>
            <a:headEnd type="none" w="sm" len="sm"/>
            <a:tailEnd type="none" w="sm" len="sm"/>
          </a:ln>
        </p:spPr>
        <p:txBody>
          <a:bodyPr spcFirstLastPara="1" wrap="square" lIns="91425" tIns="91425" rIns="91425" bIns="91425" anchor="t" anchorCtr="0">
            <a:noAutofit/>
          </a:bodyPr>
          <a:lstStyle/>
          <a:p>
            <a:pPr marL="457200" lvl="0" indent="-298450" algn="l" rtl="0">
              <a:lnSpc>
                <a:spcPct val="101725"/>
              </a:lnSpc>
              <a:spcBef>
                <a:spcPts val="0"/>
              </a:spcBef>
              <a:spcAft>
                <a:spcPts val="0"/>
              </a:spcAft>
              <a:buClr>
                <a:schemeClr val="dk1"/>
              </a:buClr>
              <a:buSzPts val="1100"/>
              <a:buFont typeface="Roboto Light"/>
              <a:buChar char="●"/>
            </a:pPr>
            <a:r>
              <a:rPr lang="es-CO" sz="1100">
                <a:solidFill>
                  <a:schemeClr val="dk1"/>
                </a:solidFill>
                <a:latin typeface="Roboto Light"/>
                <a:ea typeface="Roboto Light"/>
                <a:cs typeface="Roboto Light"/>
                <a:sym typeface="Roboto Light"/>
              </a:rPr>
              <a:t>*Mínimo dos (2) certificaciones o actas de liquidación, expedidas por entidades públicas o privadas con las cuales la entidad participante haya suscrito contratos o convenios en los últimos siete (7) años. En las CGP de 2024 se solicitaban 5 años.</a:t>
            </a:r>
            <a:endParaRPr sz="1100">
              <a:solidFill>
                <a:schemeClr val="dk1"/>
              </a:solidFill>
              <a:latin typeface="Roboto Light"/>
              <a:ea typeface="Roboto Light"/>
              <a:cs typeface="Roboto Light"/>
              <a:sym typeface="Roboto Light"/>
            </a:endParaRPr>
          </a:p>
          <a:p>
            <a:pPr marL="457200" lvl="0" indent="0" algn="l" rtl="0">
              <a:lnSpc>
                <a:spcPct val="101725"/>
              </a:lnSpc>
              <a:spcBef>
                <a:spcPts val="0"/>
              </a:spcBef>
              <a:spcAft>
                <a:spcPts val="0"/>
              </a:spcAft>
              <a:buNone/>
            </a:pPr>
            <a:endParaRPr sz="1100">
              <a:solidFill>
                <a:schemeClr val="dk1"/>
              </a:solidFill>
              <a:latin typeface="Roboto Light"/>
              <a:ea typeface="Roboto Light"/>
              <a:cs typeface="Roboto Light"/>
              <a:sym typeface="Roboto Light"/>
            </a:endParaRPr>
          </a:p>
          <a:p>
            <a:pPr marL="457200" marR="88900" lvl="0" indent="-298450" algn="l" rtl="0">
              <a:lnSpc>
                <a:spcPct val="102727"/>
              </a:lnSpc>
              <a:spcBef>
                <a:spcPts val="300"/>
              </a:spcBef>
              <a:spcAft>
                <a:spcPts val="0"/>
              </a:spcAft>
              <a:buClr>
                <a:schemeClr val="dk1"/>
              </a:buClr>
              <a:buSzPts val="1100"/>
              <a:buFont typeface="Roboto Light"/>
              <a:buChar char="●"/>
            </a:pPr>
            <a:r>
              <a:rPr lang="es-CO" sz="1100">
                <a:solidFill>
                  <a:schemeClr val="dk1"/>
                </a:solidFill>
                <a:latin typeface="Roboto Light"/>
                <a:ea typeface="Roboto Light"/>
                <a:cs typeface="Roboto Light"/>
                <a:sym typeface="Roboto Light"/>
              </a:rPr>
              <a:t>Inclusión Nota 2: Si la constitución de la entidad es menor a tres (3) años, la entidad deberá manifestar al momento de inscripción, su interés en acogerse al numeral 2.5 del artículo 2.2.1.1.1.5.2. del decreto 1082 de 2015 (Experiencia de los integrantes de su junta directiva).</a:t>
            </a:r>
            <a:endParaRPr sz="1100">
              <a:solidFill>
                <a:schemeClr val="dk1"/>
              </a:solidFill>
              <a:latin typeface="Roboto Light"/>
              <a:ea typeface="Roboto Light"/>
              <a:cs typeface="Roboto Light"/>
              <a:sym typeface="Roboto Light"/>
            </a:endParaRPr>
          </a:p>
        </p:txBody>
      </p:sp>
      <p:sp>
        <p:nvSpPr>
          <p:cNvPr id="464" name="Google Shape;464;g2d2bf19489a_0_9"/>
          <p:cNvSpPr txBox="1"/>
          <p:nvPr/>
        </p:nvSpPr>
        <p:spPr>
          <a:xfrm>
            <a:off x="323175" y="358650"/>
            <a:ext cx="4214400" cy="249300"/>
          </a:xfrm>
          <a:prstGeom prst="rect">
            <a:avLst/>
          </a:prstGeom>
          <a:noFill/>
          <a:ln>
            <a:noFill/>
          </a:ln>
        </p:spPr>
        <p:txBody>
          <a:bodyPr spcFirstLastPara="1" wrap="square" lIns="0" tIns="9850" rIns="0" bIns="0" anchor="t" anchorCtr="0">
            <a:noAutofit/>
          </a:bodyPr>
          <a:lstStyle/>
          <a:p>
            <a:pPr marL="12700" marR="0" lvl="0" indent="0" algn="l" rtl="0">
              <a:lnSpc>
                <a:spcPct val="111071"/>
              </a:lnSpc>
              <a:spcBef>
                <a:spcPts val="0"/>
              </a:spcBef>
              <a:spcAft>
                <a:spcPts val="0"/>
              </a:spcAft>
              <a:buNone/>
            </a:pPr>
            <a:r>
              <a:rPr lang="es-CO" sz="1400" b="1" i="0" u="none" strike="noStrike" cap="none">
                <a:solidFill>
                  <a:srgbClr val="FFFFFF"/>
                </a:solidFill>
                <a:latin typeface="Roboto Black"/>
                <a:ea typeface="Roboto Black"/>
                <a:cs typeface="Roboto Black"/>
                <a:sym typeface="Roboto Black"/>
              </a:rPr>
              <a:t>Documentos </a:t>
            </a:r>
            <a:r>
              <a:rPr lang="es-CO" b="1">
                <a:solidFill>
                  <a:srgbClr val="FFFFFF"/>
                </a:solidFill>
                <a:latin typeface="Roboto Black"/>
                <a:ea typeface="Roboto Black"/>
                <a:cs typeface="Roboto Black"/>
                <a:sym typeface="Roboto Black"/>
              </a:rPr>
              <a:t>Administrativos para  </a:t>
            </a:r>
            <a:r>
              <a:rPr lang="es-CO" sz="1400" b="1" i="0" u="none" strike="noStrike" cap="none">
                <a:solidFill>
                  <a:srgbClr val="FFFFFF"/>
                </a:solidFill>
                <a:latin typeface="Roboto Black"/>
                <a:ea typeface="Roboto Black"/>
                <a:cs typeface="Roboto Black"/>
                <a:sym typeface="Roboto Black"/>
              </a:rPr>
              <a:t>participar</a:t>
            </a:r>
            <a:endParaRPr sz="1400" b="0" i="0" u="none" strike="noStrike" cap="none">
              <a:solidFill>
                <a:srgbClr val="000000"/>
              </a:solidFill>
              <a:latin typeface="Roboto Black"/>
              <a:ea typeface="Roboto Black"/>
              <a:cs typeface="Roboto Black"/>
              <a:sym typeface="Roboto Black"/>
            </a:endParaRPr>
          </a:p>
        </p:txBody>
      </p:sp>
      <p:sp>
        <p:nvSpPr>
          <p:cNvPr id="465" name="Google Shape;465;g2d2bf19489a_0_9"/>
          <p:cNvSpPr txBox="1"/>
          <p:nvPr/>
        </p:nvSpPr>
        <p:spPr>
          <a:xfrm>
            <a:off x="381528" y="1264531"/>
            <a:ext cx="666000" cy="86400"/>
          </a:xfrm>
          <a:prstGeom prst="rect">
            <a:avLst/>
          </a:prstGeom>
          <a:noFill/>
          <a:ln>
            <a:noFill/>
          </a:ln>
        </p:spPr>
        <p:txBody>
          <a:bodyPr spcFirstLastPara="1" wrap="square" lIns="0" tIns="37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466" name="Google Shape;466;g2d2bf19489a_0_9"/>
          <p:cNvSpPr/>
          <p:nvPr/>
        </p:nvSpPr>
        <p:spPr>
          <a:xfrm>
            <a:off x="5580900" y="1502775"/>
            <a:ext cx="3362471" cy="417900"/>
          </a:xfrm>
          <a:custGeom>
            <a:avLst/>
            <a:gdLst/>
            <a:ahLst/>
            <a:cxnLst/>
            <a:rect l="l" t="t" r="r" b="b"/>
            <a:pathLst>
              <a:path w="3788700" h="417900" extrusionOk="0">
                <a:moveTo>
                  <a:pt x="0" y="0"/>
                </a:moveTo>
                <a:lnTo>
                  <a:pt x="3788700" y="0"/>
                </a:lnTo>
                <a:lnTo>
                  <a:pt x="3788700" y="417900"/>
                </a:lnTo>
                <a:lnTo>
                  <a:pt x="0" y="417900"/>
                </a:lnTo>
                <a:lnTo>
                  <a:pt x="0" y="0"/>
                </a:lnTo>
                <a:close/>
              </a:path>
            </a:pathLst>
          </a:custGeom>
          <a:solidFill>
            <a:srgbClr val="491F6A"/>
          </a:solidFill>
          <a:ln w="95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g2d2bf19489a_0_9"/>
          <p:cNvSpPr txBox="1"/>
          <p:nvPr/>
        </p:nvSpPr>
        <p:spPr>
          <a:xfrm>
            <a:off x="5791200" y="1502776"/>
            <a:ext cx="3000000" cy="400200"/>
          </a:xfrm>
          <a:prstGeom prst="rect">
            <a:avLst/>
          </a:prstGeom>
          <a:solidFill>
            <a:srgbClr val="491F6A"/>
          </a:solidFill>
          <a:ln>
            <a:noFill/>
          </a:ln>
        </p:spPr>
        <p:txBody>
          <a:bodyPr spcFirstLastPara="1" wrap="square" lIns="91425" tIns="91425" rIns="91425" bIns="91425" anchor="t" anchorCtr="0">
            <a:spAutoFit/>
          </a:bodyPr>
          <a:lstStyle/>
          <a:p>
            <a:pPr marL="12700" lvl="0" indent="0" algn="ctr" rtl="0">
              <a:lnSpc>
                <a:spcPct val="111071"/>
              </a:lnSpc>
              <a:spcBef>
                <a:spcPts val="0"/>
              </a:spcBef>
              <a:spcAft>
                <a:spcPts val="0"/>
              </a:spcAft>
              <a:buNone/>
            </a:pPr>
            <a:r>
              <a:rPr lang="es-CO" b="1">
                <a:solidFill>
                  <a:schemeClr val="lt1"/>
                </a:solidFill>
                <a:latin typeface="Roboto Black"/>
                <a:ea typeface="Roboto Black"/>
                <a:cs typeface="Roboto Black"/>
                <a:sym typeface="Roboto Black"/>
              </a:rPr>
              <a:t>Novedades</a:t>
            </a:r>
            <a:endParaRPr/>
          </a:p>
        </p:txBody>
      </p:sp>
      <p:sp>
        <p:nvSpPr>
          <p:cNvPr id="468" name="Google Shape;468;g2d2bf19489a_0_9"/>
          <p:cNvSpPr/>
          <p:nvPr/>
        </p:nvSpPr>
        <p:spPr>
          <a:xfrm>
            <a:off x="4991100" y="3529000"/>
            <a:ext cx="437400" cy="249300"/>
          </a:xfrm>
          <a:prstGeom prst="rightArrow">
            <a:avLst>
              <a:gd name="adj1" fmla="val 50000"/>
              <a:gd name="adj2" fmla="val 50000"/>
            </a:avLst>
          </a:prstGeom>
          <a:solidFill>
            <a:srgbClr val="491F6A"/>
          </a:solidFill>
          <a:ln w="9525" cap="flat" cmpd="sng">
            <a:solidFill>
              <a:srgbClr val="491F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69" name="Google Shape;469;g2d2bf19489a_0_9"/>
          <p:cNvPicPr preferRelativeResize="0"/>
          <p:nvPr/>
        </p:nvPicPr>
        <p:blipFill rotWithShape="1">
          <a:blip r:embed="rId3">
            <a:alphaModFix/>
          </a:blip>
          <a:srcRect/>
          <a:stretch/>
        </p:blipFill>
        <p:spPr>
          <a:xfrm>
            <a:off x="7300580" y="0"/>
            <a:ext cx="1843419" cy="5143501"/>
          </a:xfrm>
          <a:prstGeom prst="rect">
            <a:avLst/>
          </a:prstGeom>
          <a:noFill/>
          <a:ln>
            <a:noFill/>
          </a:ln>
        </p:spPr>
      </p:pic>
      <p:sp>
        <p:nvSpPr>
          <p:cNvPr id="470" name="Google Shape;470;g2d2bf19489a_0_9"/>
          <p:cNvSpPr txBox="1"/>
          <p:nvPr/>
        </p:nvSpPr>
        <p:spPr>
          <a:xfrm>
            <a:off x="5542875" y="816975"/>
            <a:ext cx="3422100" cy="417900"/>
          </a:xfrm>
          <a:prstGeom prst="rect">
            <a:avLst/>
          </a:prstGeom>
          <a:solidFill>
            <a:schemeClr val="accent1"/>
          </a:solid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471" name="Google Shape;471;g2d2bf19489a_0_9"/>
          <p:cNvSpPr txBox="1"/>
          <p:nvPr/>
        </p:nvSpPr>
        <p:spPr>
          <a:xfrm>
            <a:off x="5618650" y="939575"/>
            <a:ext cx="3362400" cy="249300"/>
          </a:xfrm>
          <a:prstGeom prst="rect">
            <a:avLst/>
          </a:prstGeom>
          <a:noFill/>
          <a:ln>
            <a:noFill/>
          </a:ln>
        </p:spPr>
        <p:txBody>
          <a:bodyPr spcFirstLastPara="1" wrap="square" lIns="0" tIns="9850" rIns="0" bIns="0" anchor="t" anchorCtr="0">
            <a:noAutofit/>
          </a:bodyPr>
          <a:lstStyle/>
          <a:p>
            <a:pPr marL="12700" marR="0" lvl="0" indent="0" algn="ctr" rtl="0">
              <a:lnSpc>
                <a:spcPct val="111071"/>
              </a:lnSpc>
              <a:spcBef>
                <a:spcPts val="0"/>
              </a:spcBef>
              <a:spcAft>
                <a:spcPts val="0"/>
              </a:spcAft>
              <a:buNone/>
            </a:pPr>
            <a:r>
              <a:rPr lang="es-CO" b="1">
                <a:solidFill>
                  <a:srgbClr val="FFFFFF"/>
                </a:solidFill>
                <a:latin typeface="Roboto Black"/>
                <a:ea typeface="Roboto Black"/>
                <a:cs typeface="Roboto Black"/>
                <a:sym typeface="Roboto Black"/>
              </a:rPr>
              <a:t>Ampliación de Participación</a:t>
            </a:r>
            <a:endParaRPr sz="1400" b="0" i="0" u="none" strike="noStrike" cap="none">
              <a:solidFill>
                <a:srgbClr val="000000"/>
              </a:solidFill>
              <a:latin typeface="Roboto Black"/>
              <a:ea typeface="Roboto Black"/>
              <a:cs typeface="Roboto Black"/>
              <a:sym typeface="Roboto Black"/>
            </a:endParaRPr>
          </a:p>
        </p:txBody>
      </p:sp>
      <p:sp>
        <p:nvSpPr>
          <p:cNvPr id="472" name="Google Shape;472;g2d2bf19489a_0_9"/>
          <p:cNvSpPr/>
          <p:nvPr/>
        </p:nvSpPr>
        <p:spPr>
          <a:xfrm>
            <a:off x="7244850" y="1238975"/>
            <a:ext cx="147000" cy="249300"/>
          </a:xfrm>
          <a:prstGeom prst="upArrow">
            <a:avLst>
              <a:gd name="adj1" fmla="val 50000"/>
              <a:gd name="adj2" fmla="val 50000"/>
            </a:avLst>
          </a:prstGeom>
          <a:solidFill>
            <a:srgbClr val="491F6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1"/>
          <p:cNvSpPr txBox="1"/>
          <p:nvPr/>
        </p:nvSpPr>
        <p:spPr>
          <a:xfrm>
            <a:off x="654325" y="1309571"/>
            <a:ext cx="3075000" cy="46516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117728" marR="0" lvl="0" indent="0" algn="l" rtl="0">
              <a:lnSpc>
                <a:spcPct val="101725"/>
              </a:lnSpc>
              <a:spcBef>
                <a:spcPts val="1134"/>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478" name="Google Shape;478;p11"/>
          <p:cNvSpPr/>
          <p:nvPr/>
        </p:nvSpPr>
        <p:spPr>
          <a:xfrm>
            <a:off x="619725" y="1447175"/>
            <a:ext cx="732600" cy="360900"/>
          </a:xfrm>
          <a:custGeom>
            <a:avLst/>
            <a:gdLst/>
            <a:ahLst/>
            <a:cxnLst/>
            <a:rect l="l" t="t" r="r" b="b"/>
            <a:pathLst>
              <a:path w="732600" h="360900" extrusionOk="0">
                <a:moveTo>
                  <a:pt x="0" y="0"/>
                </a:moveTo>
                <a:lnTo>
                  <a:pt x="732600" y="0"/>
                </a:lnTo>
                <a:lnTo>
                  <a:pt x="732600" y="360900"/>
                </a:lnTo>
                <a:lnTo>
                  <a:pt x="0" y="360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11"/>
          <p:cNvSpPr/>
          <p:nvPr/>
        </p:nvSpPr>
        <p:spPr>
          <a:xfrm>
            <a:off x="392025" y="796950"/>
            <a:ext cx="4020563" cy="417900"/>
          </a:xfrm>
          <a:custGeom>
            <a:avLst/>
            <a:gdLst/>
            <a:ahLst/>
            <a:cxnLst/>
            <a:rect l="l" t="t" r="r" b="b"/>
            <a:pathLst>
              <a:path w="3075000" h="417900" extrusionOk="0">
                <a:moveTo>
                  <a:pt x="0" y="0"/>
                </a:moveTo>
                <a:lnTo>
                  <a:pt x="3075000" y="0"/>
                </a:lnTo>
                <a:lnTo>
                  <a:pt x="3075000" y="417900"/>
                </a:lnTo>
                <a:lnTo>
                  <a:pt x="0" y="417900"/>
                </a:lnTo>
                <a:lnTo>
                  <a:pt x="0" y="0"/>
                </a:lnTo>
                <a:close/>
              </a:path>
            </a:pathLst>
          </a:custGeom>
          <a:solidFill>
            <a:srgbClr val="FFAB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11"/>
          <p:cNvSpPr/>
          <p:nvPr/>
        </p:nvSpPr>
        <p:spPr>
          <a:xfrm>
            <a:off x="0" y="4578675"/>
            <a:ext cx="1405967" cy="564824"/>
          </a:xfrm>
          <a:custGeom>
            <a:avLst/>
            <a:gdLst/>
            <a:ahLst/>
            <a:cxnLst/>
            <a:rect l="l" t="t" r="r" b="b"/>
            <a:pathLst>
              <a:path w="1405967" h="564824" extrusionOk="0">
                <a:moveTo>
                  <a:pt x="1405967" y="0"/>
                </a:moveTo>
                <a:lnTo>
                  <a:pt x="1405967" y="564824"/>
                </a:lnTo>
                <a:lnTo>
                  <a:pt x="0" y="564824"/>
                </a:lnTo>
                <a:lnTo>
                  <a:pt x="0" y="0"/>
                </a:lnTo>
                <a:lnTo>
                  <a:pt x="1405967"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11"/>
          <p:cNvSpPr txBox="1"/>
          <p:nvPr/>
        </p:nvSpPr>
        <p:spPr>
          <a:xfrm>
            <a:off x="407500" y="1336075"/>
            <a:ext cx="4395600" cy="2134500"/>
          </a:xfrm>
          <a:prstGeom prst="rect">
            <a:avLst/>
          </a:prstGeom>
          <a:noFill/>
          <a:ln>
            <a:noFill/>
          </a:ln>
        </p:spPr>
        <p:txBody>
          <a:bodyPr spcFirstLastPara="1" wrap="square" lIns="0" tIns="8250" rIns="0" bIns="0" anchor="t" anchorCtr="0">
            <a:noAutofit/>
          </a:bodyPr>
          <a:lstStyle/>
          <a:p>
            <a:pPr marL="457200" marR="941003" lvl="0" indent="-292100" algn="just" rtl="0">
              <a:lnSpc>
                <a:spcPct val="115000"/>
              </a:lnSpc>
              <a:spcBef>
                <a:spcPts val="0"/>
              </a:spcBef>
              <a:spcAft>
                <a:spcPts val="0"/>
              </a:spcAft>
              <a:buSzPts val="1000"/>
              <a:buFont typeface="Roboto Light"/>
              <a:buChar char="➢"/>
            </a:pPr>
            <a:r>
              <a:rPr lang="es-CO" sz="1100">
                <a:solidFill>
                  <a:schemeClr val="dk1"/>
                </a:solidFill>
                <a:latin typeface="Roboto Light"/>
                <a:ea typeface="Roboto Light"/>
                <a:cs typeface="Roboto Light"/>
                <a:sym typeface="Roboto Light"/>
              </a:rPr>
              <a:t>Presentar más de un proyecto a la convocatoria.*</a:t>
            </a:r>
            <a:endParaRPr sz="1100">
              <a:solidFill>
                <a:schemeClr val="dk1"/>
              </a:solidFill>
              <a:latin typeface="Roboto Light"/>
              <a:ea typeface="Roboto Light"/>
              <a:cs typeface="Roboto Light"/>
              <a:sym typeface="Roboto Light"/>
            </a:endParaRPr>
          </a:p>
          <a:p>
            <a:pPr marL="457200" marR="230427" lvl="0" indent="-292100" algn="l" rtl="0">
              <a:lnSpc>
                <a:spcPct val="115000"/>
              </a:lnSpc>
              <a:spcBef>
                <a:spcPts val="0"/>
              </a:spcBef>
              <a:spcAft>
                <a:spcPts val="0"/>
              </a:spcAft>
              <a:buClr>
                <a:srgbClr val="000000"/>
              </a:buClr>
              <a:buSzPts val="1000"/>
              <a:buFont typeface="Roboto Light"/>
              <a:buChar char="➢"/>
            </a:pPr>
            <a:r>
              <a:rPr lang="es-CO" sz="1100">
                <a:solidFill>
                  <a:schemeClr val="dk1"/>
                </a:solidFill>
                <a:latin typeface="Roboto Light"/>
                <a:ea typeface="Roboto Light"/>
                <a:cs typeface="Roboto Light"/>
                <a:sym typeface="Roboto Light"/>
              </a:rPr>
              <a:t>No ser una persona jurídica de derecho privado sin ánimo de lucro (ESAL).</a:t>
            </a:r>
            <a:endParaRPr sz="1100">
              <a:solidFill>
                <a:schemeClr val="dk1"/>
              </a:solidFill>
              <a:latin typeface="Roboto Light"/>
              <a:ea typeface="Roboto Light"/>
              <a:cs typeface="Roboto Light"/>
              <a:sym typeface="Roboto Light"/>
            </a:endParaRPr>
          </a:p>
          <a:p>
            <a:pPr marL="457200" marR="6718" lvl="0" indent="-292100" algn="just" rtl="0">
              <a:lnSpc>
                <a:spcPct val="115000"/>
              </a:lnSpc>
              <a:spcBef>
                <a:spcPts val="0"/>
              </a:spcBef>
              <a:spcAft>
                <a:spcPts val="0"/>
              </a:spcAft>
              <a:buClr>
                <a:srgbClr val="000000"/>
              </a:buClr>
              <a:buSzPts val="1000"/>
              <a:buFont typeface="Roboto Light"/>
              <a:buChar char="➢"/>
            </a:pPr>
            <a:r>
              <a:rPr lang="es-CO" sz="1100">
                <a:solidFill>
                  <a:schemeClr val="dk1"/>
                </a:solidFill>
                <a:latin typeface="Roboto Light"/>
                <a:ea typeface="Roboto Light"/>
                <a:cs typeface="Roboto Light"/>
                <a:sym typeface="Roboto Light"/>
              </a:rPr>
              <a:t>Presentar un proyecto que se ejecutará por fuera de Bogotá D.C. </a:t>
            </a:r>
            <a:endParaRPr sz="1100">
              <a:solidFill>
                <a:schemeClr val="dk1"/>
              </a:solidFill>
              <a:latin typeface="Roboto Light"/>
              <a:ea typeface="Roboto Light"/>
              <a:cs typeface="Roboto Light"/>
              <a:sym typeface="Roboto Light"/>
            </a:endParaRPr>
          </a:p>
          <a:p>
            <a:pPr marL="457200" marR="6718" lvl="0" indent="-292100" algn="just" rtl="0">
              <a:lnSpc>
                <a:spcPct val="115000"/>
              </a:lnSpc>
              <a:spcBef>
                <a:spcPts val="0"/>
              </a:spcBef>
              <a:spcAft>
                <a:spcPts val="0"/>
              </a:spcAft>
              <a:buClr>
                <a:srgbClr val="000000"/>
              </a:buClr>
              <a:buSzPts val="1000"/>
              <a:buFont typeface="Roboto Light"/>
              <a:buChar char="➢"/>
            </a:pPr>
            <a:r>
              <a:rPr lang="es-CO" sz="1100">
                <a:solidFill>
                  <a:schemeClr val="dk1"/>
                </a:solidFill>
                <a:latin typeface="Roboto Light"/>
                <a:ea typeface="Roboto Light"/>
                <a:cs typeface="Roboto Light"/>
                <a:sym typeface="Roboto Light"/>
              </a:rPr>
              <a:t>No realizar la inscripción y presentación del proyecto a través de la plataforma –</a:t>
            </a:r>
            <a:r>
              <a:rPr lang="es-CO" sz="1100" b="1">
                <a:solidFill>
                  <a:schemeClr val="dk1"/>
                </a:solidFill>
                <a:latin typeface="Roboto"/>
                <a:ea typeface="Roboto"/>
                <a:cs typeface="Roboto"/>
                <a:sym typeface="Roboto"/>
              </a:rPr>
              <a:t> </a:t>
            </a:r>
            <a:r>
              <a:rPr lang="es-CO" sz="1100" b="1">
                <a:solidFill>
                  <a:srgbClr val="491F6A"/>
                </a:solidFill>
                <a:latin typeface="Roboto"/>
                <a:ea typeface="Roboto"/>
                <a:cs typeface="Roboto"/>
                <a:sym typeface="Roboto"/>
              </a:rPr>
              <a:t>CULTURED*</a:t>
            </a:r>
            <a:endParaRPr sz="1100" b="1">
              <a:solidFill>
                <a:srgbClr val="491F6A"/>
              </a:solidFill>
              <a:latin typeface="Roboto"/>
              <a:ea typeface="Roboto"/>
              <a:cs typeface="Roboto"/>
              <a:sym typeface="Roboto"/>
            </a:endParaRPr>
          </a:p>
          <a:p>
            <a:pPr marL="457200" marR="1242060" lvl="0" indent="-292100" algn="l" rtl="0">
              <a:lnSpc>
                <a:spcPct val="115000"/>
              </a:lnSpc>
              <a:spcBef>
                <a:spcPts val="0"/>
              </a:spcBef>
              <a:spcAft>
                <a:spcPts val="0"/>
              </a:spcAft>
              <a:buClr>
                <a:srgbClr val="000000"/>
              </a:buClr>
              <a:buSzPts val="1000"/>
              <a:buFont typeface="Roboto Light"/>
              <a:buChar char="➢"/>
            </a:pPr>
            <a:r>
              <a:rPr lang="es-CO" sz="1100">
                <a:solidFill>
                  <a:schemeClr val="dk1"/>
                </a:solidFill>
                <a:latin typeface="Roboto Light"/>
                <a:ea typeface="Roboto Light"/>
                <a:cs typeface="Roboto Light"/>
                <a:sym typeface="Roboto Light"/>
              </a:rPr>
              <a:t>Inscribirse en una línea que no corresponde. </a:t>
            </a:r>
            <a:endParaRPr sz="1100">
              <a:solidFill>
                <a:schemeClr val="dk1"/>
              </a:solidFill>
              <a:latin typeface="Roboto Light"/>
              <a:ea typeface="Roboto Light"/>
              <a:cs typeface="Roboto Light"/>
              <a:sym typeface="Roboto Light"/>
            </a:endParaRPr>
          </a:p>
          <a:p>
            <a:pPr marL="457200" marR="1242060" lvl="0" indent="-292100" algn="l" rtl="0">
              <a:lnSpc>
                <a:spcPct val="115000"/>
              </a:lnSpc>
              <a:spcBef>
                <a:spcPts val="0"/>
              </a:spcBef>
              <a:spcAft>
                <a:spcPts val="0"/>
              </a:spcAft>
              <a:buClr>
                <a:srgbClr val="000000"/>
              </a:buClr>
              <a:buSzPts val="1000"/>
              <a:buFont typeface="Roboto Light"/>
              <a:buChar char="➢"/>
            </a:pPr>
            <a:r>
              <a:rPr lang="es-CO" sz="1100">
                <a:solidFill>
                  <a:schemeClr val="dk1"/>
                </a:solidFill>
                <a:latin typeface="Roboto Light"/>
                <a:ea typeface="Roboto Light"/>
                <a:cs typeface="Roboto Light"/>
                <a:sym typeface="Roboto Light"/>
              </a:rPr>
              <a:t>No subsanar los documentos requeridos.</a:t>
            </a:r>
            <a:endParaRPr sz="1100">
              <a:solidFill>
                <a:schemeClr val="dk1"/>
              </a:solidFill>
              <a:latin typeface="Roboto Light"/>
              <a:ea typeface="Roboto Light"/>
              <a:cs typeface="Roboto Light"/>
              <a:sym typeface="Roboto Light"/>
            </a:endParaRPr>
          </a:p>
          <a:p>
            <a:pPr marL="457200" marR="386959" lvl="0" indent="-292100" algn="just" rtl="0">
              <a:lnSpc>
                <a:spcPct val="115000"/>
              </a:lnSpc>
              <a:spcBef>
                <a:spcPts val="0"/>
              </a:spcBef>
              <a:spcAft>
                <a:spcPts val="0"/>
              </a:spcAft>
              <a:buClr>
                <a:srgbClr val="000000"/>
              </a:buClr>
              <a:buSzPts val="1000"/>
              <a:buFont typeface="Roboto Light"/>
              <a:buChar char="➢"/>
            </a:pPr>
            <a:r>
              <a:rPr lang="es-CO" sz="1100">
                <a:solidFill>
                  <a:schemeClr val="dk1"/>
                </a:solidFill>
                <a:latin typeface="Roboto Light"/>
                <a:ea typeface="Roboto Light"/>
                <a:cs typeface="Roboto Light"/>
                <a:sym typeface="Roboto Light"/>
              </a:rPr>
              <a:t>No aportar alguno de los documentos técnicos solicitados.</a:t>
            </a:r>
            <a:endParaRPr sz="1100">
              <a:solidFill>
                <a:schemeClr val="dk1"/>
              </a:solidFill>
              <a:latin typeface="Roboto Light"/>
              <a:ea typeface="Roboto Light"/>
              <a:cs typeface="Roboto Light"/>
              <a:sym typeface="Roboto Light"/>
            </a:endParaRPr>
          </a:p>
          <a:p>
            <a:pPr marL="457200" marR="0" lvl="0" indent="-292100" algn="l" rtl="0">
              <a:lnSpc>
                <a:spcPct val="115000"/>
              </a:lnSpc>
              <a:spcBef>
                <a:spcPts val="0"/>
              </a:spcBef>
              <a:spcAft>
                <a:spcPts val="0"/>
              </a:spcAft>
              <a:buClr>
                <a:srgbClr val="000000"/>
              </a:buClr>
              <a:buSzPts val="1000"/>
              <a:buFont typeface="Roboto Light"/>
              <a:buChar char="➢"/>
            </a:pPr>
            <a:r>
              <a:rPr lang="es-CO" sz="1100">
                <a:solidFill>
                  <a:schemeClr val="dk1"/>
                </a:solidFill>
                <a:latin typeface="Roboto Light"/>
                <a:ea typeface="Roboto Light"/>
                <a:cs typeface="Roboto Light"/>
                <a:sym typeface="Roboto Light"/>
              </a:rPr>
              <a:t>Que el valor solicitado como apoyo supere el 70% del valor total del proyecto.</a:t>
            </a:r>
            <a:endParaRPr sz="1000" i="0" u="none" strike="noStrike" cap="none">
              <a:solidFill>
                <a:srgbClr val="000000"/>
              </a:solidFill>
              <a:latin typeface="Roboto Light"/>
              <a:ea typeface="Roboto Light"/>
              <a:cs typeface="Roboto Light"/>
              <a:sym typeface="Roboto Light"/>
            </a:endParaRPr>
          </a:p>
        </p:txBody>
      </p:sp>
      <p:sp>
        <p:nvSpPr>
          <p:cNvPr id="482" name="Google Shape;482;p11"/>
          <p:cNvSpPr txBox="1"/>
          <p:nvPr/>
        </p:nvSpPr>
        <p:spPr>
          <a:xfrm>
            <a:off x="5072675" y="1032775"/>
            <a:ext cx="3958200" cy="2741100"/>
          </a:xfrm>
          <a:prstGeom prst="rect">
            <a:avLst/>
          </a:prstGeom>
          <a:noFill/>
          <a:ln>
            <a:noFill/>
          </a:ln>
        </p:spPr>
        <p:txBody>
          <a:bodyPr spcFirstLastPara="1" wrap="square" lIns="0" tIns="0" rIns="0" bIns="0" anchor="t" anchorCtr="0">
            <a:noAutofit/>
          </a:bodyPr>
          <a:lstStyle/>
          <a:p>
            <a:pPr marL="0" marR="0" lvl="0" indent="0" algn="l" rtl="0">
              <a:lnSpc>
                <a:spcPct val="90909"/>
              </a:lnSpc>
              <a:spcBef>
                <a:spcPts val="0"/>
              </a:spcBef>
              <a:spcAft>
                <a:spcPts val="0"/>
              </a:spcAft>
              <a:buNone/>
            </a:pPr>
            <a:endParaRPr sz="1100" b="0" i="0" u="none" strike="noStrike" cap="none">
              <a:solidFill>
                <a:srgbClr val="000000"/>
              </a:solidFill>
              <a:latin typeface="Roboto Light"/>
              <a:ea typeface="Roboto Light"/>
              <a:cs typeface="Roboto Light"/>
              <a:sym typeface="Roboto Light"/>
            </a:endParaRPr>
          </a:p>
          <a:p>
            <a:pPr marL="457200" marR="381300" lvl="0" indent="-298450" algn="l" rtl="0">
              <a:lnSpc>
                <a:spcPct val="115000"/>
              </a:lnSpc>
              <a:spcBef>
                <a:spcPts val="1202"/>
              </a:spcBef>
              <a:spcAft>
                <a:spcPts val="0"/>
              </a:spcAft>
              <a:buClr>
                <a:srgbClr val="000000"/>
              </a:buClr>
              <a:buSzPts val="1100"/>
              <a:buFont typeface="Roboto Light"/>
              <a:buChar char="➢"/>
            </a:pPr>
            <a:r>
              <a:rPr lang="es-CO" sz="1100" b="0" i="0" u="none" strike="noStrike" cap="none">
                <a:solidFill>
                  <a:srgbClr val="000000"/>
                </a:solidFill>
                <a:latin typeface="Roboto Light"/>
                <a:ea typeface="Roboto Light"/>
                <a:cs typeface="Roboto Light"/>
                <a:sym typeface="Roboto Light"/>
              </a:rPr>
              <a:t>Incluir actividades que se desarrollen antes del 01 de mayo o después del 15 de diciembre de 2025.</a:t>
            </a:r>
            <a:endParaRPr sz="1100" b="0" i="0" u="none" strike="noStrike" cap="none">
              <a:solidFill>
                <a:srgbClr val="000000"/>
              </a:solidFill>
              <a:latin typeface="Roboto Light"/>
              <a:ea typeface="Roboto Light"/>
              <a:cs typeface="Roboto Light"/>
              <a:sym typeface="Roboto Light"/>
            </a:endParaRPr>
          </a:p>
          <a:p>
            <a:pPr marL="457200" marR="802838" lvl="0" indent="-298450" algn="l" rtl="0">
              <a:lnSpc>
                <a:spcPct val="115000"/>
              </a:lnSpc>
              <a:spcBef>
                <a:spcPts val="0"/>
              </a:spcBef>
              <a:spcAft>
                <a:spcPts val="0"/>
              </a:spcAft>
              <a:buClr>
                <a:srgbClr val="000000"/>
              </a:buClr>
              <a:buSzPts val="1100"/>
              <a:buFont typeface="Roboto Light"/>
              <a:buChar char="➢"/>
            </a:pPr>
            <a:r>
              <a:rPr lang="es-CO" sz="1100" b="0" i="0" u="none" strike="noStrike" cap="none">
                <a:solidFill>
                  <a:srgbClr val="000000"/>
                </a:solidFill>
                <a:latin typeface="Roboto Light"/>
                <a:ea typeface="Roboto Light"/>
                <a:cs typeface="Roboto Light"/>
                <a:sym typeface="Roboto Light"/>
              </a:rPr>
              <a:t>Estar incurso en alguna restricción. Presentar información que induzca a error. </a:t>
            </a:r>
            <a:endParaRPr sz="1100" b="0" i="0" u="none" strike="noStrike" cap="none">
              <a:solidFill>
                <a:srgbClr val="000000"/>
              </a:solidFill>
              <a:latin typeface="Roboto Light"/>
              <a:ea typeface="Roboto Light"/>
              <a:cs typeface="Roboto Light"/>
              <a:sym typeface="Roboto Light"/>
            </a:endParaRPr>
          </a:p>
          <a:p>
            <a:pPr marL="457200" marR="802838" lvl="0" indent="-298450" algn="l" rtl="0">
              <a:lnSpc>
                <a:spcPct val="115000"/>
              </a:lnSpc>
              <a:spcBef>
                <a:spcPts val="0"/>
              </a:spcBef>
              <a:spcAft>
                <a:spcPts val="0"/>
              </a:spcAft>
              <a:buClr>
                <a:srgbClr val="000000"/>
              </a:buClr>
              <a:buSzPts val="1100"/>
              <a:buFont typeface="Roboto Light"/>
              <a:buChar char="➢"/>
            </a:pPr>
            <a:r>
              <a:rPr lang="es-CO" sz="1100" b="0" i="0" u="none" strike="noStrike" cap="none">
                <a:solidFill>
                  <a:srgbClr val="000000"/>
                </a:solidFill>
                <a:latin typeface="Roboto Light"/>
                <a:ea typeface="Roboto Light"/>
                <a:cs typeface="Roboto Light"/>
                <a:sym typeface="Roboto Light"/>
              </a:rPr>
              <a:t>Haber sido sancionado o haberse declarado el incumplimiento.</a:t>
            </a:r>
            <a:endParaRPr sz="1100" b="0" i="0" u="none" strike="noStrike" cap="none">
              <a:solidFill>
                <a:srgbClr val="000000"/>
              </a:solidFill>
              <a:latin typeface="Roboto Light"/>
              <a:ea typeface="Roboto Light"/>
              <a:cs typeface="Roboto Light"/>
              <a:sym typeface="Roboto Light"/>
            </a:endParaRPr>
          </a:p>
          <a:p>
            <a:pPr marL="457200" marR="140965" lvl="0" indent="-298450" algn="l" rtl="0">
              <a:lnSpc>
                <a:spcPct val="115000"/>
              </a:lnSpc>
              <a:spcBef>
                <a:spcPts val="0"/>
              </a:spcBef>
              <a:spcAft>
                <a:spcPts val="0"/>
              </a:spcAft>
              <a:buClr>
                <a:srgbClr val="000000"/>
              </a:buClr>
              <a:buSzPts val="1100"/>
              <a:buFont typeface="Roboto Light"/>
              <a:buChar char="➢"/>
            </a:pPr>
            <a:r>
              <a:rPr lang="es-CO" sz="1100" b="0" i="0" u="none" strike="noStrike" cap="none">
                <a:solidFill>
                  <a:srgbClr val="000000"/>
                </a:solidFill>
                <a:latin typeface="Roboto Light"/>
                <a:ea typeface="Roboto Light"/>
                <a:cs typeface="Roboto Light"/>
                <a:sym typeface="Roboto Light"/>
              </a:rPr>
              <a:t>Que el proyecto sea presentado por una organización sin ánimo de lucro del sector privado o que en su objeto social no incluya procesos, proyectos y actividades de carácter cultural.</a:t>
            </a:r>
            <a:endParaRPr sz="1100" b="0" i="0" u="none" strike="noStrike" cap="none">
              <a:solidFill>
                <a:srgbClr val="000000"/>
              </a:solidFill>
              <a:latin typeface="Roboto Light"/>
              <a:ea typeface="Roboto Light"/>
              <a:cs typeface="Roboto Light"/>
              <a:sym typeface="Roboto Light"/>
            </a:endParaRPr>
          </a:p>
          <a:p>
            <a:pPr marL="457200" marR="78938" lvl="0" indent="-298450" algn="l" rtl="0">
              <a:lnSpc>
                <a:spcPct val="115000"/>
              </a:lnSpc>
              <a:spcBef>
                <a:spcPts val="0"/>
              </a:spcBef>
              <a:spcAft>
                <a:spcPts val="0"/>
              </a:spcAft>
              <a:buClr>
                <a:srgbClr val="000000"/>
              </a:buClr>
              <a:buSzPts val="1100"/>
              <a:buFont typeface="Roboto Light"/>
              <a:buChar char="➢"/>
            </a:pPr>
            <a:r>
              <a:rPr lang="es-CO" sz="1100" b="0" i="0" u="none" strike="noStrike" cap="none">
                <a:solidFill>
                  <a:srgbClr val="000000"/>
                </a:solidFill>
                <a:latin typeface="Roboto Light"/>
                <a:ea typeface="Roboto Light"/>
                <a:cs typeface="Roboto Light"/>
                <a:sym typeface="Roboto Light"/>
              </a:rPr>
              <a:t>Que la entidad participante no se encuentre registrada en la plataforma SECOP II.</a:t>
            </a:r>
            <a:endParaRPr sz="1100" b="0" i="0" u="none" strike="noStrike" cap="none">
              <a:solidFill>
                <a:srgbClr val="000000"/>
              </a:solidFill>
              <a:latin typeface="Roboto Light"/>
              <a:ea typeface="Roboto Light"/>
              <a:cs typeface="Roboto Light"/>
              <a:sym typeface="Roboto Light"/>
            </a:endParaRPr>
          </a:p>
        </p:txBody>
      </p:sp>
      <p:sp>
        <p:nvSpPr>
          <p:cNvPr id="483" name="Google Shape;483;p11"/>
          <p:cNvSpPr txBox="1"/>
          <p:nvPr/>
        </p:nvSpPr>
        <p:spPr>
          <a:xfrm>
            <a:off x="637025" y="1301448"/>
            <a:ext cx="132276" cy="145726"/>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484" name="Google Shape;484;p11"/>
          <p:cNvSpPr txBox="1"/>
          <p:nvPr/>
        </p:nvSpPr>
        <p:spPr>
          <a:xfrm>
            <a:off x="637025" y="1447175"/>
            <a:ext cx="132276" cy="272173"/>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485" name="Google Shape;485;p11"/>
          <p:cNvSpPr txBox="1"/>
          <p:nvPr/>
        </p:nvSpPr>
        <p:spPr>
          <a:xfrm>
            <a:off x="392022" y="833375"/>
            <a:ext cx="3022500" cy="272100"/>
          </a:xfrm>
          <a:prstGeom prst="rect">
            <a:avLst/>
          </a:prstGeom>
          <a:noFill/>
          <a:ln>
            <a:noFill/>
          </a:ln>
        </p:spPr>
        <p:txBody>
          <a:bodyPr spcFirstLastPara="1" wrap="square" lIns="0" tIns="7775" rIns="0" bIns="0" anchor="t" anchorCtr="0">
            <a:noAutofit/>
          </a:bodyPr>
          <a:lstStyle/>
          <a:p>
            <a:pPr marL="85725" marR="0" lvl="0" indent="0" algn="l" rtl="0">
              <a:lnSpc>
                <a:spcPct val="84482"/>
              </a:lnSpc>
              <a:spcBef>
                <a:spcPts val="0"/>
              </a:spcBef>
              <a:spcAft>
                <a:spcPts val="0"/>
              </a:spcAft>
              <a:buNone/>
            </a:pPr>
            <a:r>
              <a:rPr lang="es-CO" sz="1450" b="1" i="0" u="none" strike="noStrike" cap="none">
                <a:solidFill>
                  <a:srgbClr val="FFFFFF"/>
                </a:solidFill>
                <a:latin typeface="Roboto"/>
                <a:ea typeface="Roboto"/>
                <a:cs typeface="Roboto"/>
                <a:sym typeface="Roboto"/>
              </a:rPr>
              <a:t>Causal</a:t>
            </a:r>
            <a:r>
              <a:rPr lang="es-CO" sz="1450" b="1">
                <a:solidFill>
                  <a:srgbClr val="FFFFFF"/>
                </a:solidFill>
                <a:latin typeface="Roboto"/>
                <a:ea typeface="Roboto"/>
                <a:cs typeface="Roboto"/>
                <a:sym typeface="Roboto"/>
              </a:rPr>
              <a:t>es de rechazo</a:t>
            </a:r>
            <a:endParaRPr sz="1450" i="0" u="none" strike="noStrike" cap="none">
              <a:solidFill>
                <a:srgbClr val="000000"/>
              </a:solidFill>
              <a:latin typeface="Roboto"/>
              <a:ea typeface="Roboto"/>
              <a:cs typeface="Roboto"/>
              <a:sym typeface="Roboto"/>
            </a:endParaRPr>
          </a:p>
        </p:txBody>
      </p:sp>
      <p:sp>
        <p:nvSpPr>
          <p:cNvPr id="486" name="Google Shape;486;p11"/>
          <p:cNvSpPr txBox="1"/>
          <p:nvPr/>
        </p:nvSpPr>
        <p:spPr>
          <a:xfrm>
            <a:off x="637025" y="1719348"/>
            <a:ext cx="49303" cy="88726"/>
          </a:xfrm>
          <a:prstGeom prst="rect">
            <a:avLst/>
          </a:prstGeom>
          <a:noFill/>
          <a:ln>
            <a:noFill/>
          </a:ln>
        </p:spPr>
        <p:txBody>
          <a:bodyPr spcFirstLastPara="1" wrap="square" lIns="0" tIns="61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487" name="Google Shape;487;p11"/>
          <p:cNvSpPr txBox="1"/>
          <p:nvPr/>
        </p:nvSpPr>
        <p:spPr>
          <a:xfrm>
            <a:off x="686328" y="1719348"/>
            <a:ext cx="665996" cy="88726"/>
          </a:xfrm>
          <a:prstGeom prst="rect">
            <a:avLst/>
          </a:prstGeom>
          <a:noFill/>
          <a:ln>
            <a:noFill/>
          </a:ln>
        </p:spPr>
        <p:txBody>
          <a:bodyPr spcFirstLastPara="1" wrap="square" lIns="0" tIns="61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488" name="Google Shape;488;p11"/>
          <p:cNvSpPr txBox="1"/>
          <p:nvPr/>
        </p:nvSpPr>
        <p:spPr>
          <a:xfrm>
            <a:off x="4090475" y="248275"/>
            <a:ext cx="4300200" cy="5727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149715" marR="0" lvl="0" indent="0" algn="l" rtl="0">
              <a:lnSpc>
                <a:spcPct val="101725"/>
              </a:lnSpc>
              <a:spcBef>
                <a:spcPts val="0"/>
              </a:spcBef>
              <a:spcAft>
                <a:spcPts val="0"/>
              </a:spcAft>
              <a:buNone/>
            </a:pPr>
            <a:r>
              <a:rPr lang="es-CO" sz="2200" b="1" i="0" u="none" strike="noStrike" cap="none">
                <a:solidFill>
                  <a:srgbClr val="7030A0"/>
                </a:solidFill>
                <a:latin typeface="Roboto"/>
                <a:ea typeface="Roboto"/>
                <a:cs typeface="Roboto"/>
                <a:sym typeface="Roboto"/>
              </a:rPr>
              <a:t>Proyectos Locales e Interlocales</a:t>
            </a:r>
            <a:endParaRPr sz="2200" b="1" i="0" u="none" strike="noStrike" cap="none">
              <a:solidFill>
                <a:srgbClr val="7030A0"/>
              </a:solidFill>
              <a:latin typeface="Roboto"/>
              <a:ea typeface="Roboto"/>
              <a:cs typeface="Roboto"/>
              <a:sym typeface="Roboto"/>
            </a:endParaRPr>
          </a:p>
        </p:txBody>
      </p:sp>
      <p:grpSp>
        <p:nvGrpSpPr>
          <p:cNvPr id="489" name="Google Shape;489;p11"/>
          <p:cNvGrpSpPr/>
          <p:nvPr/>
        </p:nvGrpSpPr>
        <p:grpSpPr>
          <a:xfrm>
            <a:off x="208443" y="4643384"/>
            <a:ext cx="1867913" cy="298395"/>
            <a:chOff x="1561025" y="4668400"/>
            <a:chExt cx="3027412" cy="419625"/>
          </a:xfrm>
        </p:grpSpPr>
        <p:sp>
          <p:nvSpPr>
            <p:cNvPr id="490" name="Google Shape;490;p11"/>
            <p:cNvSpPr/>
            <p:nvPr/>
          </p:nvSpPr>
          <p:spPr>
            <a:xfrm>
              <a:off x="1561025" y="4668400"/>
              <a:ext cx="3022533" cy="384900"/>
            </a:xfrm>
            <a:custGeom>
              <a:avLst/>
              <a:gdLst/>
              <a:ahLst/>
              <a:cxnLst/>
              <a:rect l="l" t="t" r="r" b="b"/>
              <a:pathLst>
                <a:path w="3022533" h="384900" extrusionOk="0">
                  <a:moveTo>
                    <a:pt x="0" y="0"/>
                  </a:moveTo>
                  <a:lnTo>
                    <a:pt x="3022533" y="0"/>
                  </a:lnTo>
                  <a:lnTo>
                    <a:pt x="3022533"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11"/>
            <p:cNvSpPr/>
            <p:nvPr/>
          </p:nvSpPr>
          <p:spPr>
            <a:xfrm>
              <a:off x="1561025" y="4668400"/>
              <a:ext cx="1182175" cy="417950"/>
            </a:xfrm>
            <a:prstGeom prst="rect">
              <a:avLst/>
            </a:prstGeom>
            <a:blipFill rotWithShape="1">
              <a:blip r:embed="rId3">
                <a:alphaModFix/>
              </a:blip>
              <a:stretch>
                <a:fillRect r="-155669" b="7907"/>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11"/>
            <p:cNvSpPr/>
            <p:nvPr/>
          </p:nvSpPr>
          <p:spPr>
            <a:xfrm>
              <a:off x="3174268" y="4668400"/>
              <a:ext cx="1414169" cy="398716"/>
            </a:xfrm>
            <a:prstGeom prst="rect">
              <a:avLst/>
            </a:prstGeom>
            <a:blipFill rotWithShape="1">
              <a:blip r:embed="rId3">
                <a:alphaModFix/>
              </a:blip>
              <a:stretch>
                <a:fillRect l="-113730" b="3465"/>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93" name="Google Shape;493;p11"/>
            <p:cNvPicPr preferRelativeResize="0"/>
            <p:nvPr/>
          </p:nvPicPr>
          <p:blipFill rotWithShape="1">
            <a:blip r:embed="rId4">
              <a:alphaModFix/>
            </a:blip>
            <a:srcRect l="67776" t="27778" r="10000" b="52963"/>
            <a:stretch/>
          </p:blipFill>
          <p:spPr>
            <a:xfrm>
              <a:off x="2708377" y="4680025"/>
              <a:ext cx="470769" cy="408000"/>
            </a:xfrm>
            <a:prstGeom prst="rect">
              <a:avLst/>
            </a:prstGeom>
            <a:noFill/>
            <a:ln>
              <a:noFill/>
            </a:ln>
          </p:spPr>
        </p:pic>
      </p:grpSp>
      <p:pic>
        <p:nvPicPr>
          <p:cNvPr id="494" name="Google Shape;494;p11"/>
          <p:cNvPicPr preferRelativeResize="0"/>
          <p:nvPr/>
        </p:nvPicPr>
        <p:blipFill rotWithShape="1">
          <a:blip r:embed="rId5">
            <a:alphaModFix/>
          </a:blip>
          <a:srcRect/>
          <a:stretch/>
        </p:blipFill>
        <p:spPr>
          <a:xfrm>
            <a:off x="7245055" y="-51075"/>
            <a:ext cx="1843419" cy="5143501"/>
          </a:xfrm>
          <a:prstGeom prst="rect">
            <a:avLst/>
          </a:prstGeom>
          <a:noFill/>
          <a:ln>
            <a:noFill/>
          </a:ln>
        </p:spPr>
      </p:pic>
      <p:sp>
        <p:nvSpPr>
          <p:cNvPr id="495" name="Google Shape;495;p11"/>
          <p:cNvSpPr txBox="1"/>
          <p:nvPr/>
        </p:nvSpPr>
        <p:spPr>
          <a:xfrm>
            <a:off x="2261875" y="4529475"/>
            <a:ext cx="7097100" cy="526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101725"/>
              </a:lnSpc>
              <a:spcBef>
                <a:spcPts val="0"/>
              </a:spcBef>
              <a:spcAft>
                <a:spcPts val="0"/>
              </a:spcAft>
              <a:buNone/>
            </a:pPr>
            <a:r>
              <a:rPr lang="es-CO" sz="1100">
                <a:solidFill>
                  <a:srgbClr val="491F6A"/>
                </a:solidFill>
                <a:latin typeface="Roboto Light"/>
                <a:ea typeface="Roboto Light"/>
                <a:cs typeface="Roboto Light"/>
                <a:sym typeface="Roboto Light"/>
              </a:rPr>
              <a:t>* Salvo sí el proyecto es fruto de una alianzas estratégica</a:t>
            </a:r>
            <a:endParaRPr sz="1100">
              <a:solidFill>
                <a:srgbClr val="491F6A"/>
              </a:solidFill>
              <a:latin typeface="Roboto Light"/>
              <a:ea typeface="Roboto Light"/>
              <a:cs typeface="Roboto Light"/>
              <a:sym typeface="Roboto Light"/>
            </a:endParaRPr>
          </a:p>
          <a:p>
            <a:pPr marL="0" lvl="0" indent="0" algn="l" rtl="0">
              <a:lnSpc>
                <a:spcPct val="101725"/>
              </a:lnSpc>
              <a:spcBef>
                <a:spcPts val="0"/>
              </a:spcBef>
              <a:spcAft>
                <a:spcPts val="0"/>
              </a:spcAft>
              <a:buNone/>
            </a:pPr>
            <a:endParaRPr sz="1100" b="1">
              <a:solidFill>
                <a:srgbClr val="491F6A"/>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2"/>
          <p:cNvSpPr txBox="1"/>
          <p:nvPr/>
        </p:nvSpPr>
        <p:spPr>
          <a:xfrm>
            <a:off x="2972900" y="307850"/>
            <a:ext cx="2814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500"/>
              <a:buFont typeface="Arial"/>
              <a:buNone/>
            </a:pPr>
            <a:r>
              <a:rPr lang="es-CO" sz="4000" b="0" i="0" u="none" strike="noStrike" cap="none">
                <a:solidFill>
                  <a:schemeClr val="lt1"/>
                </a:solidFill>
                <a:latin typeface="Roboto Black"/>
                <a:ea typeface="Roboto Black"/>
                <a:cs typeface="Roboto Black"/>
                <a:sym typeface="Roboto Black"/>
              </a:rPr>
              <a:t>Contenido</a:t>
            </a:r>
            <a:endParaRPr sz="4000" b="0" i="0" u="none" strike="noStrike" cap="none">
              <a:solidFill>
                <a:schemeClr val="lt1"/>
              </a:solidFill>
              <a:latin typeface="Roboto Black"/>
              <a:ea typeface="Roboto Black"/>
              <a:cs typeface="Roboto Black"/>
              <a:sym typeface="Roboto Black"/>
            </a:endParaRPr>
          </a:p>
        </p:txBody>
      </p:sp>
      <p:pic>
        <p:nvPicPr>
          <p:cNvPr id="67" name="Google Shape;67;p2"/>
          <p:cNvPicPr preferRelativeResize="0"/>
          <p:nvPr/>
        </p:nvPicPr>
        <p:blipFill rotWithShape="1">
          <a:blip r:embed="rId4">
            <a:alphaModFix/>
          </a:blip>
          <a:srcRect/>
          <a:stretch/>
        </p:blipFill>
        <p:spPr>
          <a:xfrm>
            <a:off x="7300580" y="0"/>
            <a:ext cx="1843419" cy="5143501"/>
          </a:xfrm>
          <a:prstGeom prst="rect">
            <a:avLst/>
          </a:prstGeom>
          <a:noFill/>
          <a:ln>
            <a:noFill/>
          </a:ln>
        </p:spPr>
      </p:pic>
      <p:cxnSp>
        <p:nvCxnSpPr>
          <p:cNvPr id="68" name="Google Shape;68;p2"/>
          <p:cNvCxnSpPr/>
          <p:nvPr/>
        </p:nvCxnSpPr>
        <p:spPr>
          <a:xfrm>
            <a:off x="1370025" y="1820850"/>
            <a:ext cx="6331500" cy="0"/>
          </a:xfrm>
          <a:prstGeom prst="straightConnector1">
            <a:avLst/>
          </a:prstGeom>
          <a:noFill/>
          <a:ln w="9525" cap="flat" cmpd="sng">
            <a:solidFill>
              <a:srgbClr val="5B4191"/>
            </a:solidFill>
            <a:prstDash val="solid"/>
            <a:round/>
            <a:headEnd type="none" w="sm" len="sm"/>
            <a:tailEnd type="none" w="sm" len="sm"/>
          </a:ln>
        </p:spPr>
      </p:cxnSp>
      <p:cxnSp>
        <p:nvCxnSpPr>
          <p:cNvPr id="69" name="Google Shape;69;p2"/>
          <p:cNvCxnSpPr/>
          <p:nvPr/>
        </p:nvCxnSpPr>
        <p:spPr>
          <a:xfrm>
            <a:off x="1370025" y="2382275"/>
            <a:ext cx="6331500" cy="0"/>
          </a:xfrm>
          <a:prstGeom prst="straightConnector1">
            <a:avLst/>
          </a:prstGeom>
          <a:noFill/>
          <a:ln w="9525" cap="flat" cmpd="sng">
            <a:solidFill>
              <a:srgbClr val="5B4191"/>
            </a:solidFill>
            <a:prstDash val="solid"/>
            <a:round/>
            <a:headEnd type="none" w="sm" len="sm"/>
            <a:tailEnd type="none" w="sm" len="sm"/>
          </a:ln>
        </p:spPr>
      </p:cxnSp>
      <p:cxnSp>
        <p:nvCxnSpPr>
          <p:cNvPr id="70" name="Google Shape;70;p2"/>
          <p:cNvCxnSpPr/>
          <p:nvPr/>
        </p:nvCxnSpPr>
        <p:spPr>
          <a:xfrm>
            <a:off x="1370025" y="2943700"/>
            <a:ext cx="6331500" cy="0"/>
          </a:xfrm>
          <a:prstGeom prst="straightConnector1">
            <a:avLst/>
          </a:prstGeom>
          <a:noFill/>
          <a:ln w="9525" cap="flat" cmpd="sng">
            <a:solidFill>
              <a:srgbClr val="5B4191"/>
            </a:solidFill>
            <a:prstDash val="solid"/>
            <a:round/>
            <a:headEnd type="none" w="sm" len="sm"/>
            <a:tailEnd type="none" w="sm" len="sm"/>
          </a:ln>
        </p:spPr>
      </p:cxnSp>
      <p:sp>
        <p:nvSpPr>
          <p:cNvPr id="71" name="Google Shape;71;p2"/>
          <p:cNvSpPr txBox="1"/>
          <p:nvPr/>
        </p:nvSpPr>
        <p:spPr>
          <a:xfrm>
            <a:off x="1370025" y="1273775"/>
            <a:ext cx="491700" cy="475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100"/>
              <a:buFont typeface="Arial"/>
              <a:buNone/>
            </a:pPr>
            <a:r>
              <a:rPr lang="es-CO" sz="2100" b="0" i="0" u="none" strike="noStrike" cap="none">
                <a:solidFill>
                  <a:srgbClr val="5B4191"/>
                </a:solidFill>
                <a:latin typeface="Roboto Black"/>
                <a:ea typeface="Roboto Black"/>
                <a:cs typeface="Roboto Black"/>
                <a:sym typeface="Roboto Black"/>
              </a:rPr>
              <a:t>1. </a:t>
            </a:r>
            <a:endParaRPr sz="1400" b="0" i="0" u="none" strike="noStrike" cap="none">
              <a:solidFill>
                <a:srgbClr val="5B4191"/>
              </a:solidFill>
              <a:latin typeface="Roboto Black"/>
              <a:ea typeface="Roboto Black"/>
              <a:cs typeface="Roboto Black"/>
              <a:sym typeface="Roboto Black"/>
            </a:endParaRPr>
          </a:p>
        </p:txBody>
      </p:sp>
      <p:sp>
        <p:nvSpPr>
          <p:cNvPr id="72" name="Google Shape;72;p2"/>
          <p:cNvSpPr txBox="1"/>
          <p:nvPr/>
        </p:nvSpPr>
        <p:spPr>
          <a:xfrm>
            <a:off x="1370025" y="1863813"/>
            <a:ext cx="491700" cy="475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100"/>
              <a:buFont typeface="Arial"/>
              <a:buNone/>
            </a:pPr>
            <a:r>
              <a:rPr lang="es-CO" sz="2100" b="0" i="0" u="none" strike="noStrike" cap="none">
                <a:solidFill>
                  <a:srgbClr val="5B4191"/>
                </a:solidFill>
                <a:latin typeface="Roboto Black"/>
                <a:ea typeface="Roboto Black"/>
                <a:cs typeface="Roboto Black"/>
                <a:sym typeface="Roboto Black"/>
              </a:rPr>
              <a:t>2. </a:t>
            </a:r>
            <a:endParaRPr sz="1400" b="0" i="0" u="none" strike="noStrike" cap="none">
              <a:solidFill>
                <a:srgbClr val="5B4191"/>
              </a:solidFill>
              <a:latin typeface="Roboto Black"/>
              <a:ea typeface="Roboto Black"/>
              <a:cs typeface="Roboto Black"/>
              <a:sym typeface="Roboto Black"/>
            </a:endParaRPr>
          </a:p>
        </p:txBody>
      </p:sp>
      <p:sp>
        <p:nvSpPr>
          <p:cNvPr id="73" name="Google Shape;73;p2"/>
          <p:cNvSpPr txBox="1"/>
          <p:nvPr/>
        </p:nvSpPr>
        <p:spPr>
          <a:xfrm>
            <a:off x="1370025" y="2425225"/>
            <a:ext cx="491700" cy="475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100"/>
              <a:buFont typeface="Arial"/>
              <a:buNone/>
            </a:pPr>
            <a:r>
              <a:rPr lang="es-CO" sz="2100" b="0" i="0" u="none" strike="noStrike" cap="none">
                <a:solidFill>
                  <a:srgbClr val="5B4191"/>
                </a:solidFill>
                <a:latin typeface="Roboto Black"/>
                <a:ea typeface="Roboto Black"/>
                <a:cs typeface="Roboto Black"/>
                <a:sym typeface="Roboto Black"/>
              </a:rPr>
              <a:t>3. </a:t>
            </a:r>
            <a:endParaRPr sz="1400" b="0" i="0" u="none" strike="noStrike" cap="none">
              <a:solidFill>
                <a:srgbClr val="5B4191"/>
              </a:solidFill>
              <a:latin typeface="Roboto Black"/>
              <a:ea typeface="Roboto Black"/>
              <a:cs typeface="Roboto Black"/>
              <a:sym typeface="Roboto Black"/>
            </a:endParaRPr>
          </a:p>
        </p:txBody>
      </p:sp>
      <p:sp>
        <p:nvSpPr>
          <p:cNvPr id="74" name="Google Shape;74;p2"/>
          <p:cNvSpPr txBox="1"/>
          <p:nvPr/>
        </p:nvSpPr>
        <p:spPr>
          <a:xfrm>
            <a:off x="1979750" y="1130850"/>
            <a:ext cx="6331500" cy="507900"/>
          </a:xfrm>
          <a:prstGeom prst="rect">
            <a:avLst/>
          </a:prstGeom>
          <a:noFill/>
          <a:ln>
            <a:noFill/>
          </a:ln>
        </p:spPr>
        <p:txBody>
          <a:bodyPr spcFirstLastPara="1" wrap="square" lIns="91425" tIns="91425" rIns="91425" bIns="91425" anchor="t" anchorCtr="0">
            <a:spAutoFit/>
          </a:bodyPr>
          <a:lstStyle/>
          <a:p>
            <a:pPr marL="0" lvl="0" indent="0" algn="l" rtl="0">
              <a:lnSpc>
                <a:spcPct val="102000"/>
              </a:lnSpc>
              <a:spcBef>
                <a:spcPts val="200"/>
              </a:spcBef>
              <a:spcAft>
                <a:spcPts val="0"/>
              </a:spcAft>
              <a:buClr>
                <a:schemeClr val="dk1"/>
              </a:buClr>
              <a:buSzPts val="1100"/>
              <a:buFont typeface="Arial"/>
              <a:buNone/>
            </a:pPr>
            <a:r>
              <a:rPr lang="es-CO" sz="2100">
                <a:solidFill>
                  <a:srgbClr val="5B4191"/>
                </a:solidFill>
                <a:latin typeface="Roboto"/>
                <a:ea typeface="Roboto"/>
                <a:cs typeface="Roboto"/>
                <a:sym typeface="Roboto"/>
              </a:rPr>
              <a:t>Presentación CGP Modalidad Locales e Interlocales</a:t>
            </a:r>
            <a:endParaRPr sz="2100">
              <a:solidFill>
                <a:srgbClr val="5B4191"/>
              </a:solidFill>
              <a:latin typeface="Roboto"/>
              <a:ea typeface="Roboto"/>
              <a:cs typeface="Roboto"/>
              <a:sym typeface="Roboto"/>
            </a:endParaRPr>
          </a:p>
        </p:txBody>
      </p:sp>
      <p:sp>
        <p:nvSpPr>
          <p:cNvPr id="75" name="Google Shape;75;p2"/>
          <p:cNvSpPr txBox="1"/>
          <p:nvPr/>
        </p:nvSpPr>
        <p:spPr>
          <a:xfrm>
            <a:off x="1979750" y="1906750"/>
            <a:ext cx="6463500" cy="805200"/>
          </a:xfrm>
          <a:prstGeom prst="rect">
            <a:avLst/>
          </a:prstGeom>
          <a:noFill/>
          <a:ln>
            <a:noFill/>
          </a:ln>
        </p:spPr>
        <p:txBody>
          <a:bodyPr spcFirstLastPara="1" wrap="square" lIns="91425" tIns="91425" rIns="91425" bIns="91425" anchor="t" anchorCtr="0">
            <a:spAutoFit/>
          </a:bodyPr>
          <a:lstStyle/>
          <a:p>
            <a:pPr marL="0" lvl="0" indent="0" algn="l" rtl="0">
              <a:lnSpc>
                <a:spcPct val="102000"/>
              </a:lnSpc>
              <a:spcBef>
                <a:spcPts val="200"/>
              </a:spcBef>
              <a:spcAft>
                <a:spcPts val="0"/>
              </a:spcAft>
              <a:buClr>
                <a:schemeClr val="dk1"/>
              </a:buClr>
              <a:buSzPts val="1100"/>
              <a:buFont typeface="Arial"/>
              <a:buNone/>
            </a:pPr>
            <a:r>
              <a:rPr lang="es-CO" sz="2100">
                <a:solidFill>
                  <a:srgbClr val="5B4191"/>
                </a:solidFill>
                <a:latin typeface="Roboto"/>
                <a:ea typeface="Roboto"/>
                <a:cs typeface="Roboto"/>
                <a:sym typeface="Roboto"/>
              </a:rPr>
              <a:t>Presentación CGP Modalidad Metropolitanos</a:t>
            </a:r>
            <a:endParaRPr sz="1300" b="1">
              <a:solidFill>
                <a:srgbClr val="491F6A"/>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100"/>
              <a:buFont typeface="Arial"/>
              <a:buNone/>
            </a:pPr>
            <a:endParaRPr sz="2100">
              <a:solidFill>
                <a:srgbClr val="5B4191"/>
              </a:solidFill>
              <a:latin typeface="Roboto"/>
              <a:ea typeface="Roboto"/>
              <a:cs typeface="Roboto"/>
              <a:sym typeface="Roboto"/>
            </a:endParaRPr>
          </a:p>
        </p:txBody>
      </p:sp>
      <p:sp>
        <p:nvSpPr>
          <p:cNvPr id="76" name="Google Shape;76;p2"/>
          <p:cNvSpPr txBox="1"/>
          <p:nvPr/>
        </p:nvSpPr>
        <p:spPr>
          <a:xfrm>
            <a:off x="1979750" y="2425225"/>
            <a:ext cx="4131900" cy="475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100"/>
              <a:buFont typeface="Arial"/>
              <a:buNone/>
            </a:pPr>
            <a:r>
              <a:rPr lang="es-CO" sz="2100">
                <a:solidFill>
                  <a:srgbClr val="5B4191"/>
                </a:solidFill>
                <a:latin typeface="Roboto"/>
                <a:ea typeface="Roboto"/>
                <a:cs typeface="Roboto"/>
                <a:sym typeface="Roboto"/>
              </a:rPr>
              <a:t>Migración plataforma</a:t>
            </a:r>
            <a:endParaRPr sz="1400" b="0" i="0" u="none" strike="noStrike" cap="none">
              <a:solidFill>
                <a:srgbClr val="5B4191"/>
              </a:solidFill>
              <a:latin typeface="Roboto"/>
              <a:ea typeface="Roboto"/>
              <a:cs typeface="Roboto"/>
              <a:sym typeface="Roboto"/>
            </a:endParaRPr>
          </a:p>
        </p:txBody>
      </p:sp>
      <p:cxnSp>
        <p:nvCxnSpPr>
          <p:cNvPr id="77" name="Google Shape;77;p2"/>
          <p:cNvCxnSpPr/>
          <p:nvPr/>
        </p:nvCxnSpPr>
        <p:spPr>
          <a:xfrm>
            <a:off x="1370025" y="3505150"/>
            <a:ext cx="6331500" cy="0"/>
          </a:xfrm>
          <a:prstGeom prst="straightConnector1">
            <a:avLst/>
          </a:prstGeom>
          <a:noFill/>
          <a:ln w="9525" cap="flat" cmpd="sng">
            <a:solidFill>
              <a:srgbClr val="5B4191"/>
            </a:solidFill>
            <a:prstDash val="solid"/>
            <a:round/>
            <a:headEnd type="none" w="sm" len="sm"/>
            <a:tailEnd type="none" w="sm" len="sm"/>
          </a:ln>
        </p:spPr>
      </p:cxnSp>
      <p:sp>
        <p:nvSpPr>
          <p:cNvPr id="78" name="Google Shape;78;p2"/>
          <p:cNvSpPr txBox="1"/>
          <p:nvPr/>
        </p:nvSpPr>
        <p:spPr>
          <a:xfrm>
            <a:off x="1370025" y="2986675"/>
            <a:ext cx="491700" cy="475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100"/>
              <a:buFont typeface="Arial"/>
              <a:buNone/>
            </a:pPr>
            <a:r>
              <a:rPr lang="es-CO" sz="2100">
                <a:solidFill>
                  <a:srgbClr val="5B4191"/>
                </a:solidFill>
                <a:latin typeface="Roboto Black"/>
                <a:ea typeface="Roboto Black"/>
                <a:cs typeface="Roboto Black"/>
                <a:sym typeface="Roboto Black"/>
              </a:rPr>
              <a:t>4</a:t>
            </a:r>
            <a:r>
              <a:rPr lang="es-CO" sz="2100" b="0" i="0" u="none" strike="noStrike" cap="none">
                <a:solidFill>
                  <a:srgbClr val="5B4191"/>
                </a:solidFill>
                <a:latin typeface="Roboto Black"/>
                <a:ea typeface="Roboto Black"/>
                <a:cs typeface="Roboto Black"/>
                <a:sym typeface="Roboto Black"/>
              </a:rPr>
              <a:t>. </a:t>
            </a:r>
            <a:endParaRPr sz="1400" b="0" i="0" u="none" strike="noStrike" cap="none">
              <a:solidFill>
                <a:srgbClr val="5B4191"/>
              </a:solidFill>
              <a:latin typeface="Roboto Black"/>
              <a:ea typeface="Roboto Black"/>
              <a:cs typeface="Roboto Black"/>
              <a:sym typeface="Roboto Black"/>
            </a:endParaRPr>
          </a:p>
        </p:txBody>
      </p:sp>
      <p:sp>
        <p:nvSpPr>
          <p:cNvPr id="79" name="Google Shape;79;p2"/>
          <p:cNvSpPr txBox="1"/>
          <p:nvPr/>
        </p:nvSpPr>
        <p:spPr>
          <a:xfrm>
            <a:off x="1979750" y="2986675"/>
            <a:ext cx="4131900" cy="475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2100"/>
              <a:buFont typeface="Arial"/>
              <a:buNone/>
            </a:pPr>
            <a:r>
              <a:rPr lang="es-CO" sz="2100">
                <a:solidFill>
                  <a:srgbClr val="5B4191"/>
                </a:solidFill>
                <a:latin typeface="Roboto"/>
                <a:ea typeface="Roboto"/>
                <a:cs typeface="Roboto"/>
                <a:sym typeface="Roboto"/>
              </a:rPr>
              <a:t>Varios </a:t>
            </a:r>
            <a:endParaRPr sz="1400" b="0" i="0" u="none" strike="noStrike" cap="none">
              <a:solidFill>
                <a:srgbClr val="5B419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12"/>
          <p:cNvSpPr txBox="1"/>
          <p:nvPr/>
        </p:nvSpPr>
        <p:spPr>
          <a:xfrm>
            <a:off x="686328" y="1190899"/>
            <a:ext cx="826800" cy="417900"/>
          </a:xfrm>
          <a:prstGeom prst="rect">
            <a:avLst/>
          </a:prstGeom>
          <a:noFill/>
          <a:ln>
            <a:noFill/>
          </a:ln>
        </p:spPr>
        <p:txBody>
          <a:bodyPr spcFirstLastPara="1" wrap="square" lIns="0" tIns="36175" rIns="0" bIns="0" anchor="t" anchorCtr="0">
            <a:noAutofit/>
          </a:bodyPr>
          <a:lstStyle/>
          <a:p>
            <a:pPr marL="19121" marR="0" lvl="0" indent="0" algn="l" rtl="0">
              <a:lnSpc>
                <a:spcPct val="101725"/>
              </a:lnSpc>
              <a:spcBef>
                <a:spcPts val="0"/>
              </a:spcBef>
              <a:spcAft>
                <a:spcPts val="0"/>
              </a:spcAft>
              <a:buNone/>
            </a:pPr>
            <a:r>
              <a:rPr lang="es-CO" sz="1250" b="1" i="0" u="none" strike="noStrike" cap="none">
                <a:solidFill>
                  <a:srgbClr val="FFFFFF"/>
                </a:solidFill>
                <a:latin typeface="Roboto Light"/>
                <a:ea typeface="Roboto Light"/>
                <a:cs typeface="Roboto Light"/>
                <a:sym typeface="Roboto Light"/>
              </a:rPr>
              <a:t>2022</a:t>
            </a:r>
            <a:endParaRPr sz="1250" b="0" i="0" u="none" strike="noStrike" cap="none">
              <a:solidFill>
                <a:srgbClr val="000000"/>
              </a:solidFill>
              <a:latin typeface="Roboto Light"/>
              <a:ea typeface="Roboto Light"/>
              <a:cs typeface="Roboto Light"/>
              <a:sym typeface="Roboto Light"/>
            </a:endParaRPr>
          </a:p>
        </p:txBody>
      </p:sp>
      <p:sp>
        <p:nvSpPr>
          <p:cNvPr id="501" name="Google Shape;501;p12"/>
          <p:cNvSpPr txBox="1"/>
          <p:nvPr/>
        </p:nvSpPr>
        <p:spPr>
          <a:xfrm>
            <a:off x="654325" y="1004771"/>
            <a:ext cx="3075000" cy="46516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a:p>
            <a:pPr marL="117728" marR="0" lvl="0" indent="0" algn="l" rtl="0">
              <a:lnSpc>
                <a:spcPct val="101725"/>
              </a:lnSpc>
              <a:spcBef>
                <a:spcPts val="1134"/>
              </a:spcBef>
              <a:spcAft>
                <a:spcPts val="0"/>
              </a:spcAft>
              <a:buNone/>
            </a:pPr>
            <a:r>
              <a:rPr lang="es-CO" sz="1250" b="1" i="0" u="none" strike="noStrike" cap="none">
                <a:solidFill>
                  <a:srgbClr val="FFFFFF"/>
                </a:solidFill>
                <a:latin typeface="Roboto Light"/>
                <a:ea typeface="Roboto Light"/>
                <a:cs typeface="Roboto Light"/>
                <a:sym typeface="Roboto Light"/>
              </a:rPr>
              <a:t>2022</a:t>
            </a:r>
            <a:endParaRPr sz="1250" b="0" i="0" u="none" strike="noStrike" cap="none">
              <a:solidFill>
                <a:srgbClr val="000000"/>
              </a:solidFill>
              <a:latin typeface="Roboto Light"/>
              <a:ea typeface="Roboto Light"/>
              <a:cs typeface="Roboto Light"/>
              <a:sym typeface="Roboto Light"/>
            </a:endParaRPr>
          </a:p>
        </p:txBody>
      </p:sp>
      <p:sp>
        <p:nvSpPr>
          <p:cNvPr id="502" name="Google Shape;502;p12"/>
          <p:cNvSpPr/>
          <p:nvPr/>
        </p:nvSpPr>
        <p:spPr>
          <a:xfrm>
            <a:off x="2193250" y="1619600"/>
            <a:ext cx="6162300" cy="572700"/>
          </a:xfrm>
          <a:custGeom>
            <a:avLst/>
            <a:gdLst/>
            <a:ahLst/>
            <a:cxnLst/>
            <a:rect l="l" t="t" r="r" b="b"/>
            <a:pathLst>
              <a:path w="6162300" h="572700" extrusionOk="0">
                <a:moveTo>
                  <a:pt x="0" y="0"/>
                </a:moveTo>
                <a:lnTo>
                  <a:pt x="6162300" y="0"/>
                </a:lnTo>
                <a:lnTo>
                  <a:pt x="6162300" y="572700"/>
                </a:lnTo>
                <a:lnTo>
                  <a:pt x="0" y="5727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03" name="Google Shape;503;p12"/>
          <p:cNvSpPr/>
          <p:nvPr/>
        </p:nvSpPr>
        <p:spPr>
          <a:xfrm>
            <a:off x="2193250" y="1619600"/>
            <a:ext cx="6162300" cy="572700"/>
          </a:xfrm>
          <a:custGeom>
            <a:avLst/>
            <a:gdLst/>
            <a:ahLst/>
            <a:cxnLst/>
            <a:rect l="l" t="t" r="r" b="b"/>
            <a:pathLst>
              <a:path w="6162300" h="572700" extrusionOk="0">
                <a:moveTo>
                  <a:pt x="0" y="0"/>
                </a:moveTo>
                <a:lnTo>
                  <a:pt x="6162300" y="0"/>
                </a:lnTo>
                <a:lnTo>
                  <a:pt x="6162300" y="572700"/>
                </a:lnTo>
                <a:lnTo>
                  <a:pt x="0" y="5727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04" name="Google Shape;504;p12"/>
          <p:cNvSpPr/>
          <p:nvPr/>
        </p:nvSpPr>
        <p:spPr>
          <a:xfrm>
            <a:off x="2264775" y="1704200"/>
            <a:ext cx="3189900" cy="369300"/>
          </a:xfrm>
          <a:custGeom>
            <a:avLst/>
            <a:gdLst/>
            <a:ahLst/>
            <a:cxnLst/>
            <a:rect l="l" t="t" r="r" b="b"/>
            <a:pathLst>
              <a:path w="3189900" h="369300" extrusionOk="0">
                <a:moveTo>
                  <a:pt x="0" y="0"/>
                </a:moveTo>
                <a:lnTo>
                  <a:pt x="3189900" y="0"/>
                </a:lnTo>
                <a:lnTo>
                  <a:pt x="3189900" y="369300"/>
                </a:lnTo>
                <a:lnTo>
                  <a:pt x="0" y="369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05" name="Google Shape;505;p12"/>
          <p:cNvSpPr/>
          <p:nvPr/>
        </p:nvSpPr>
        <p:spPr>
          <a:xfrm>
            <a:off x="4499675" y="248275"/>
            <a:ext cx="3891000" cy="572700"/>
          </a:xfrm>
          <a:custGeom>
            <a:avLst/>
            <a:gdLst/>
            <a:ahLst/>
            <a:cxnLst/>
            <a:rect l="l" t="t" r="r" b="b"/>
            <a:pathLst>
              <a:path w="3891000" h="572700" extrusionOk="0">
                <a:moveTo>
                  <a:pt x="0" y="0"/>
                </a:moveTo>
                <a:lnTo>
                  <a:pt x="3891000" y="0"/>
                </a:lnTo>
                <a:lnTo>
                  <a:pt x="3891000" y="572700"/>
                </a:lnTo>
                <a:lnTo>
                  <a:pt x="0" y="572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06" name="Google Shape;506;p12"/>
          <p:cNvSpPr/>
          <p:nvPr/>
        </p:nvSpPr>
        <p:spPr>
          <a:xfrm>
            <a:off x="619725" y="1142375"/>
            <a:ext cx="732600" cy="360900"/>
          </a:xfrm>
          <a:custGeom>
            <a:avLst/>
            <a:gdLst/>
            <a:ahLst/>
            <a:cxnLst/>
            <a:rect l="l" t="t" r="r" b="b"/>
            <a:pathLst>
              <a:path w="732600" h="360900" extrusionOk="0">
                <a:moveTo>
                  <a:pt x="0" y="0"/>
                </a:moveTo>
                <a:lnTo>
                  <a:pt x="732600" y="0"/>
                </a:lnTo>
                <a:lnTo>
                  <a:pt x="732600" y="360900"/>
                </a:lnTo>
                <a:lnTo>
                  <a:pt x="0" y="360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07" name="Google Shape;507;p12"/>
          <p:cNvSpPr/>
          <p:nvPr/>
        </p:nvSpPr>
        <p:spPr>
          <a:xfrm>
            <a:off x="686328" y="1422671"/>
            <a:ext cx="826800" cy="186127"/>
          </a:xfrm>
          <a:custGeom>
            <a:avLst/>
            <a:gdLst/>
            <a:ahLst/>
            <a:cxnLst/>
            <a:rect l="l" t="t" r="r" b="b"/>
            <a:pathLst>
              <a:path w="826800" h="186127" extrusionOk="0">
                <a:moveTo>
                  <a:pt x="0" y="0"/>
                </a:moveTo>
                <a:lnTo>
                  <a:pt x="826800" y="0"/>
                </a:lnTo>
                <a:lnTo>
                  <a:pt x="826800" y="186127"/>
                </a:lnTo>
                <a:lnTo>
                  <a:pt x="0" y="186127"/>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08" name="Google Shape;508;p12"/>
          <p:cNvSpPr/>
          <p:nvPr/>
        </p:nvSpPr>
        <p:spPr>
          <a:xfrm>
            <a:off x="654325" y="1004771"/>
            <a:ext cx="3075000" cy="417900"/>
          </a:xfrm>
          <a:custGeom>
            <a:avLst/>
            <a:gdLst/>
            <a:ahLst/>
            <a:cxnLst/>
            <a:rect l="l" t="t" r="r" b="b"/>
            <a:pathLst>
              <a:path w="3075000" h="417900" extrusionOk="0">
                <a:moveTo>
                  <a:pt x="0" y="0"/>
                </a:moveTo>
                <a:lnTo>
                  <a:pt x="3075000" y="0"/>
                </a:lnTo>
                <a:lnTo>
                  <a:pt x="3075000" y="417900"/>
                </a:lnTo>
                <a:lnTo>
                  <a:pt x="0" y="417900"/>
                </a:lnTo>
                <a:lnTo>
                  <a:pt x="0" y="0"/>
                </a:lnTo>
                <a:close/>
              </a:path>
            </a:pathLst>
          </a:custGeom>
          <a:solidFill>
            <a:srgbClr val="FFAB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09" name="Google Shape;509;p12"/>
          <p:cNvSpPr/>
          <p:nvPr/>
        </p:nvSpPr>
        <p:spPr>
          <a:xfrm>
            <a:off x="924425" y="2238475"/>
            <a:ext cx="294000" cy="523200"/>
          </a:xfrm>
          <a:custGeom>
            <a:avLst/>
            <a:gdLst/>
            <a:ahLst/>
            <a:cxnLst/>
            <a:rect l="l" t="t" r="r" b="b"/>
            <a:pathLst>
              <a:path w="294000" h="523200" extrusionOk="0">
                <a:moveTo>
                  <a:pt x="147000" y="523200"/>
                </a:moveTo>
                <a:lnTo>
                  <a:pt x="0" y="376200"/>
                </a:lnTo>
                <a:lnTo>
                  <a:pt x="73500" y="376200"/>
                </a:lnTo>
                <a:lnTo>
                  <a:pt x="73500" y="0"/>
                </a:lnTo>
                <a:lnTo>
                  <a:pt x="220500" y="0"/>
                </a:lnTo>
                <a:lnTo>
                  <a:pt x="220500" y="376200"/>
                </a:lnTo>
                <a:lnTo>
                  <a:pt x="294000" y="376200"/>
                </a:lnTo>
                <a:lnTo>
                  <a:pt x="147000" y="523200"/>
                </a:lnTo>
                <a:close/>
              </a:path>
            </a:pathLst>
          </a:custGeom>
          <a:solidFill>
            <a:srgbClr val="8C81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10" name="Google Shape;510;p12"/>
          <p:cNvSpPr/>
          <p:nvPr/>
        </p:nvSpPr>
        <p:spPr>
          <a:xfrm>
            <a:off x="924425" y="2238475"/>
            <a:ext cx="294000" cy="523200"/>
          </a:xfrm>
          <a:custGeom>
            <a:avLst/>
            <a:gdLst/>
            <a:ahLst/>
            <a:cxnLst/>
            <a:rect l="l" t="t" r="r" b="b"/>
            <a:pathLst>
              <a:path w="294000" h="523200" extrusionOk="0">
                <a:moveTo>
                  <a:pt x="0" y="376200"/>
                </a:moveTo>
                <a:lnTo>
                  <a:pt x="73500" y="376200"/>
                </a:lnTo>
                <a:lnTo>
                  <a:pt x="73500" y="0"/>
                </a:lnTo>
                <a:lnTo>
                  <a:pt x="220500" y="0"/>
                </a:lnTo>
                <a:lnTo>
                  <a:pt x="220500" y="376200"/>
                </a:lnTo>
                <a:lnTo>
                  <a:pt x="294000" y="376200"/>
                </a:lnTo>
                <a:lnTo>
                  <a:pt x="147000" y="523200"/>
                </a:lnTo>
                <a:lnTo>
                  <a:pt x="0" y="376200"/>
                </a:lnTo>
                <a:close/>
              </a:path>
            </a:pathLst>
          </a:custGeom>
          <a:solidFill>
            <a:srgbClr val="491F6A"/>
          </a:solid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11" name="Google Shape;511;p12"/>
          <p:cNvSpPr/>
          <p:nvPr/>
        </p:nvSpPr>
        <p:spPr>
          <a:xfrm>
            <a:off x="650900" y="2829400"/>
            <a:ext cx="962700" cy="332400"/>
          </a:xfrm>
          <a:custGeom>
            <a:avLst/>
            <a:gdLst/>
            <a:ahLst/>
            <a:cxnLst/>
            <a:rect l="l" t="t" r="r" b="b"/>
            <a:pathLst>
              <a:path w="962700" h="332400" extrusionOk="0">
                <a:moveTo>
                  <a:pt x="0" y="0"/>
                </a:moveTo>
                <a:lnTo>
                  <a:pt x="962700" y="0"/>
                </a:lnTo>
                <a:lnTo>
                  <a:pt x="962700" y="332400"/>
                </a:lnTo>
                <a:lnTo>
                  <a:pt x="0" y="3324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12" name="Google Shape;512;p12"/>
          <p:cNvSpPr/>
          <p:nvPr/>
        </p:nvSpPr>
        <p:spPr>
          <a:xfrm>
            <a:off x="621350" y="2818600"/>
            <a:ext cx="1021800" cy="354000"/>
          </a:xfrm>
          <a:custGeom>
            <a:avLst/>
            <a:gdLst/>
            <a:ahLst/>
            <a:cxnLst/>
            <a:rect l="l" t="t" r="r" b="b"/>
            <a:pathLst>
              <a:path w="1021800" h="354000" extrusionOk="0">
                <a:moveTo>
                  <a:pt x="0" y="0"/>
                </a:moveTo>
                <a:lnTo>
                  <a:pt x="1021800" y="0"/>
                </a:lnTo>
                <a:lnTo>
                  <a:pt x="1021800" y="354000"/>
                </a:lnTo>
                <a:lnTo>
                  <a:pt x="0" y="3540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13" name="Google Shape;513;p12"/>
          <p:cNvSpPr/>
          <p:nvPr/>
        </p:nvSpPr>
        <p:spPr>
          <a:xfrm>
            <a:off x="1518950" y="3229525"/>
            <a:ext cx="94650" cy="332400"/>
          </a:xfrm>
          <a:custGeom>
            <a:avLst/>
            <a:gdLst/>
            <a:ahLst/>
            <a:cxnLst/>
            <a:rect l="l" t="t" r="r" b="b"/>
            <a:pathLst>
              <a:path w="94650" h="332400" extrusionOk="0">
                <a:moveTo>
                  <a:pt x="0" y="0"/>
                </a:moveTo>
                <a:lnTo>
                  <a:pt x="94650" y="0"/>
                </a:lnTo>
                <a:lnTo>
                  <a:pt x="94650" y="332400"/>
                </a:lnTo>
                <a:lnTo>
                  <a:pt x="0" y="3324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14" name="Google Shape;514;p12"/>
          <p:cNvSpPr/>
          <p:nvPr/>
        </p:nvSpPr>
        <p:spPr>
          <a:xfrm>
            <a:off x="650900" y="3229525"/>
            <a:ext cx="46650" cy="332400"/>
          </a:xfrm>
          <a:custGeom>
            <a:avLst/>
            <a:gdLst/>
            <a:ahLst/>
            <a:cxnLst/>
            <a:rect l="l" t="t" r="r" b="b"/>
            <a:pathLst>
              <a:path w="46650" h="332400" extrusionOk="0">
                <a:moveTo>
                  <a:pt x="0" y="0"/>
                </a:moveTo>
                <a:lnTo>
                  <a:pt x="46650" y="0"/>
                </a:lnTo>
                <a:lnTo>
                  <a:pt x="46650" y="332400"/>
                </a:lnTo>
                <a:lnTo>
                  <a:pt x="0" y="3324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15" name="Google Shape;515;p12"/>
          <p:cNvSpPr/>
          <p:nvPr/>
        </p:nvSpPr>
        <p:spPr>
          <a:xfrm>
            <a:off x="650900" y="3229525"/>
            <a:ext cx="962700" cy="332400"/>
          </a:xfrm>
          <a:custGeom>
            <a:avLst/>
            <a:gdLst/>
            <a:ahLst/>
            <a:cxnLst/>
            <a:rect l="l" t="t" r="r" b="b"/>
            <a:pathLst>
              <a:path w="962700" h="332400" extrusionOk="0">
                <a:moveTo>
                  <a:pt x="0" y="0"/>
                </a:moveTo>
                <a:lnTo>
                  <a:pt x="962700" y="0"/>
                </a:lnTo>
                <a:lnTo>
                  <a:pt x="962700" y="332400"/>
                </a:lnTo>
                <a:lnTo>
                  <a:pt x="0" y="3324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16" name="Google Shape;516;p12"/>
          <p:cNvSpPr/>
          <p:nvPr/>
        </p:nvSpPr>
        <p:spPr>
          <a:xfrm>
            <a:off x="697550" y="3229525"/>
            <a:ext cx="821400" cy="354000"/>
          </a:xfrm>
          <a:custGeom>
            <a:avLst/>
            <a:gdLst/>
            <a:ahLst/>
            <a:cxnLst/>
            <a:rect l="l" t="t" r="r" b="b"/>
            <a:pathLst>
              <a:path w="821400" h="354000" extrusionOk="0">
                <a:moveTo>
                  <a:pt x="0" y="0"/>
                </a:moveTo>
                <a:lnTo>
                  <a:pt x="821400" y="0"/>
                </a:lnTo>
                <a:lnTo>
                  <a:pt x="821400" y="354000"/>
                </a:lnTo>
                <a:lnTo>
                  <a:pt x="0" y="3540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17" name="Google Shape;517;p12"/>
          <p:cNvSpPr/>
          <p:nvPr/>
        </p:nvSpPr>
        <p:spPr>
          <a:xfrm>
            <a:off x="2264775" y="2270425"/>
            <a:ext cx="2822100" cy="523200"/>
          </a:xfrm>
          <a:custGeom>
            <a:avLst/>
            <a:gdLst/>
            <a:ahLst/>
            <a:cxnLst/>
            <a:rect l="l" t="t" r="r" b="b"/>
            <a:pathLst>
              <a:path w="2822100" h="523200" extrusionOk="0">
                <a:moveTo>
                  <a:pt x="0" y="0"/>
                </a:moveTo>
                <a:lnTo>
                  <a:pt x="2822100" y="0"/>
                </a:lnTo>
                <a:lnTo>
                  <a:pt x="2822100" y="523200"/>
                </a:lnTo>
                <a:lnTo>
                  <a:pt x="0" y="5232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18" name="Google Shape;518;p12"/>
          <p:cNvSpPr/>
          <p:nvPr/>
        </p:nvSpPr>
        <p:spPr>
          <a:xfrm>
            <a:off x="5560925" y="2270425"/>
            <a:ext cx="2617800" cy="523200"/>
          </a:xfrm>
          <a:custGeom>
            <a:avLst/>
            <a:gdLst/>
            <a:ahLst/>
            <a:cxnLst/>
            <a:rect l="l" t="t" r="r" b="b"/>
            <a:pathLst>
              <a:path w="2617800" h="523200" extrusionOk="0">
                <a:moveTo>
                  <a:pt x="0" y="0"/>
                </a:moveTo>
                <a:lnTo>
                  <a:pt x="2617800" y="0"/>
                </a:lnTo>
                <a:lnTo>
                  <a:pt x="2617800" y="523200"/>
                </a:lnTo>
                <a:lnTo>
                  <a:pt x="0" y="5232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19" name="Google Shape;519;p12"/>
          <p:cNvSpPr/>
          <p:nvPr/>
        </p:nvSpPr>
        <p:spPr>
          <a:xfrm>
            <a:off x="2229875" y="3210500"/>
            <a:ext cx="962700" cy="369300"/>
          </a:xfrm>
          <a:custGeom>
            <a:avLst/>
            <a:gdLst/>
            <a:ahLst/>
            <a:cxnLst/>
            <a:rect l="l" t="t" r="r" b="b"/>
            <a:pathLst>
              <a:path w="962700" h="369300" extrusionOk="0">
                <a:moveTo>
                  <a:pt x="0" y="0"/>
                </a:moveTo>
                <a:lnTo>
                  <a:pt x="962700" y="0"/>
                </a:lnTo>
                <a:lnTo>
                  <a:pt x="962700" y="369300"/>
                </a:lnTo>
                <a:lnTo>
                  <a:pt x="0" y="3693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20" name="Google Shape;520;p12"/>
          <p:cNvSpPr/>
          <p:nvPr/>
        </p:nvSpPr>
        <p:spPr>
          <a:xfrm>
            <a:off x="2193250" y="3152000"/>
            <a:ext cx="1149375" cy="523200"/>
          </a:xfrm>
          <a:custGeom>
            <a:avLst/>
            <a:gdLst/>
            <a:ahLst/>
            <a:cxnLst/>
            <a:rect l="l" t="t" r="r" b="b"/>
            <a:pathLst>
              <a:path w="1149375" h="523200" extrusionOk="0">
                <a:moveTo>
                  <a:pt x="0" y="0"/>
                </a:moveTo>
                <a:lnTo>
                  <a:pt x="1149375" y="0"/>
                </a:lnTo>
                <a:lnTo>
                  <a:pt x="1149375" y="523200"/>
                </a:lnTo>
                <a:lnTo>
                  <a:pt x="0" y="5232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21" name="Google Shape;521;p12"/>
          <p:cNvSpPr/>
          <p:nvPr/>
        </p:nvSpPr>
        <p:spPr>
          <a:xfrm>
            <a:off x="3342625" y="3072475"/>
            <a:ext cx="2285100" cy="602725"/>
          </a:xfrm>
          <a:custGeom>
            <a:avLst/>
            <a:gdLst/>
            <a:ahLst/>
            <a:cxnLst/>
            <a:rect l="l" t="t" r="r" b="b"/>
            <a:pathLst>
              <a:path w="2285100" h="602725" extrusionOk="0">
                <a:moveTo>
                  <a:pt x="0" y="0"/>
                </a:moveTo>
                <a:lnTo>
                  <a:pt x="2285100" y="0"/>
                </a:lnTo>
                <a:lnTo>
                  <a:pt x="2285100" y="602725"/>
                </a:lnTo>
                <a:lnTo>
                  <a:pt x="0" y="602725"/>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22" name="Google Shape;522;p12"/>
          <p:cNvSpPr/>
          <p:nvPr/>
        </p:nvSpPr>
        <p:spPr>
          <a:xfrm>
            <a:off x="3378000" y="3305300"/>
            <a:ext cx="141600" cy="216600"/>
          </a:xfrm>
          <a:custGeom>
            <a:avLst/>
            <a:gdLst/>
            <a:ahLst/>
            <a:cxnLst/>
            <a:rect l="l" t="t" r="r" b="b"/>
            <a:pathLst>
              <a:path w="141600" h="216600" extrusionOk="0">
                <a:moveTo>
                  <a:pt x="70800" y="54150"/>
                </a:moveTo>
                <a:lnTo>
                  <a:pt x="70800" y="0"/>
                </a:lnTo>
                <a:lnTo>
                  <a:pt x="141600" y="108300"/>
                </a:lnTo>
                <a:lnTo>
                  <a:pt x="70800" y="216600"/>
                </a:lnTo>
                <a:lnTo>
                  <a:pt x="70800" y="162450"/>
                </a:lnTo>
                <a:lnTo>
                  <a:pt x="0" y="162450"/>
                </a:lnTo>
                <a:lnTo>
                  <a:pt x="0" y="54150"/>
                </a:lnTo>
                <a:lnTo>
                  <a:pt x="70800" y="5415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23" name="Google Shape;523;p12"/>
          <p:cNvSpPr/>
          <p:nvPr/>
        </p:nvSpPr>
        <p:spPr>
          <a:xfrm>
            <a:off x="3378000" y="3305300"/>
            <a:ext cx="141600" cy="216600"/>
          </a:xfrm>
          <a:custGeom>
            <a:avLst/>
            <a:gdLst/>
            <a:ahLst/>
            <a:cxnLst/>
            <a:rect l="l" t="t" r="r" b="b"/>
            <a:pathLst>
              <a:path w="141600" h="216600" extrusionOk="0">
                <a:moveTo>
                  <a:pt x="0" y="54150"/>
                </a:moveTo>
                <a:lnTo>
                  <a:pt x="70800" y="54150"/>
                </a:lnTo>
                <a:lnTo>
                  <a:pt x="70800" y="0"/>
                </a:lnTo>
                <a:lnTo>
                  <a:pt x="141600" y="108300"/>
                </a:lnTo>
                <a:lnTo>
                  <a:pt x="70800" y="216600"/>
                </a:lnTo>
                <a:lnTo>
                  <a:pt x="70800" y="162450"/>
                </a:lnTo>
                <a:lnTo>
                  <a:pt x="0" y="162450"/>
                </a:lnTo>
                <a:lnTo>
                  <a:pt x="0" y="54150"/>
                </a:lnTo>
                <a:close/>
              </a:path>
            </a:pathLst>
          </a:custGeom>
          <a:noFill/>
          <a:ln w="9525" cap="flat" cmpd="sng">
            <a:solidFill>
              <a:srgbClr val="FF99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24" name="Google Shape;524;p12"/>
          <p:cNvSpPr/>
          <p:nvPr/>
        </p:nvSpPr>
        <p:spPr>
          <a:xfrm>
            <a:off x="5454675" y="2952750"/>
            <a:ext cx="1231200" cy="457500"/>
          </a:xfrm>
          <a:custGeom>
            <a:avLst/>
            <a:gdLst/>
            <a:ahLst/>
            <a:cxnLst/>
            <a:rect l="l" t="t" r="r" b="b"/>
            <a:pathLst>
              <a:path w="1231200" h="457500" extrusionOk="0">
                <a:moveTo>
                  <a:pt x="0" y="0"/>
                </a:moveTo>
                <a:lnTo>
                  <a:pt x="1231200" y="0"/>
                </a:lnTo>
                <a:lnTo>
                  <a:pt x="1231200" y="457500"/>
                </a:lnTo>
                <a:lnTo>
                  <a:pt x="0" y="4575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25" name="Google Shape;525;p12"/>
          <p:cNvSpPr/>
          <p:nvPr/>
        </p:nvSpPr>
        <p:spPr>
          <a:xfrm>
            <a:off x="6394450" y="3562350"/>
            <a:ext cx="291425" cy="243300"/>
          </a:xfrm>
          <a:custGeom>
            <a:avLst/>
            <a:gdLst/>
            <a:ahLst/>
            <a:cxnLst/>
            <a:rect l="l" t="t" r="r" b="b"/>
            <a:pathLst>
              <a:path w="291425" h="243300" extrusionOk="0">
                <a:moveTo>
                  <a:pt x="0" y="0"/>
                </a:moveTo>
                <a:lnTo>
                  <a:pt x="291425" y="0"/>
                </a:lnTo>
                <a:lnTo>
                  <a:pt x="291425" y="243300"/>
                </a:lnTo>
                <a:lnTo>
                  <a:pt x="0" y="2433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26" name="Google Shape;526;p12"/>
          <p:cNvSpPr/>
          <p:nvPr/>
        </p:nvSpPr>
        <p:spPr>
          <a:xfrm>
            <a:off x="5454675" y="3562350"/>
            <a:ext cx="1231200" cy="243300"/>
          </a:xfrm>
          <a:custGeom>
            <a:avLst/>
            <a:gdLst/>
            <a:ahLst/>
            <a:cxnLst/>
            <a:rect l="l" t="t" r="r" b="b"/>
            <a:pathLst>
              <a:path w="1231200" h="243300" extrusionOk="0">
                <a:moveTo>
                  <a:pt x="0" y="0"/>
                </a:moveTo>
                <a:lnTo>
                  <a:pt x="1231200" y="0"/>
                </a:lnTo>
                <a:lnTo>
                  <a:pt x="1231200" y="243300"/>
                </a:lnTo>
                <a:lnTo>
                  <a:pt x="0" y="2433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27" name="Google Shape;527;p12"/>
          <p:cNvSpPr/>
          <p:nvPr/>
        </p:nvSpPr>
        <p:spPr>
          <a:xfrm>
            <a:off x="6394450" y="3877793"/>
            <a:ext cx="291425" cy="308857"/>
          </a:xfrm>
          <a:custGeom>
            <a:avLst/>
            <a:gdLst/>
            <a:ahLst/>
            <a:cxnLst/>
            <a:rect l="l" t="t" r="r" b="b"/>
            <a:pathLst>
              <a:path w="291425" h="243300" extrusionOk="0">
                <a:moveTo>
                  <a:pt x="0" y="0"/>
                </a:moveTo>
                <a:lnTo>
                  <a:pt x="291425" y="0"/>
                </a:lnTo>
                <a:lnTo>
                  <a:pt x="291425" y="243300"/>
                </a:lnTo>
                <a:lnTo>
                  <a:pt x="0" y="2433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28" name="Google Shape;528;p12"/>
          <p:cNvSpPr/>
          <p:nvPr/>
        </p:nvSpPr>
        <p:spPr>
          <a:xfrm>
            <a:off x="5454675" y="3841587"/>
            <a:ext cx="1231200" cy="345063"/>
          </a:xfrm>
          <a:custGeom>
            <a:avLst/>
            <a:gdLst/>
            <a:ahLst/>
            <a:cxnLst/>
            <a:rect l="l" t="t" r="r" b="b"/>
            <a:pathLst>
              <a:path w="1231200" h="243300" extrusionOk="0">
                <a:moveTo>
                  <a:pt x="0" y="0"/>
                </a:moveTo>
                <a:lnTo>
                  <a:pt x="1231200" y="0"/>
                </a:lnTo>
                <a:lnTo>
                  <a:pt x="1231200" y="243300"/>
                </a:lnTo>
                <a:lnTo>
                  <a:pt x="0" y="2433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29" name="Google Shape;529;p12"/>
          <p:cNvSpPr/>
          <p:nvPr/>
        </p:nvSpPr>
        <p:spPr>
          <a:xfrm>
            <a:off x="6253150" y="4324350"/>
            <a:ext cx="432725" cy="243300"/>
          </a:xfrm>
          <a:custGeom>
            <a:avLst/>
            <a:gdLst/>
            <a:ahLst/>
            <a:cxnLst/>
            <a:rect l="l" t="t" r="r" b="b"/>
            <a:pathLst>
              <a:path w="432725" h="243300" extrusionOk="0">
                <a:moveTo>
                  <a:pt x="0" y="0"/>
                </a:moveTo>
                <a:lnTo>
                  <a:pt x="432725" y="0"/>
                </a:lnTo>
                <a:lnTo>
                  <a:pt x="432725" y="243300"/>
                </a:lnTo>
                <a:lnTo>
                  <a:pt x="0" y="2433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30" name="Google Shape;530;p12"/>
          <p:cNvSpPr/>
          <p:nvPr/>
        </p:nvSpPr>
        <p:spPr>
          <a:xfrm>
            <a:off x="5454675" y="4324350"/>
            <a:ext cx="1231200" cy="243300"/>
          </a:xfrm>
          <a:custGeom>
            <a:avLst/>
            <a:gdLst/>
            <a:ahLst/>
            <a:cxnLst/>
            <a:rect l="l" t="t" r="r" b="b"/>
            <a:pathLst>
              <a:path w="1231200" h="243300" extrusionOk="0">
                <a:moveTo>
                  <a:pt x="0" y="0"/>
                </a:moveTo>
                <a:lnTo>
                  <a:pt x="1231200" y="0"/>
                </a:lnTo>
                <a:lnTo>
                  <a:pt x="1231200" y="243300"/>
                </a:lnTo>
                <a:lnTo>
                  <a:pt x="0" y="2433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31" name="Google Shape;531;p12"/>
          <p:cNvSpPr/>
          <p:nvPr/>
        </p:nvSpPr>
        <p:spPr>
          <a:xfrm>
            <a:off x="5431750" y="3075650"/>
            <a:ext cx="1345800" cy="523200"/>
          </a:xfrm>
          <a:custGeom>
            <a:avLst/>
            <a:gdLst/>
            <a:ahLst/>
            <a:cxnLst/>
            <a:rect l="l" t="t" r="r" b="b"/>
            <a:pathLst>
              <a:path w="1345800" h="523200" extrusionOk="0">
                <a:moveTo>
                  <a:pt x="0" y="0"/>
                </a:moveTo>
                <a:lnTo>
                  <a:pt x="1345800" y="0"/>
                </a:lnTo>
                <a:lnTo>
                  <a:pt x="1345800" y="523200"/>
                </a:lnTo>
                <a:lnTo>
                  <a:pt x="0" y="5232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32" name="Google Shape;532;p12"/>
          <p:cNvSpPr/>
          <p:nvPr/>
        </p:nvSpPr>
        <p:spPr>
          <a:xfrm>
            <a:off x="5431750" y="3506987"/>
            <a:ext cx="962700" cy="354000"/>
          </a:xfrm>
          <a:custGeom>
            <a:avLst/>
            <a:gdLst/>
            <a:ahLst/>
            <a:cxnLst/>
            <a:rect l="l" t="t" r="r" b="b"/>
            <a:pathLst>
              <a:path w="962700" h="354000" extrusionOk="0">
                <a:moveTo>
                  <a:pt x="0" y="0"/>
                </a:moveTo>
                <a:lnTo>
                  <a:pt x="962700" y="0"/>
                </a:lnTo>
                <a:lnTo>
                  <a:pt x="962700" y="354000"/>
                </a:lnTo>
                <a:lnTo>
                  <a:pt x="0" y="3540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33" name="Google Shape;533;p12"/>
          <p:cNvSpPr/>
          <p:nvPr/>
        </p:nvSpPr>
        <p:spPr>
          <a:xfrm>
            <a:off x="5431750" y="4269000"/>
            <a:ext cx="821400" cy="354000"/>
          </a:xfrm>
          <a:custGeom>
            <a:avLst/>
            <a:gdLst/>
            <a:ahLst/>
            <a:cxnLst/>
            <a:rect l="l" t="t" r="r" b="b"/>
            <a:pathLst>
              <a:path w="821400" h="354000" extrusionOk="0">
                <a:moveTo>
                  <a:pt x="0" y="0"/>
                </a:moveTo>
                <a:lnTo>
                  <a:pt x="821400" y="0"/>
                </a:lnTo>
                <a:lnTo>
                  <a:pt x="821400" y="354000"/>
                </a:lnTo>
                <a:lnTo>
                  <a:pt x="0" y="3540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34" name="Google Shape;534;p12"/>
          <p:cNvSpPr/>
          <p:nvPr/>
        </p:nvSpPr>
        <p:spPr>
          <a:xfrm>
            <a:off x="6706500" y="3808150"/>
            <a:ext cx="2285100" cy="600300"/>
          </a:xfrm>
          <a:custGeom>
            <a:avLst/>
            <a:gdLst/>
            <a:ahLst/>
            <a:cxnLst/>
            <a:rect l="l" t="t" r="r" b="b"/>
            <a:pathLst>
              <a:path w="2285100" h="600300" extrusionOk="0">
                <a:moveTo>
                  <a:pt x="0" y="0"/>
                </a:moveTo>
                <a:lnTo>
                  <a:pt x="2285100" y="0"/>
                </a:lnTo>
                <a:lnTo>
                  <a:pt x="2285100" y="600300"/>
                </a:lnTo>
                <a:lnTo>
                  <a:pt x="0" y="600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35" name="Google Shape;535;p12"/>
          <p:cNvSpPr/>
          <p:nvPr/>
        </p:nvSpPr>
        <p:spPr>
          <a:xfrm>
            <a:off x="6706500" y="4308825"/>
            <a:ext cx="2243400" cy="461700"/>
          </a:xfrm>
          <a:custGeom>
            <a:avLst/>
            <a:gdLst/>
            <a:ahLst/>
            <a:cxnLst/>
            <a:rect l="l" t="t" r="r" b="b"/>
            <a:pathLst>
              <a:path w="2243400" h="461700" extrusionOk="0">
                <a:moveTo>
                  <a:pt x="0" y="0"/>
                </a:moveTo>
                <a:lnTo>
                  <a:pt x="2243400" y="0"/>
                </a:lnTo>
                <a:lnTo>
                  <a:pt x="2243400" y="461700"/>
                </a:lnTo>
                <a:lnTo>
                  <a:pt x="0" y="461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36" name="Google Shape;536;p12"/>
          <p:cNvSpPr/>
          <p:nvPr/>
        </p:nvSpPr>
        <p:spPr>
          <a:xfrm>
            <a:off x="6777550" y="3055575"/>
            <a:ext cx="141600" cy="216600"/>
          </a:xfrm>
          <a:custGeom>
            <a:avLst/>
            <a:gdLst/>
            <a:ahLst/>
            <a:cxnLst/>
            <a:rect l="l" t="t" r="r" b="b"/>
            <a:pathLst>
              <a:path w="141600" h="216600" extrusionOk="0">
                <a:moveTo>
                  <a:pt x="70800" y="54150"/>
                </a:moveTo>
                <a:lnTo>
                  <a:pt x="70800" y="0"/>
                </a:lnTo>
                <a:lnTo>
                  <a:pt x="141600" y="108300"/>
                </a:lnTo>
                <a:lnTo>
                  <a:pt x="70800" y="216600"/>
                </a:lnTo>
                <a:lnTo>
                  <a:pt x="70800" y="162450"/>
                </a:lnTo>
                <a:lnTo>
                  <a:pt x="0" y="162450"/>
                </a:lnTo>
                <a:lnTo>
                  <a:pt x="0" y="54150"/>
                </a:lnTo>
                <a:lnTo>
                  <a:pt x="70800" y="5415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37" name="Google Shape;537;p12"/>
          <p:cNvSpPr/>
          <p:nvPr/>
        </p:nvSpPr>
        <p:spPr>
          <a:xfrm>
            <a:off x="6777550" y="3055575"/>
            <a:ext cx="141600" cy="216600"/>
          </a:xfrm>
          <a:custGeom>
            <a:avLst/>
            <a:gdLst/>
            <a:ahLst/>
            <a:cxnLst/>
            <a:rect l="l" t="t" r="r" b="b"/>
            <a:pathLst>
              <a:path w="141600" h="216600" extrusionOk="0">
                <a:moveTo>
                  <a:pt x="0" y="54150"/>
                </a:moveTo>
                <a:lnTo>
                  <a:pt x="70800" y="54150"/>
                </a:lnTo>
                <a:lnTo>
                  <a:pt x="70800" y="0"/>
                </a:lnTo>
                <a:lnTo>
                  <a:pt x="141600" y="108300"/>
                </a:lnTo>
                <a:lnTo>
                  <a:pt x="70800" y="216600"/>
                </a:lnTo>
                <a:lnTo>
                  <a:pt x="70800" y="162450"/>
                </a:lnTo>
                <a:lnTo>
                  <a:pt x="0" y="162450"/>
                </a:lnTo>
                <a:lnTo>
                  <a:pt x="0" y="54150"/>
                </a:lnTo>
                <a:close/>
              </a:path>
            </a:pathLst>
          </a:custGeom>
          <a:noFill/>
          <a:ln w="9525" cap="flat" cmpd="sng">
            <a:solidFill>
              <a:srgbClr val="FF99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38" name="Google Shape;538;p12"/>
          <p:cNvSpPr/>
          <p:nvPr/>
        </p:nvSpPr>
        <p:spPr>
          <a:xfrm>
            <a:off x="6777550" y="3542800"/>
            <a:ext cx="141600" cy="216600"/>
          </a:xfrm>
          <a:custGeom>
            <a:avLst/>
            <a:gdLst/>
            <a:ahLst/>
            <a:cxnLst/>
            <a:rect l="l" t="t" r="r" b="b"/>
            <a:pathLst>
              <a:path w="141600" h="216600" extrusionOk="0">
                <a:moveTo>
                  <a:pt x="70800" y="54150"/>
                </a:moveTo>
                <a:lnTo>
                  <a:pt x="70800" y="0"/>
                </a:lnTo>
                <a:lnTo>
                  <a:pt x="141600" y="108300"/>
                </a:lnTo>
                <a:lnTo>
                  <a:pt x="70800" y="216600"/>
                </a:lnTo>
                <a:lnTo>
                  <a:pt x="70800" y="162450"/>
                </a:lnTo>
                <a:lnTo>
                  <a:pt x="0" y="162450"/>
                </a:lnTo>
                <a:lnTo>
                  <a:pt x="0" y="54150"/>
                </a:lnTo>
                <a:lnTo>
                  <a:pt x="70800" y="5415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39" name="Google Shape;539;p12"/>
          <p:cNvSpPr/>
          <p:nvPr/>
        </p:nvSpPr>
        <p:spPr>
          <a:xfrm>
            <a:off x="6777550" y="3542800"/>
            <a:ext cx="141600" cy="216600"/>
          </a:xfrm>
          <a:custGeom>
            <a:avLst/>
            <a:gdLst/>
            <a:ahLst/>
            <a:cxnLst/>
            <a:rect l="l" t="t" r="r" b="b"/>
            <a:pathLst>
              <a:path w="141600" h="216600" extrusionOk="0">
                <a:moveTo>
                  <a:pt x="0" y="54150"/>
                </a:moveTo>
                <a:lnTo>
                  <a:pt x="70800" y="54150"/>
                </a:lnTo>
                <a:lnTo>
                  <a:pt x="70800" y="0"/>
                </a:lnTo>
                <a:lnTo>
                  <a:pt x="141600" y="108300"/>
                </a:lnTo>
                <a:lnTo>
                  <a:pt x="70800" y="216600"/>
                </a:lnTo>
                <a:lnTo>
                  <a:pt x="70800" y="162450"/>
                </a:lnTo>
                <a:lnTo>
                  <a:pt x="0" y="162450"/>
                </a:lnTo>
                <a:lnTo>
                  <a:pt x="0" y="54150"/>
                </a:lnTo>
                <a:close/>
              </a:path>
            </a:pathLst>
          </a:custGeom>
          <a:noFill/>
          <a:ln w="9525" cap="flat" cmpd="sng">
            <a:solidFill>
              <a:srgbClr val="FF99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40" name="Google Shape;540;p12"/>
          <p:cNvSpPr/>
          <p:nvPr/>
        </p:nvSpPr>
        <p:spPr>
          <a:xfrm>
            <a:off x="6777550" y="3925812"/>
            <a:ext cx="141600" cy="216600"/>
          </a:xfrm>
          <a:custGeom>
            <a:avLst/>
            <a:gdLst/>
            <a:ahLst/>
            <a:cxnLst/>
            <a:rect l="l" t="t" r="r" b="b"/>
            <a:pathLst>
              <a:path w="141600" h="216600" extrusionOk="0">
                <a:moveTo>
                  <a:pt x="70800" y="54150"/>
                </a:moveTo>
                <a:lnTo>
                  <a:pt x="70800" y="0"/>
                </a:lnTo>
                <a:lnTo>
                  <a:pt x="141600" y="108300"/>
                </a:lnTo>
                <a:lnTo>
                  <a:pt x="70800" y="216600"/>
                </a:lnTo>
                <a:lnTo>
                  <a:pt x="70800" y="162450"/>
                </a:lnTo>
                <a:lnTo>
                  <a:pt x="0" y="162450"/>
                </a:lnTo>
                <a:lnTo>
                  <a:pt x="0" y="54150"/>
                </a:lnTo>
                <a:lnTo>
                  <a:pt x="70800" y="5415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41" name="Google Shape;541;p12"/>
          <p:cNvSpPr/>
          <p:nvPr/>
        </p:nvSpPr>
        <p:spPr>
          <a:xfrm>
            <a:off x="6777550" y="3925812"/>
            <a:ext cx="141600" cy="216600"/>
          </a:xfrm>
          <a:custGeom>
            <a:avLst/>
            <a:gdLst/>
            <a:ahLst/>
            <a:cxnLst/>
            <a:rect l="l" t="t" r="r" b="b"/>
            <a:pathLst>
              <a:path w="141600" h="216600" extrusionOk="0">
                <a:moveTo>
                  <a:pt x="0" y="54150"/>
                </a:moveTo>
                <a:lnTo>
                  <a:pt x="70800" y="54150"/>
                </a:lnTo>
                <a:lnTo>
                  <a:pt x="70800" y="0"/>
                </a:lnTo>
                <a:lnTo>
                  <a:pt x="141600" y="108300"/>
                </a:lnTo>
                <a:lnTo>
                  <a:pt x="70800" y="216600"/>
                </a:lnTo>
                <a:lnTo>
                  <a:pt x="70800" y="162450"/>
                </a:lnTo>
                <a:lnTo>
                  <a:pt x="0" y="162450"/>
                </a:lnTo>
                <a:lnTo>
                  <a:pt x="0" y="54150"/>
                </a:lnTo>
                <a:close/>
              </a:path>
            </a:pathLst>
          </a:custGeom>
          <a:noFill/>
          <a:ln w="9525" cap="flat" cmpd="sng">
            <a:solidFill>
              <a:srgbClr val="FF99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42" name="Google Shape;542;p12"/>
          <p:cNvSpPr/>
          <p:nvPr/>
        </p:nvSpPr>
        <p:spPr>
          <a:xfrm>
            <a:off x="6777550" y="4370600"/>
            <a:ext cx="141600" cy="216600"/>
          </a:xfrm>
          <a:custGeom>
            <a:avLst/>
            <a:gdLst/>
            <a:ahLst/>
            <a:cxnLst/>
            <a:rect l="l" t="t" r="r" b="b"/>
            <a:pathLst>
              <a:path w="141600" h="216600" extrusionOk="0">
                <a:moveTo>
                  <a:pt x="70800" y="54150"/>
                </a:moveTo>
                <a:lnTo>
                  <a:pt x="70800" y="0"/>
                </a:lnTo>
                <a:lnTo>
                  <a:pt x="141600" y="108300"/>
                </a:lnTo>
                <a:lnTo>
                  <a:pt x="70800" y="216600"/>
                </a:lnTo>
                <a:lnTo>
                  <a:pt x="70800" y="162450"/>
                </a:lnTo>
                <a:lnTo>
                  <a:pt x="0" y="162450"/>
                </a:lnTo>
                <a:lnTo>
                  <a:pt x="0" y="54150"/>
                </a:lnTo>
                <a:lnTo>
                  <a:pt x="70800" y="5415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43" name="Google Shape;543;p12"/>
          <p:cNvSpPr/>
          <p:nvPr/>
        </p:nvSpPr>
        <p:spPr>
          <a:xfrm>
            <a:off x="6777550" y="4370600"/>
            <a:ext cx="141600" cy="216600"/>
          </a:xfrm>
          <a:custGeom>
            <a:avLst/>
            <a:gdLst/>
            <a:ahLst/>
            <a:cxnLst/>
            <a:rect l="l" t="t" r="r" b="b"/>
            <a:pathLst>
              <a:path w="141600" h="216600" extrusionOk="0">
                <a:moveTo>
                  <a:pt x="0" y="54150"/>
                </a:moveTo>
                <a:lnTo>
                  <a:pt x="70800" y="54150"/>
                </a:lnTo>
                <a:lnTo>
                  <a:pt x="70800" y="0"/>
                </a:lnTo>
                <a:lnTo>
                  <a:pt x="141600" y="108300"/>
                </a:lnTo>
                <a:lnTo>
                  <a:pt x="70800" y="216600"/>
                </a:lnTo>
                <a:lnTo>
                  <a:pt x="70800" y="162450"/>
                </a:lnTo>
                <a:lnTo>
                  <a:pt x="0" y="162450"/>
                </a:lnTo>
                <a:lnTo>
                  <a:pt x="0" y="54150"/>
                </a:lnTo>
                <a:close/>
              </a:path>
            </a:pathLst>
          </a:custGeom>
          <a:noFill/>
          <a:ln w="9525" cap="flat" cmpd="sng">
            <a:solidFill>
              <a:srgbClr val="FF99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44" name="Google Shape;544;p12"/>
          <p:cNvSpPr txBox="1"/>
          <p:nvPr/>
        </p:nvSpPr>
        <p:spPr>
          <a:xfrm>
            <a:off x="2213943" y="3072475"/>
            <a:ext cx="1110131" cy="79525"/>
          </a:xfrm>
          <a:prstGeom prst="rect">
            <a:avLst/>
          </a:prstGeom>
          <a:noFill/>
          <a:ln>
            <a:noFill/>
          </a:ln>
        </p:spPr>
        <p:txBody>
          <a:bodyPr spcFirstLastPara="1" wrap="square" lIns="0" tIns="3325" rIns="0" bIns="0" anchor="t" anchorCtr="0">
            <a:noAutofit/>
          </a:bodyPr>
          <a:lstStyle/>
          <a:p>
            <a:pPr marL="25400" marR="0" lvl="0" indent="0" algn="l" rtl="0">
              <a:lnSpc>
                <a:spcPct val="100000"/>
              </a:lnSpc>
              <a:spcBef>
                <a:spcPts val="0"/>
              </a:spcBef>
              <a:spcAft>
                <a:spcPts val="0"/>
              </a:spcAft>
              <a:buNone/>
            </a:pPr>
            <a:endParaRPr sz="600" b="0" i="0" u="none" strike="noStrike" cap="none">
              <a:solidFill>
                <a:srgbClr val="000000"/>
              </a:solidFill>
              <a:latin typeface="Roboto Light"/>
              <a:ea typeface="Roboto Light"/>
              <a:cs typeface="Roboto Light"/>
              <a:sym typeface="Roboto Light"/>
            </a:endParaRPr>
          </a:p>
        </p:txBody>
      </p:sp>
      <p:sp>
        <p:nvSpPr>
          <p:cNvPr id="545" name="Google Shape;545;p12"/>
          <p:cNvSpPr txBox="1"/>
          <p:nvPr/>
        </p:nvSpPr>
        <p:spPr>
          <a:xfrm>
            <a:off x="3262825" y="3176800"/>
            <a:ext cx="1884300" cy="516300"/>
          </a:xfrm>
          <a:prstGeom prst="rect">
            <a:avLst/>
          </a:prstGeom>
          <a:noFill/>
          <a:ln>
            <a:noFill/>
          </a:ln>
        </p:spPr>
        <p:txBody>
          <a:bodyPr spcFirstLastPara="1" wrap="square" lIns="0" tIns="1800"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Roboto Light"/>
              <a:ea typeface="Roboto Light"/>
              <a:cs typeface="Roboto Light"/>
              <a:sym typeface="Roboto Light"/>
            </a:endParaRPr>
          </a:p>
          <a:p>
            <a:pPr marL="256195" marR="0" lvl="0" indent="0" algn="l" rtl="0">
              <a:lnSpc>
                <a:spcPct val="120000"/>
              </a:lnSpc>
              <a:spcBef>
                <a:spcPts val="60"/>
              </a:spcBef>
              <a:spcAft>
                <a:spcPts val="0"/>
              </a:spcAft>
              <a:buNone/>
            </a:pPr>
            <a:r>
              <a:rPr lang="es-CO" sz="1000" b="0" i="0" u="none" strike="noStrike" cap="none">
                <a:solidFill>
                  <a:srgbClr val="CC0000"/>
                </a:solidFill>
                <a:latin typeface="Roboto Light"/>
                <a:ea typeface="Roboto Light"/>
                <a:cs typeface="Roboto Light"/>
                <a:sym typeface="Roboto Light"/>
              </a:rPr>
              <a:t>●      </a:t>
            </a:r>
            <a:r>
              <a:rPr lang="es-CO" sz="1000" b="0" i="0" u="none" strike="noStrike" cap="none">
                <a:solidFill>
                  <a:srgbClr val="000000"/>
                </a:solidFill>
                <a:latin typeface="Roboto Light"/>
                <a:ea typeface="Roboto Light"/>
                <a:cs typeface="Roboto Light"/>
                <a:sym typeface="Roboto Light"/>
              </a:rPr>
              <a:t>Experiencia</a:t>
            </a:r>
            <a:endParaRPr sz="1000" b="0" i="0" u="none" strike="noStrike" cap="none">
              <a:solidFill>
                <a:srgbClr val="000000"/>
              </a:solidFill>
              <a:latin typeface="Roboto Light"/>
              <a:ea typeface="Roboto Light"/>
              <a:cs typeface="Roboto Light"/>
              <a:sym typeface="Roboto Light"/>
            </a:endParaRPr>
          </a:p>
          <a:p>
            <a:pPr marL="256195" marR="0" lvl="0" indent="0" algn="l" rtl="0">
              <a:lnSpc>
                <a:spcPct val="65333"/>
              </a:lnSpc>
              <a:spcBef>
                <a:spcPts val="0"/>
              </a:spcBef>
              <a:spcAft>
                <a:spcPts val="0"/>
              </a:spcAft>
              <a:buNone/>
            </a:pPr>
            <a:r>
              <a:rPr lang="es-CO" sz="1500" b="0" i="0" u="none" strike="noStrike" cap="none" baseline="-25000">
                <a:solidFill>
                  <a:srgbClr val="CC0000"/>
                </a:solidFill>
                <a:latin typeface="Roboto Light"/>
                <a:ea typeface="Roboto Light"/>
                <a:cs typeface="Roboto Light"/>
                <a:sym typeface="Roboto Light"/>
              </a:rPr>
              <a:t>●      </a:t>
            </a:r>
            <a:r>
              <a:rPr lang="es-CO" sz="1500" b="0" i="0" u="none" strike="noStrike" cap="none" baseline="-25000">
                <a:solidFill>
                  <a:srgbClr val="000000"/>
                </a:solidFill>
                <a:latin typeface="Roboto Light"/>
                <a:ea typeface="Roboto Light"/>
                <a:cs typeface="Roboto Light"/>
                <a:sym typeface="Roboto Light"/>
              </a:rPr>
              <a:t>Cumplimiento contractual</a:t>
            </a:r>
            <a:endParaRPr sz="1000" b="0" i="0" u="none" strike="noStrike" cap="none">
              <a:solidFill>
                <a:srgbClr val="000000"/>
              </a:solidFill>
              <a:latin typeface="Roboto Light"/>
              <a:ea typeface="Roboto Light"/>
              <a:cs typeface="Roboto Light"/>
              <a:sym typeface="Roboto Light"/>
            </a:endParaRPr>
          </a:p>
        </p:txBody>
      </p:sp>
      <p:sp>
        <p:nvSpPr>
          <p:cNvPr id="546" name="Google Shape;546;p12"/>
          <p:cNvSpPr txBox="1"/>
          <p:nvPr/>
        </p:nvSpPr>
        <p:spPr>
          <a:xfrm>
            <a:off x="5445593" y="3072475"/>
            <a:ext cx="182131" cy="536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47" name="Google Shape;547;p12"/>
          <p:cNvSpPr txBox="1"/>
          <p:nvPr/>
        </p:nvSpPr>
        <p:spPr>
          <a:xfrm>
            <a:off x="6832700" y="2913052"/>
            <a:ext cx="2366400" cy="417900"/>
          </a:xfrm>
          <a:prstGeom prst="rect">
            <a:avLst/>
          </a:prstGeom>
          <a:noFill/>
          <a:ln>
            <a:noFill/>
          </a:ln>
        </p:spPr>
        <p:txBody>
          <a:bodyPr spcFirstLastPara="1" wrap="square" lIns="0" tIns="2525" rIns="0" bIns="0" anchor="t" anchorCtr="0">
            <a:noAutofit/>
          </a:bodyPr>
          <a:lstStyle/>
          <a:p>
            <a:pPr marL="174237" marR="43209" lvl="0" indent="0" algn="l" rtl="0">
              <a:lnSpc>
                <a:spcPct val="101725"/>
              </a:lnSpc>
              <a:spcBef>
                <a:spcPts val="0"/>
              </a:spcBef>
              <a:spcAft>
                <a:spcPts val="0"/>
              </a:spcAft>
              <a:buNone/>
            </a:pPr>
            <a:r>
              <a:rPr lang="es-CO" sz="900" b="0" i="0" u="none" strike="noStrike" cap="none">
                <a:solidFill>
                  <a:srgbClr val="CC0000"/>
                </a:solidFill>
                <a:latin typeface="Roboto Light"/>
                <a:ea typeface="Roboto Light"/>
                <a:cs typeface="Roboto Light"/>
                <a:sym typeface="Roboto Light"/>
              </a:rPr>
              <a:t>●       </a:t>
            </a:r>
            <a:r>
              <a:rPr lang="es-CO" sz="900" b="0" i="0" u="none" strike="noStrike" cap="none">
                <a:solidFill>
                  <a:srgbClr val="000000"/>
                </a:solidFill>
                <a:latin typeface="Roboto Light"/>
                <a:ea typeface="Roboto Light"/>
                <a:cs typeface="Roboto Light"/>
                <a:sym typeface="Roboto Light"/>
              </a:rPr>
              <a:t>Articulación con PDD</a:t>
            </a:r>
            <a:endParaRPr sz="900" b="0" i="0" u="none" strike="noStrike" cap="none">
              <a:solidFill>
                <a:srgbClr val="000000"/>
              </a:solidFill>
              <a:latin typeface="Roboto Light"/>
              <a:ea typeface="Roboto Light"/>
              <a:cs typeface="Roboto Light"/>
              <a:sym typeface="Roboto Light"/>
            </a:endParaRPr>
          </a:p>
          <a:p>
            <a:pPr marL="174236" marR="0" lvl="0" indent="0" algn="l" rtl="0">
              <a:lnSpc>
                <a:spcPct val="120000"/>
              </a:lnSpc>
              <a:spcBef>
                <a:spcPts val="54"/>
              </a:spcBef>
              <a:spcAft>
                <a:spcPts val="0"/>
              </a:spcAft>
              <a:buNone/>
            </a:pPr>
            <a:r>
              <a:rPr lang="es-CO" sz="900" b="0" i="0" u="none" strike="noStrike" cap="none">
                <a:solidFill>
                  <a:srgbClr val="CC0000"/>
                </a:solidFill>
                <a:latin typeface="Roboto Light"/>
                <a:ea typeface="Roboto Light"/>
                <a:cs typeface="Roboto Light"/>
                <a:sym typeface="Roboto Light"/>
              </a:rPr>
              <a:t>●       </a:t>
            </a:r>
            <a:r>
              <a:rPr lang="es-CO" sz="900" b="0" i="0" u="none" strike="noStrike" cap="none">
                <a:solidFill>
                  <a:srgbClr val="000000"/>
                </a:solidFill>
                <a:latin typeface="Roboto Light"/>
                <a:ea typeface="Roboto Light"/>
                <a:cs typeface="Roboto Light"/>
                <a:sym typeface="Roboto Light"/>
              </a:rPr>
              <a:t>Antecedentes del proyecto</a:t>
            </a:r>
            <a:endParaRPr sz="900" b="0" i="0" u="none" strike="noStrike" cap="none">
              <a:solidFill>
                <a:srgbClr val="000000"/>
              </a:solidFill>
              <a:latin typeface="Roboto Light"/>
              <a:ea typeface="Roboto Light"/>
              <a:cs typeface="Roboto Light"/>
              <a:sym typeface="Roboto Light"/>
            </a:endParaRPr>
          </a:p>
          <a:p>
            <a:pPr marL="174236" marR="0" lvl="0" indent="0" algn="l" rtl="0">
              <a:lnSpc>
                <a:spcPct val="120000"/>
              </a:lnSpc>
              <a:spcBef>
                <a:spcPts val="54"/>
              </a:spcBef>
              <a:spcAft>
                <a:spcPts val="0"/>
              </a:spcAft>
              <a:buNone/>
            </a:pPr>
            <a:r>
              <a:rPr lang="es-CO" sz="900" b="0" i="0" u="none" strike="noStrike" cap="none">
                <a:solidFill>
                  <a:srgbClr val="000000"/>
                </a:solidFill>
                <a:latin typeface="Roboto Light"/>
                <a:ea typeface="Roboto Light"/>
                <a:cs typeface="Roboto Light"/>
                <a:sym typeface="Roboto Light"/>
              </a:rPr>
              <a:t>.</a:t>
            </a:r>
            <a:r>
              <a:rPr lang="es-CO" sz="900">
                <a:solidFill>
                  <a:srgbClr val="CC0000"/>
                </a:solidFill>
                <a:latin typeface="Roboto Light"/>
                <a:ea typeface="Roboto Light"/>
                <a:cs typeface="Roboto Light"/>
                <a:sym typeface="Roboto Light"/>
              </a:rPr>
              <a:t>●      </a:t>
            </a:r>
            <a:r>
              <a:rPr lang="es-CO" sz="900">
                <a:solidFill>
                  <a:schemeClr val="dk1"/>
                </a:solidFill>
                <a:latin typeface="Roboto Light"/>
                <a:ea typeface="Roboto Light"/>
                <a:cs typeface="Roboto Light"/>
                <a:sym typeface="Roboto Light"/>
              </a:rPr>
              <a:t>Aportes a la del problematica.</a:t>
            </a:r>
            <a:endParaRPr sz="900">
              <a:solidFill>
                <a:schemeClr val="dk1"/>
              </a:solidFill>
              <a:latin typeface="Roboto Light"/>
              <a:ea typeface="Roboto Light"/>
              <a:cs typeface="Roboto Light"/>
              <a:sym typeface="Roboto Light"/>
            </a:endParaRPr>
          </a:p>
          <a:p>
            <a:pPr marL="174236" marR="0" lvl="0" indent="0" algn="l" rtl="0">
              <a:lnSpc>
                <a:spcPct val="120000"/>
              </a:lnSpc>
              <a:spcBef>
                <a:spcPts val="54"/>
              </a:spcBef>
              <a:spcAft>
                <a:spcPts val="0"/>
              </a:spcAft>
              <a:buNone/>
            </a:pPr>
            <a:endParaRPr sz="900">
              <a:latin typeface="Roboto Light"/>
              <a:ea typeface="Roboto Light"/>
              <a:cs typeface="Roboto Light"/>
              <a:sym typeface="Roboto Light"/>
            </a:endParaRPr>
          </a:p>
          <a:p>
            <a:pPr marL="174236" marR="0" lvl="0" indent="0" algn="l" rtl="0">
              <a:lnSpc>
                <a:spcPct val="120000"/>
              </a:lnSpc>
              <a:spcBef>
                <a:spcPts val="54"/>
              </a:spcBef>
              <a:spcAft>
                <a:spcPts val="0"/>
              </a:spcAft>
              <a:buClr>
                <a:srgbClr val="000000"/>
              </a:buClr>
              <a:buFont typeface="Arial"/>
              <a:buNone/>
            </a:pPr>
            <a:endParaRPr sz="900">
              <a:latin typeface="Roboto Light"/>
              <a:ea typeface="Roboto Light"/>
              <a:cs typeface="Roboto Light"/>
              <a:sym typeface="Roboto Light"/>
            </a:endParaRPr>
          </a:p>
          <a:p>
            <a:pPr marL="174237" marR="0" lvl="0" indent="0" algn="l" rtl="0">
              <a:lnSpc>
                <a:spcPct val="120000"/>
              </a:lnSpc>
              <a:spcBef>
                <a:spcPts val="54"/>
              </a:spcBef>
              <a:spcAft>
                <a:spcPts val="0"/>
              </a:spcAft>
              <a:buNone/>
            </a:pPr>
            <a:endParaRPr sz="900">
              <a:latin typeface="Roboto Light"/>
              <a:ea typeface="Roboto Light"/>
              <a:cs typeface="Roboto Light"/>
              <a:sym typeface="Roboto Light"/>
            </a:endParaRPr>
          </a:p>
        </p:txBody>
      </p:sp>
      <p:sp>
        <p:nvSpPr>
          <p:cNvPr id="548" name="Google Shape;548;p12"/>
          <p:cNvSpPr txBox="1"/>
          <p:nvPr/>
        </p:nvSpPr>
        <p:spPr>
          <a:xfrm>
            <a:off x="2213943" y="3152000"/>
            <a:ext cx="1110131" cy="58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49" name="Google Shape;549;p12"/>
          <p:cNvSpPr txBox="1"/>
          <p:nvPr/>
        </p:nvSpPr>
        <p:spPr>
          <a:xfrm>
            <a:off x="2213943" y="3210500"/>
            <a:ext cx="978631" cy="378356"/>
          </a:xfrm>
          <a:prstGeom prst="rect">
            <a:avLst/>
          </a:prstGeom>
          <a:noFill/>
          <a:ln>
            <a:noFill/>
          </a:ln>
        </p:spPr>
        <p:txBody>
          <a:bodyPr spcFirstLastPara="1" wrap="square" lIns="0" tIns="35675" rIns="0" bIns="0" anchor="t" anchorCtr="0">
            <a:noAutofit/>
          </a:bodyPr>
          <a:lstStyle/>
          <a:p>
            <a:pPr marL="65031" marR="81112" lvl="0" indent="0" algn="l" rtl="0">
              <a:lnSpc>
                <a:spcPct val="132000"/>
              </a:lnSpc>
              <a:spcBef>
                <a:spcPts val="0"/>
              </a:spcBef>
              <a:spcAft>
                <a:spcPts val="0"/>
              </a:spcAft>
              <a:buNone/>
            </a:pPr>
            <a:r>
              <a:rPr lang="es-CO" sz="1000" b="0" i="0" u="none" strike="noStrike" cap="none">
                <a:solidFill>
                  <a:srgbClr val="000000"/>
                </a:solidFill>
                <a:latin typeface="Roboto Light"/>
                <a:ea typeface="Roboto Light"/>
                <a:cs typeface="Roboto Light"/>
                <a:sym typeface="Roboto Light"/>
              </a:rPr>
              <a:t>Idoneidad administrativa</a:t>
            </a:r>
            <a:endParaRPr sz="1000" b="0" i="0" u="none" strike="noStrike" cap="none">
              <a:solidFill>
                <a:srgbClr val="000000"/>
              </a:solidFill>
              <a:latin typeface="Roboto Light"/>
              <a:ea typeface="Roboto Light"/>
              <a:cs typeface="Roboto Light"/>
              <a:sym typeface="Roboto Light"/>
            </a:endParaRPr>
          </a:p>
        </p:txBody>
      </p:sp>
      <p:sp>
        <p:nvSpPr>
          <p:cNvPr id="550" name="Google Shape;550;p12"/>
          <p:cNvSpPr txBox="1"/>
          <p:nvPr/>
        </p:nvSpPr>
        <p:spPr>
          <a:xfrm>
            <a:off x="6706500" y="3350950"/>
            <a:ext cx="71050" cy="64531"/>
          </a:xfrm>
          <a:prstGeom prst="rect">
            <a:avLst/>
          </a:prstGeom>
          <a:noFill/>
          <a:ln>
            <a:noFill/>
          </a:ln>
        </p:spPr>
        <p:txBody>
          <a:bodyPr spcFirstLastPara="1" wrap="square" lIns="0" tIns="1025"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Roboto Light"/>
              <a:ea typeface="Roboto Light"/>
              <a:cs typeface="Roboto Light"/>
              <a:sym typeface="Roboto Light"/>
            </a:endParaRPr>
          </a:p>
        </p:txBody>
      </p:sp>
      <p:sp>
        <p:nvSpPr>
          <p:cNvPr id="551" name="Google Shape;551;p12"/>
          <p:cNvSpPr txBox="1"/>
          <p:nvPr/>
        </p:nvSpPr>
        <p:spPr>
          <a:xfrm>
            <a:off x="6777550" y="3350950"/>
            <a:ext cx="2214050" cy="64531"/>
          </a:xfrm>
          <a:prstGeom prst="rect">
            <a:avLst/>
          </a:prstGeom>
          <a:noFill/>
          <a:ln>
            <a:noFill/>
          </a:ln>
        </p:spPr>
        <p:txBody>
          <a:bodyPr spcFirstLastPara="1" wrap="square" lIns="0" tIns="1025"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Roboto Light"/>
              <a:ea typeface="Roboto Light"/>
              <a:cs typeface="Roboto Light"/>
              <a:sym typeface="Roboto Light"/>
            </a:endParaRPr>
          </a:p>
        </p:txBody>
      </p:sp>
      <p:sp>
        <p:nvSpPr>
          <p:cNvPr id="552" name="Google Shape;552;p12"/>
          <p:cNvSpPr txBox="1"/>
          <p:nvPr/>
        </p:nvSpPr>
        <p:spPr>
          <a:xfrm>
            <a:off x="2213943" y="3588856"/>
            <a:ext cx="1110131" cy="86343"/>
          </a:xfrm>
          <a:prstGeom prst="rect">
            <a:avLst/>
          </a:prstGeom>
          <a:noFill/>
          <a:ln>
            <a:noFill/>
          </a:ln>
        </p:spPr>
        <p:txBody>
          <a:bodyPr spcFirstLastPara="1" wrap="square" lIns="0" tIns="37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Roboto Light"/>
              <a:ea typeface="Roboto Light"/>
              <a:cs typeface="Roboto Light"/>
              <a:sym typeface="Roboto Light"/>
            </a:endParaRPr>
          </a:p>
        </p:txBody>
      </p:sp>
      <p:sp>
        <p:nvSpPr>
          <p:cNvPr id="553" name="Google Shape;553;p12"/>
          <p:cNvSpPr txBox="1"/>
          <p:nvPr/>
        </p:nvSpPr>
        <p:spPr>
          <a:xfrm>
            <a:off x="5627725" y="3415481"/>
            <a:ext cx="1078775" cy="86343"/>
          </a:xfrm>
          <a:prstGeom prst="rect">
            <a:avLst/>
          </a:prstGeom>
          <a:noFill/>
          <a:ln>
            <a:noFill/>
          </a:ln>
        </p:spPr>
        <p:txBody>
          <a:bodyPr spcFirstLastPara="1" wrap="square" lIns="0" tIns="37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Roboto Light"/>
              <a:ea typeface="Roboto Light"/>
              <a:cs typeface="Roboto Light"/>
              <a:sym typeface="Roboto Light"/>
            </a:endParaRPr>
          </a:p>
        </p:txBody>
      </p:sp>
      <p:sp>
        <p:nvSpPr>
          <p:cNvPr id="554" name="Google Shape;554;p12"/>
          <p:cNvSpPr txBox="1"/>
          <p:nvPr/>
        </p:nvSpPr>
        <p:spPr>
          <a:xfrm>
            <a:off x="6858000" y="3388975"/>
            <a:ext cx="2243400" cy="985200"/>
          </a:xfrm>
          <a:prstGeom prst="rect">
            <a:avLst/>
          </a:prstGeom>
          <a:noFill/>
          <a:ln>
            <a:noFill/>
          </a:ln>
        </p:spPr>
        <p:txBody>
          <a:bodyPr spcFirstLastPara="1" wrap="square" lIns="0" tIns="19675" rIns="0" bIns="0" anchor="t" anchorCtr="0">
            <a:noAutofit/>
          </a:bodyPr>
          <a:lstStyle/>
          <a:p>
            <a:pPr marL="174237" marR="0" lvl="0" indent="0" algn="l" rtl="0">
              <a:lnSpc>
                <a:spcPct val="100000"/>
              </a:lnSpc>
              <a:spcBef>
                <a:spcPts val="0"/>
              </a:spcBef>
              <a:spcAft>
                <a:spcPts val="0"/>
              </a:spcAft>
              <a:buNone/>
            </a:pPr>
            <a:br>
              <a:rPr lang="es-CO" sz="100" b="0" i="0" u="none" strike="noStrike" cap="none">
                <a:solidFill>
                  <a:srgbClr val="CC0000"/>
                </a:solidFill>
                <a:latin typeface="Roboto Light"/>
                <a:ea typeface="Roboto Light"/>
                <a:cs typeface="Roboto Light"/>
                <a:sym typeface="Roboto Light"/>
              </a:rPr>
            </a:br>
            <a:r>
              <a:rPr lang="es-CO" sz="900" b="0" i="0" u="none" strike="noStrike" cap="none">
                <a:solidFill>
                  <a:srgbClr val="CC0000"/>
                </a:solidFill>
                <a:latin typeface="Roboto Light"/>
                <a:ea typeface="Roboto Light"/>
                <a:cs typeface="Roboto Light"/>
                <a:sym typeface="Roboto Light"/>
              </a:rPr>
              <a:t>●      </a:t>
            </a:r>
            <a:r>
              <a:rPr lang="es-CO" sz="900" b="0" i="0" u="none" strike="noStrike" cap="none">
                <a:solidFill>
                  <a:srgbClr val="000000"/>
                </a:solidFill>
                <a:latin typeface="Roboto Light"/>
                <a:ea typeface="Roboto Light"/>
                <a:cs typeface="Roboto Light"/>
                <a:sym typeface="Roboto Light"/>
              </a:rPr>
              <a:t>Congruencia entre metas, objetivo </a:t>
            </a:r>
            <a:endParaRPr sz="900" b="0" i="0" u="none" strike="noStrike" cap="none">
              <a:solidFill>
                <a:srgbClr val="CC0000"/>
              </a:solidFill>
              <a:latin typeface="Roboto Light"/>
              <a:ea typeface="Roboto Light"/>
              <a:cs typeface="Roboto Light"/>
              <a:sym typeface="Roboto Light"/>
            </a:endParaRPr>
          </a:p>
          <a:p>
            <a:pPr marL="174237" marR="0" lvl="0" indent="0" algn="l" rtl="0">
              <a:lnSpc>
                <a:spcPct val="100000"/>
              </a:lnSpc>
              <a:spcBef>
                <a:spcPts val="54"/>
              </a:spcBef>
              <a:spcAft>
                <a:spcPts val="0"/>
              </a:spcAft>
              <a:buNone/>
            </a:pPr>
            <a:r>
              <a:rPr lang="es-CO" sz="900" b="0" i="0" u="none" strike="noStrike" cap="none">
                <a:solidFill>
                  <a:srgbClr val="CC0000"/>
                </a:solidFill>
                <a:latin typeface="Roboto Light"/>
                <a:ea typeface="Roboto Light"/>
                <a:cs typeface="Roboto Light"/>
                <a:sym typeface="Roboto Light"/>
              </a:rPr>
              <a:t>●      </a:t>
            </a:r>
            <a:r>
              <a:rPr lang="es-CO" sz="900" b="0" i="0" u="none" strike="noStrike" cap="none">
                <a:solidFill>
                  <a:srgbClr val="000000"/>
                </a:solidFill>
                <a:latin typeface="Roboto Light"/>
                <a:ea typeface="Roboto Light"/>
                <a:cs typeface="Roboto Light"/>
                <a:sym typeface="Roboto Light"/>
              </a:rPr>
              <a:t>Formulación del Proyecto</a:t>
            </a:r>
            <a:br>
              <a:rPr lang="es-CO" sz="900" b="0" i="0" u="none" strike="noStrike" cap="none">
                <a:solidFill>
                  <a:srgbClr val="000000"/>
                </a:solidFill>
                <a:latin typeface="Roboto Light"/>
                <a:ea typeface="Roboto Light"/>
                <a:cs typeface="Roboto Light"/>
                <a:sym typeface="Roboto Light"/>
              </a:rPr>
            </a:br>
            <a:br>
              <a:rPr lang="es-CO" sz="900" b="0" i="0" u="none" strike="noStrike" cap="none">
                <a:solidFill>
                  <a:srgbClr val="000000"/>
                </a:solidFill>
                <a:latin typeface="Roboto Light"/>
                <a:ea typeface="Roboto Light"/>
                <a:cs typeface="Roboto Light"/>
                <a:sym typeface="Roboto Light"/>
              </a:rPr>
            </a:br>
            <a:r>
              <a:rPr lang="es-CO" sz="900" b="0" i="0" u="none" strike="noStrike" cap="none">
                <a:solidFill>
                  <a:srgbClr val="CC0000"/>
                </a:solidFill>
                <a:latin typeface="Roboto Light"/>
                <a:ea typeface="Roboto Light"/>
                <a:cs typeface="Roboto Light"/>
                <a:sym typeface="Roboto Light"/>
              </a:rPr>
              <a:t>●     </a:t>
            </a:r>
            <a:r>
              <a:rPr lang="es-CO" sz="900" b="0" i="0" u="none" strike="noStrike" cap="none">
                <a:solidFill>
                  <a:srgbClr val="000000"/>
                </a:solidFill>
                <a:latin typeface="Roboto Light"/>
                <a:ea typeface="Roboto Light"/>
                <a:cs typeface="Roboto Light"/>
                <a:sym typeface="Roboto Light"/>
              </a:rPr>
              <a:t>Presupuesto</a:t>
            </a:r>
            <a:endParaRPr/>
          </a:p>
          <a:p>
            <a:pPr marL="176213" marR="0" lvl="0" indent="0" algn="l" rtl="0">
              <a:lnSpc>
                <a:spcPct val="120000"/>
              </a:lnSpc>
              <a:spcBef>
                <a:spcPts val="54"/>
              </a:spcBef>
              <a:spcAft>
                <a:spcPts val="0"/>
              </a:spcAft>
              <a:buNone/>
            </a:pPr>
            <a:r>
              <a:rPr lang="es-CO" sz="900" b="0" i="0" u="none" strike="noStrike" cap="none">
                <a:solidFill>
                  <a:srgbClr val="CC0000"/>
                </a:solidFill>
                <a:latin typeface="Roboto Light"/>
                <a:ea typeface="Roboto Light"/>
                <a:cs typeface="Roboto Light"/>
                <a:sym typeface="Roboto Light"/>
              </a:rPr>
              <a:t>●     </a:t>
            </a:r>
            <a:r>
              <a:rPr lang="es-CO" sz="900" b="0" i="0" u="none" strike="noStrike" cap="none">
                <a:solidFill>
                  <a:srgbClr val="000000"/>
                </a:solidFill>
                <a:latin typeface="Roboto Light"/>
                <a:ea typeface="Roboto Light"/>
                <a:cs typeface="Roboto Light"/>
                <a:sym typeface="Roboto Light"/>
              </a:rPr>
              <a:t>Cronograma</a:t>
            </a:r>
            <a:endParaRPr/>
          </a:p>
          <a:p>
            <a:pPr marL="244475" marR="0" lvl="0" indent="-68263" algn="l" rtl="0">
              <a:lnSpc>
                <a:spcPct val="118888"/>
              </a:lnSpc>
              <a:spcBef>
                <a:spcPts val="0"/>
              </a:spcBef>
              <a:spcAft>
                <a:spcPts val="0"/>
              </a:spcAft>
              <a:buNone/>
            </a:pPr>
            <a:r>
              <a:rPr lang="es-CO" sz="900" b="0" i="0" u="none" strike="noStrike" cap="none">
                <a:solidFill>
                  <a:srgbClr val="CC0000"/>
                </a:solidFill>
                <a:latin typeface="Roboto Light"/>
                <a:ea typeface="Roboto Light"/>
                <a:cs typeface="Roboto Light"/>
                <a:sym typeface="Roboto Light"/>
              </a:rPr>
              <a:t>●     </a:t>
            </a:r>
            <a:r>
              <a:rPr lang="es-CO" sz="900" b="0" i="0" u="none" strike="noStrike" cap="none">
                <a:solidFill>
                  <a:srgbClr val="000000"/>
                </a:solidFill>
                <a:latin typeface="Roboto Light"/>
                <a:ea typeface="Roboto Light"/>
                <a:cs typeface="Roboto Light"/>
                <a:sym typeface="Roboto Light"/>
              </a:rPr>
              <a:t>Recurso humano</a:t>
            </a:r>
            <a:endParaRPr/>
          </a:p>
          <a:p>
            <a:pPr marL="245286" marR="0" lvl="0" indent="0" algn="l" rtl="0">
              <a:lnSpc>
                <a:spcPct val="120000"/>
              </a:lnSpc>
              <a:spcBef>
                <a:spcPts val="0"/>
              </a:spcBef>
              <a:spcAft>
                <a:spcPts val="0"/>
              </a:spcAft>
              <a:buNone/>
            </a:pPr>
            <a:endParaRPr sz="900" b="0" i="0" u="none" strike="noStrike" cap="none">
              <a:solidFill>
                <a:srgbClr val="000000"/>
              </a:solidFill>
              <a:latin typeface="Roboto Light"/>
              <a:ea typeface="Roboto Light"/>
              <a:cs typeface="Roboto Light"/>
              <a:sym typeface="Roboto Light"/>
            </a:endParaRPr>
          </a:p>
        </p:txBody>
      </p:sp>
      <p:sp>
        <p:nvSpPr>
          <p:cNvPr id="555" name="Google Shape;555;p12"/>
          <p:cNvSpPr txBox="1"/>
          <p:nvPr/>
        </p:nvSpPr>
        <p:spPr>
          <a:xfrm>
            <a:off x="2213943" y="3675200"/>
            <a:ext cx="1110131" cy="135525"/>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56" name="Google Shape;556;p12"/>
          <p:cNvSpPr txBox="1"/>
          <p:nvPr/>
        </p:nvSpPr>
        <p:spPr>
          <a:xfrm>
            <a:off x="5445593" y="3501825"/>
            <a:ext cx="897031" cy="605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57" name="Google Shape;557;p12"/>
          <p:cNvSpPr txBox="1"/>
          <p:nvPr/>
        </p:nvSpPr>
        <p:spPr>
          <a:xfrm>
            <a:off x="6342625" y="3501825"/>
            <a:ext cx="51825" cy="605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58" name="Google Shape;558;p12"/>
          <p:cNvSpPr txBox="1"/>
          <p:nvPr/>
        </p:nvSpPr>
        <p:spPr>
          <a:xfrm>
            <a:off x="6394450" y="3501825"/>
            <a:ext cx="312050" cy="605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59" name="Google Shape;559;p12"/>
          <p:cNvSpPr txBox="1"/>
          <p:nvPr/>
        </p:nvSpPr>
        <p:spPr>
          <a:xfrm>
            <a:off x="5445593" y="3562350"/>
            <a:ext cx="897031" cy="243300"/>
          </a:xfrm>
          <a:prstGeom prst="rect">
            <a:avLst/>
          </a:prstGeom>
          <a:noFill/>
          <a:ln>
            <a:noFill/>
          </a:ln>
        </p:spPr>
        <p:txBody>
          <a:bodyPr spcFirstLastPara="1" wrap="square" lIns="0" tIns="28575" rIns="0" bIns="0" anchor="t" anchorCtr="0">
            <a:noAutofit/>
          </a:bodyPr>
          <a:lstStyle/>
          <a:p>
            <a:pPr marL="71881" marR="0" lvl="0" indent="0" algn="l" rtl="0">
              <a:lnSpc>
                <a:spcPct val="101725"/>
              </a:lnSpc>
              <a:spcBef>
                <a:spcPts val="0"/>
              </a:spcBef>
              <a:spcAft>
                <a:spcPts val="0"/>
              </a:spcAft>
              <a:buNone/>
            </a:pPr>
            <a:r>
              <a:rPr lang="es-CO" sz="1100" b="0" i="0" u="none" strike="noStrike" cap="none">
                <a:solidFill>
                  <a:srgbClr val="000000"/>
                </a:solidFill>
                <a:latin typeface="Roboto Light"/>
                <a:ea typeface="Roboto Light"/>
                <a:cs typeface="Roboto Light"/>
                <a:sym typeface="Roboto Light"/>
              </a:rPr>
              <a:t>Coherencia</a:t>
            </a:r>
            <a:endParaRPr sz="1100" b="0" i="0" u="none" strike="noStrike" cap="none">
              <a:solidFill>
                <a:srgbClr val="000000"/>
              </a:solidFill>
              <a:latin typeface="Roboto Light"/>
              <a:ea typeface="Roboto Light"/>
              <a:cs typeface="Roboto Light"/>
              <a:sym typeface="Roboto Light"/>
            </a:endParaRPr>
          </a:p>
        </p:txBody>
      </p:sp>
      <p:sp>
        <p:nvSpPr>
          <p:cNvPr id="560" name="Google Shape;560;p12"/>
          <p:cNvSpPr txBox="1"/>
          <p:nvPr/>
        </p:nvSpPr>
        <p:spPr>
          <a:xfrm>
            <a:off x="6342625" y="3562350"/>
            <a:ext cx="51825" cy="2433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61" name="Google Shape;561;p12"/>
          <p:cNvSpPr txBox="1"/>
          <p:nvPr/>
        </p:nvSpPr>
        <p:spPr>
          <a:xfrm>
            <a:off x="6394450" y="3562350"/>
            <a:ext cx="312050" cy="2433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62" name="Google Shape;562;p12"/>
          <p:cNvSpPr txBox="1"/>
          <p:nvPr/>
        </p:nvSpPr>
        <p:spPr>
          <a:xfrm>
            <a:off x="5445593" y="3805650"/>
            <a:ext cx="897031" cy="68843"/>
          </a:xfrm>
          <a:prstGeom prst="rect">
            <a:avLst/>
          </a:prstGeom>
          <a:noFill/>
          <a:ln>
            <a:noFill/>
          </a:ln>
        </p:spPr>
        <p:txBody>
          <a:bodyPr spcFirstLastPara="1" wrap="square" lIns="0" tIns="5325"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Roboto Light"/>
              <a:ea typeface="Roboto Light"/>
              <a:cs typeface="Roboto Light"/>
              <a:sym typeface="Roboto Light"/>
            </a:endParaRPr>
          </a:p>
        </p:txBody>
      </p:sp>
      <p:sp>
        <p:nvSpPr>
          <p:cNvPr id="563" name="Google Shape;563;p12"/>
          <p:cNvSpPr txBox="1"/>
          <p:nvPr/>
        </p:nvSpPr>
        <p:spPr>
          <a:xfrm>
            <a:off x="6342625" y="3805650"/>
            <a:ext cx="51825" cy="68843"/>
          </a:xfrm>
          <a:prstGeom prst="rect">
            <a:avLst/>
          </a:prstGeom>
          <a:noFill/>
          <a:ln>
            <a:noFill/>
          </a:ln>
        </p:spPr>
        <p:txBody>
          <a:bodyPr spcFirstLastPara="1" wrap="square" lIns="0" tIns="5325"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Roboto Light"/>
              <a:ea typeface="Roboto Light"/>
              <a:cs typeface="Roboto Light"/>
              <a:sym typeface="Roboto Light"/>
            </a:endParaRPr>
          </a:p>
        </p:txBody>
      </p:sp>
      <p:sp>
        <p:nvSpPr>
          <p:cNvPr id="564" name="Google Shape;564;p12"/>
          <p:cNvSpPr txBox="1"/>
          <p:nvPr/>
        </p:nvSpPr>
        <p:spPr>
          <a:xfrm>
            <a:off x="6394450" y="3805650"/>
            <a:ext cx="312050" cy="1377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65" name="Google Shape;565;p12"/>
          <p:cNvSpPr txBox="1"/>
          <p:nvPr/>
        </p:nvSpPr>
        <p:spPr>
          <a:xfrm>
            <a:off x="5445593" y="3874493"/>
            <a:ext cx="897031" cy="68856"/>
          </a:xfrm>
          <a:prstGeom prst="rect">
            <a:avLst/>
          </a:prstGeom>
          <a:noFill/>
          <a:ln>
            <a:noFill/>
          </a:ln>
        </p:spPr>
        <p:txBody>
          <a:bodyPr spcFirstLastPara="1" wrap="square" lIns="0" tIns="535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Roboto Light"/>
              <a:ea typeface="Roboto Light"/>
              <a:cs typeface="Roboto Light"/>
              <a:sym typeface="Roboto Light"/>
            </a:endParaRPr>
          </a:p>
        </p:txBody>
      </p:sp>
      <p:sp>
        <p:nvSpPr>
          <p:cNvPr id="566" name="Google Shape;566;p12"/>
          <p:cNvSpPr txBox="1"/>
          <p:nvPr/>
        </p:nvSpPr>
        <p:spPr>
          <a:xfrm>
            <a:off x="6342625" y="3874493"/>
            <a:ext cx="51825" cy="68856"/>
          </a:xfrm>
          <a:prstGeom prst="rect">
            <a:avLst/>
          </a:prstGeom>
          <a:noFill/>
          <a:ln>
            <a:noFill/>
          </a:ln>
        </p:spPr>
        <p:txBody>
          <a:bodyPr spcFirstLastPara="1" wrap="square" lIns="0" tIns="535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Roboto Light"/>
              <a:ea typeface="Roboto Light"/>
              <a:cs typeface="Roboto Light"/>
              <a:sym typeface="Roboto Light"/>
            </a:endParaRPr>
          </a:p>
        </p:txBody>
      </p:sp>
      <p:sp>
        <p:nvSpPr>
          <p:cNvPr id="567" name="Google Shape;567;p12"/>
          <p:cNvSpPr txBox="1"/>
          <p:nvPr/>
        </p:nvSpPr>
        <p:spPr>
          <a:xfrm>
            <a:off x="5445593" y="3855676"/>
            <a:ext cx="1109407" cy="319950"/>
          </a:xfrm>
          <a:prstGeom prst="rect">
            <a:avLst/>
          </a:prstGeom>
          <a:noFill/>
          <a:ln>
            <a:noFill/>
          </a:ln>
        </p:spPr>
        <p:txBody>
          <a:bodyPr spcFirstLastPara="1" wrap="square" lIns="0" tIns="28575" rIns="0" bIns="0" anchor="t" anchorCtr="0">
            <a:noAutofit/>
          </a:bodyPr>
          <a:lstStyle/>
          <a:p>
            <a:pPr marL="71881" marR="0" lvl="0" indent="0" algn="l" rtl="0">
              <a:lnSpc>
                <a:spcPct val="101725"/>
              </a:lnSpc>
              <a:spcBef>
                <a:spcPts val="0"/>
              </a:spcBef>
              <a:spcAft>
                <a:spcPts val="0"/>
              </a:spcAft>
              <a:buNone/>
            </a:pPr>
            <a:r>
              <a:rPr lang="es-CO" sz="1100" b="0" i="0" u="none" strike="noStrike" cap="none">
                <a:solidFill>
                  <a:srgbClr val="000000"/>
                </a:solidFill>
                <a:latin typeface="Roboto Light"/>
                <a:ea typeface="Roboto Light"/>
                <a:cs typeface="Roboto Light"/>
                <a:sym typeface="Roboto Light"/>
              </a:rPr>
              <a:t>Viabilidad Proyecto</a:t>
            </a:r>
            <a:endParaRPr sz="1100" b="0" i="0" u="none" strike="noStrike" cap="none">
              <a:solidFill>
                <a:srgbClr val="000000"/>
              </a:solidFill>
              <a:latin typeface="Roboto Light"/>
              <a:ea typeface="Roboto Light"/>
              <a:cs typeface="Roboto Light"/>
              <a:sym typeface="Roboto Light"/>
            </a:endParaRPr>
          </a:p>
        </p:txBody>
      </p:sp>
      <p:sp>
        <p:nvSpPr>
          <p:cNvPr id="568" name="Google Shape;568;p12"/>
          <p:cNvSpPr txBox="1"/>
          <p:nvPr/>
        </p:nvSpPr>
        <p:spPr>
          <a:xfrm>
            <a:off x="6342625" y="3943350"/>
            <a:ext cx="51825" cy="2433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69" name="Google Shape;569;p12"/>
          <p:cNvSpPr txBox="1"/>
          <p:nvPr/>
        </p:nvSpPr>
        <p:spPr>
          <a:xfrm>
            <a:off x="6394450" y="3943350"/>
            <a:ext cx="312050" cy="2433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70" name="Google Shape;570;p12"/>
          <p:cNvSpPr txBox="1"/>
          <p:nvPr/>
        </p:nvSpPr>
        <p:spPr>
          <a:xfrm>
            <a:off x="2213943" y="4294025"/>
            <a:ext cx="1110131" cy="65400"/>
          </a:xfrm>
          <a:prstGeom prst="rect">
            <a:avLst/>
          </a:prstGeom>
          <a:noFill/>
          <a:ln>
            <a:noFill/>
          </a:ln>
        </p:spPr>
        <p:txBody>
          <a:bodyPr spcFirstLastPara="1" wrap="square" lIns="0" tIns="190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Roboto Light"/>
              <a:ea typeface="Roboto Light"/>
              <a:cs typeface="Roboto Light"/>
              <a:sym typeface="Roboto Light"/>
            </a:endParaRPr>
          </a:p>
        </p:txBody>
      </p:sp>
      <p:sp>
        <p:nvSpPr>
          <p:cNvPr id="571" name="Google Shape;571;p12"/>
          <p:cNvSpPr txBox="1"/>
          <p:nvPr/>
        </p:nvSpPr>
        <p:spPr>
          <a:xfrm>
            <a:off x="5445593" y="4186650"/>
            <a:ext cx="897031" cy="68850"/>
          </a:xfrm>
          <a:prstGeom prst="rect">
            <a:avLst/>
          </a:prstGeom>
          <a:noFill/>
          <a:ln>
            <a:noFill/>
          </a:ln>
        </p:spPr>
        <p:txBody>
          <a:bodyPr spcFirstLastPara="1" wrap="square" lIns="0" tIns="535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Roboto Light"/>
              <a:ea typeface="Roboto Light"/>
              <a:cs typeface="Roboto Light"/>
              <a:sym typeface="Roboto Light"/>
            </a:endParaRPr>
          </a:p>
        </p:txBody>
      </p:sp>
      <p:sp>
        <p:nvSpPr>
          <p:cNvPr id="572" name="Google Shape;572;p12"/>
          <p:cNvSpPr txBox="1"/>
          <p:nvPr/>
        </p:nvSpPr>
        <p:spPr>
          <a:xfrm>
            <a:off x="6342625" y="4186650"/>
            <a:ext cx="51825" cy="68850"/>
          </a:xfrm>
          <a:prstGeom prst="rect">
            <a:avLst/>
          </a:prstGeom>
          <a:noFill/>
          <a:ln>
            <a:noFill/>
          </a:ln>
        </p:spPr>
        <p:txBody>
          <a:bodyPr spcFirstLastPara="1" wrap="square" lIns="0" tIns="535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Roboto Light"/>
              <a:ea typeface="Roboto Light"/>
              <a:cs typeface="Roboto Light"/>
              <a:sym typeface="Roboto Light"/>
            </a:endParaRPr>
          </a:p>
        </p:txBody>
      </p:sp>
      <p:sp>
        <p:nvSpPr>
          <p:cNvPr id="573" name="Google Shape;573;p12"/>
          <p:cNvSpPr txBox="1"/>
          <p:nvPr/>
        </p:nvSpPr>
        <p:spPr>
          <a:xfrm>
            <a:off x="6394450" y="4186650"/>
            <a:ext cx="312050" cy="68850"/>
          </a:xfrm>
          <a:prstGeom prst="rect">
            <a:avLst/>
          </a:prstGeom>
          <a:noFill/>
          <a:ln>
            <a:noFill/>
          </a:ln>
        </p:spPr>
        <p:txBody>
          <a:bodyPr spcFirstLastPara="1" wrap="square" lIns="0" tIns="535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Roboto Light"/>
              <a:ea typeface="Roboto Light"/>
              <a:cs typeface="Roboto Light"/>
              <a:sym typeface="Roboto Light"/>
            </a:endParaRPr>
          </a:p>
        </p:txBody>
      </p:sp>
      <p:sp>
        <p:nvSpPr>
          <p:cNvPr id="574" name="Google Shape;574;p12"/>
          <p:cNvSpPr txBox="1"/>
          <p:nvPr/>
        </p:nvSpPr>
        <p:spPr>
          <a:xfrm>
            <a:off x="5445593" y="4255500"/>
            <a:ext cx="807556" cy="500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75" name="Google Shape;575;p12"/>
          <p:cNvSpPr txBox="1"/>
          <p:nvPr/>
        </p:nvSpPr>
        <p:spPr>
          <a:xfrm>
            <a:off x="6253150" y="4255500"/>
            <a:ext cx="89475" cy="500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76" name="Google Shape;576;p12"/>
          <p:cNvSpPr txBox="1"/>
          <p:nvPr/>
        </p:nvSpPr>
        <p:spPr>
          <a:xfrm>
            <a:off x="6342625" y="4255500"/>
            <a:ext cx="363875" cy="500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77" name="Google Shape;577;p12"/>
          <p:cNvSpPr txBox="1"/>
          <p:nvPr/>
        </p:nvSpPr>
        <p:spPr>
          <a:xfrm>
            <a:off x="5445593" y="4305525"/>
            <a:ext cx="807556" cy="262125"/>
          </a:xfrm>
          <a:prstGeom prst="rect">
            <a:avLst/>
          </a:prstGeom>
          <a:noFill/>
          <a:ln>
            <a:noFill/>
          </a:ln>
        </p:spPr>
        <p:txBody>
          <a:bodyPr spcFirstLastPara="1" wrap="square" lIns="0" tIns="47625" rIns="0" bIns="0" anchor="t" anchorCtr="0">
            <a:noAutofit/>
          </a:bodyPr>
          <a:lstStyle/>
          <a:p>
            <a:pPr marL="71881" marR="0" lvl="0" indent="0" algn="l" rtl="0">
              <a:lnSpc>
                <a:spcPct val="101725"/>
              </a:lnSpc>
              <a:spcBef>
                <a:spcPts val="0"/>
              </a:spcBef>
              <a:spcAft>
                <a:spcPts val="0"/>
              </a:spcAft>
              <a:buNone/>
            </a:pPr>
            <a:r>
              <a:rPr lang="es-CO" sz="1100" b="0" i="0" u="none" strike="noStrike" cap="none">
                <a:solidFill>
                  <a:srgbClr val="000000"/>
                </a:solidFill>
                <a:latin typeface="Roboto Light"/>
                <a:ea typeface="Roboto Light"/>
                <a:cs typeface="Roboto Light"/>
                <a:sym typeface="Roboto Light"/>
              </a:rPr>
              <a:t>Impacto</a:t>
            </a:r>
            <a:endParaRPr sz="1100" b="0" i="0" u="none" strike="noStrike" cap="none">
              <a:solidFill>
                <a:srgbClr val="000000"/>
              </a:solidFill>
              <a:latin typeface="Roboto Light"/>
              <a:ea typeface="Roboto Light"/>
              <a:cs typeface="Roboto Light"/>
              <a:sym typeface="Roboto Light"/>
            </a:endParaRPr>
          </a:p>
        </p:txBody>
      </p:sp>
      <p:sp>
        <p:nvSpPr>
          <p:cNvPr id="578" name="Google Shape;578;p12"/>
          <p:cNvSpPr txBox="1"/>
          <p:nvPr/>
        </p:nvSpPr>
        <p:spPr>
          <a:xfrm>
            <a:off x="6253150" y="4305525"/>
            <a:ext cx="453350" cy="262125"/>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79" name="Google Shape;579;p12"/>
          <p:cNvSpPr txBox="1"/>
          <p:nvPr/>
        </p:nvSpPr>
        <p:spPr>
          <a:xfrm>
            <a:off x="6706500" y="4305525"/>
            <a:ext cx="2243400" cy="102925"/>
          </a:xfrm>
          <a:prstGeom prst="rect">
            <a:avLst/>
          </a:prstGeom>
          <a:noFill/>
          <a:ln>
            <a:noFill/>
          </a:ln>
        </p:spPr>
        <p:txBody>
          <a:bodyPr spcFirstLastPara="1" wrap="square" lIns="0" tIns="1325" rIns="0" bIns="0" anchor="t" anchorCtr="0">
            <a:noAutofit/>
          </a:bodyPr>
          <a:lstStyle/>
          <a:p>
            <a:pPr marL="25400" marR="0" lvl="0" indent="0" algn="l" rtl="0">
              <a:lnSpc>
                <a:spcPct val="100000"/>
              </a:lnSpc>
              <a:spcBef>
                <a:spcPts val="0"/>
              </a:spcBef>
              <a:spcAft>
                <a:spcPts val="0"/>
              </a:spcAft>
              <a:buNone/>
            </a:pPr>
            <a:endParaRPr sz="800" b="0" i="0" u="none" strike="noStrike" cap="none">
              <a:solidFill>
                <a:srgbClr val="000000"/>
              </a:solidFill>
              <a:latin typeface="Roboto Light"/>
              <a:ea typeface="Roboto Light"/>
              <a:cs typeface="Roboto Light"/>
              <a:sym typeface="Roboto Light"/>
            </a:endParaRPr>
          </a:p>
        </p:txBody>
      </p:sp>
      <p:sp>
        <p:nvSpPr>
          <p:cNvPr id="580" name="Google Shape;580;p12"/>
          <p:cNvSpPr txBox="1"/>
          <p:nvPr/>
        </p:nvSpPr>
        <p:spPr>
          <a:xfrm>
            <a:off x="8949900" y="4305525"/>
            <a:ext cx="41700" cy="102925"/>
          </a:xfrm>
          <a:prstGeom prst="rect">
            <a:avLst/>
          </a:prstGeom>
          <a:noFill/>
          <a:ln>
            <a:noFill/>
          </a:ln>
        </p:spPr>
        <p:txBody>
          <a:bodyPr spcFirstLastPara="1" wrap="square" lIns="0" tIns="1325" rIns="0" bIns="0" anchor="t" anchorCtr="0">
            <a:noAutofit/>
          </a:bodyPr>
          <a:lstStyle/>
          <a:p>
            <a:pPr marL="25400" marR="0" lvl="0" indent="0" algn="l" rtl="0">
              <a:lnSpc>
                <a:spcPct val="100000"/>
              </a:lnSpc>
              <a:spcBef>
                <a:spcPts val="0"/>
              </a:spcBef>
              <a:spcAft>
                <a:spcPts val="0"/>
              </a:spcAft>
              <a:buNone/>
            </a:pPr>
            <a:endParaRPr sz="800" b="0" i="0" u="none" strike="noStrike" cap="none">
              <a:solidFill>
                <a:srgbClr val="000000"/>
              </a:solidFill>
              <a:latin typeface="Roboto Light"/>
              <a:ea typeface="Roboto Light"/>
              <a:cs typeface="Roboto Light"/>
              <a:sym typeface="Roboto Light"/>
            </a:endParaRPr>
          </a:p>
        </p:txBody>
      </p:sp>
      <p:sp>
        <p:nvSpPr>
          <p:cNvPr id="581" name="Google Shape;581;p12"/>
          <p:cNvSpPr txBox="1"/>
          <p:nvPr/>
        </p:nvSpPr>
        <p:spPr>
          <a:xfrm>
            <a:off x="8949900" y="4408450"/>
            <a:ext cx="41700" cy="362075"/>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82" name="Google Shape;582;p12"/>
          <p:cNvSpPr txBox="1"/>
          <p:nvPr/>
        </p:nvSpPr>
        <p:spPr>
          <a:xfrm>
            <a:off x="5445593" y="4567650"/>
            <a:ext cx="807556" cy="553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83" name="Google Shape;583;p12"/>
          <p:cNvSpPr txBox="1"/>
          <p:nvPr/>
        </p:nvSpPr>
        <p:spPr>
          <a:xfrm>
            <a:off x="6253150" y="4567650"/>
            <a:ext cx="453350" cy="553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584" name="Google Shape;584;p12"/>
          <p:cNvSpPr txBox="1"/>
          <p:nvPr/>
        </p:nvSpPr>
        <p:spPr>
          <a:xfrm>
            <a:off x="2213943" y="4796375"/>
            <a:ext cx="4492556" cy="147525"/>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85" name="Google Shape;585;p12"/>
          <p:cNvSpPr txBox="1"/>
          <p:nvPr/>
        </p:nvSpPr>
        <p:spPr>
          <a:xfrm>
            <a:off x="638506" y="2826381"/>
            <a:ext cx="987487" cy="338437"/>
          </a:xfrm>
          <a:prstGeom prst="rect">
            <a:avLst/>
          </a:prstGeom>
          <a:noFill/>
          <a:ln>
            <a:noFill/>
          </a:ln>
        </p:spPr>
        <p:txBody>
          <a:bodyPr spcFirstLastPara="1" wrap="square" lIns="0" tIns="225" rIns="0" bIns="0" anchor="t" anchorCtr="0">
            <a:noAutofit/>
          </a:bodyPr>
          <a:lstStyle/>
          <a:p>
            <a:pPr marL="0" marR="0" lvl="0" indent="0" algn="l" rtl="0">
              <a:lnSpc>
                <a:spcPct val="100000"/>
              </a:lnSpc>
              <a:spcBef>
                <a:spcPts val="0"/>
              </a:spcBef>
              <a:spcAft>
                <a:spcPts val="0"/>
              </a:spcAft>
              <a:buNone/>
            </a:pPr>
            <a:endParaRPr sz="600" b="0" i="0" u="none" strike="noStrike" cap="none">
              <a:solidFill>
                <a:srgbClr val="000000"/>
              </a:solidFill>
              <a:latin typeface="Roboto Light"/>
              <a:ea typeface="Roboto Light"/>
              <a:cs typeface="Roboto Light"/>
              <a:sym typeface="Roboto Light"/>
            </a:endParaRPr>
          </a:p>
          <a:p>
            <a:pPr marL="83294" marR="0" lvl="0" indent="0" algn="l" rtl="0">
              <a:lnSpc>
                <a:spcPct val="101725"/>
              </a:lnSpc>
              <a:spcBef>
                <a:spcPts val="0"/>
              </a:spcBef>
              <a:spcAft>
                <a:spcPts val="0"/>
              </a:spcAft>
              <a:buNone/>
            </a:pPr>
            <a:r>
              <a:rPr lang="es-CO" sz="1100" b="0" i="0" u="none" strike="noStrike" cap="none">
                <a:solidFill>
                  <a:srgbClr val="000000"/>
                </a:solidFill>
                <a:latin typeface="Roboto Light"/>
                <a:ea typeface="Roboto Light"/>
                <a:cs typeface="Roboto Light"/>
                <a:sym typeface="Roboto Light"/>
              </a:rPr>
              <a:t>Administrativa</a:t>
            </a:r>
            <a:endParaRPr sz="1100" b="0" i="0" u="none" strike="noStrike" cap="none">
              <a:solidFill>
                <a:srgbClr val="000000"/>
              </a:solidFill>
              <a:latin typeface="Roboto Light"/>
              <a:ea typeface="Roboto Light"/>
              <a:cs typeface="Roboto Light"/>
              <a:sym typeface="Roboto Light"/>
            </a:endParaRPr>
          </a:p>
        </p:txBody>
      </p:sp>
      <p:sp>
        <p:nvSpPr>
          <p:cNvPr id="586" name="Google Shape;586;p12"/>
          <p:cNvSpPr txBox="1"/>
          <p:nvPr/>
        </p:nvSpPr>
        <p:spPr>
          <a:xfrm>
            <a:off x="638506" y="3164818"/>
            <a:ext cx="987487" cy="64706"/>
          </a:xfrm>
          <a:prstGeom prst="rect">
            <a:avLst/>
          </a:prstGeom>
          <a:noFill/>
          <a:ln>
            <a:noFill/>
          </a:ln>
        </p:spPr>
        <p:txBody>
          <a:bodyPr spcFirstLastPara="1" wrap="square" lIns="0" tIns="120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Roboto Light"/>
              <a:ea typeface="Roboto Light"/>
              <a:cs typeface="Roboto Light"/>
              <a:sym typeface="Roboto Light"/>
            </a:endParaRPr>
          </a:p>
        </p:txBody>
      </p:sp>
      <p:sp>
        <p:nvSpPr>
          <p:cNvPr id="587" name="Google Shape;587;p12"/>
          <p:cNvSpPr txBox="1"/>
          <p:nvPr/>
        </p:nvSpPr>
        <p:spPr>
          <a:xfrm>
            <a:off x="638506" y="3229525"/>
            <a:ext cx="59043" cy="340818"/>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88" name="Google Shape;588;p12"/>
          <p:cNvSpPr txBox="1"/>
          <p:nvPr/>
        </p:nvSpPr>
        <p:spPr>
          <a:xfrm>
            <a:off x="697550" y="3229525"/>
            <a:ext cx="821400" cy="340818"/>
          </a:xfrm>
          <a:prstGeom prst="rect">
            <a:avLst/>
          </a:prstGeom>
          <a:noFill/>
          <a:ln>
            <a:noFill/>
          </a:ln>
        </p:spPr>
        <p:txBody>
          <a:bodyPr spcFirstLastPara="1" wrap="square" lIns="0" tIns="16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Roboto Light"/>
              <a:ea typeface="Roboto Light"/>
              <a:cs typeface="Roboto Light"/>
              <a:sym typeface="Roboto Light"/>
            </a:endParaRPr>
          </a:p>
          <a:p>
            <a:pPr marL="203586" marR="0" lvl="0" indent="0" algn="l" rtl="0">
              <a:lnSpc>
                <a:spcPct val="101725"/>
              </a:lnSpc>
              <a:spcBef>
                <a:spcPts val="0"/>
              </a:spcBef>
              <a:spcAft>
                <a:spcPts val="0"/>
              </a:spcAft>
              <a:buNone/>
            </a:pPr>
            <a:r>
              <a:rPr lang="es-CO" sz="1100" b="0" i="0" u="none" strike="noStrike" cap="none">
                <a:solidFill>
                  <a:srgbClr val="000000"/>
                </a:solidFill>
                <a:latin typeface="Roboto Light"/>
                <a:ea typeface="Roboto Light"/>
                <a:cs typeface="Roboto Light"/>
                <a:sym typeface="Roboto Light"/>
              </a:rPr>
              <a:t>Técnica</a:t>
            </a:r>
            <a:endParaRPr sz="1100" b="0" i="0" u="none" strike="noStrike" cap="none">
              <a:solidFill>
                <a:srgbClr val="000000"/>
              </a:solidFill>
              <a:latin typeface="Roboto Light"/>
              <a:ea typeface="Roboto Light"/>
              <a:cs typeface="Roboto Light"/>
              <a:sym typeface="Roboto Light"/>
            </a:endParaRPr>
          </a:p>
        </p:txBody>
      </p:sp>
      <p:sp>
        <p:nvSpPr>
          <p:cNvPr id="589" name="Google Shape;589;p12"/>
          <p:cNvSpPr txBox="1"/>
          <p:nvPr/>
        </p:nvSpPr>
        <p:spPr>
          <a:xfrm>
            <a:off x="1518950" y="3229525"/>
            <a:ext cx="107043" cy="340818"/>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90" name="Google Shape;590;p12"/>
          <p:cNvSpPr txBox="1"/>
          <p:nvPr/>
        </p:nvSpPr>
        <p:spPr>
          <a:xfrm>
            <a:off x="5488325" y="2270425"/>
            <a:ext cx="2690400" cy="523200"/>
          </a:xfrm>
          <a:prstGeom prst="rect">
            <a:avLst/>
          </a:prstGeom>
          <a:solidFill>
            <a:srgbClr val="491F6A"/>
          </a:solidFill>
          <a:ln>
            <a:noFill/>
          </a:ln>
        </p:spPr>
        <p:txBody>
          <a:bodyPr spcFirstLastPara="1" wrap="square" lIns="0" tIns="3150"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Roboto Light"/>
              <a:ea typeface="Roboto Light"/>
              <a:cs typeface="Roboto Light"/>
              <a:sym typeface="Roboto Light"/>
            </a:endParaRPr>
          </a:p>
          <a:p>
            <a:pPr marL="957273" marR="69141" lvl="0" indent="-556285" algn="l" rtl="0">
              <a:lnSpc>
                <a:spcPct val="120000"/>
              </a:lnSpc>
              <a:spcBef>
                <a:spcPts val="66"/>
              </a:spcBef>
              <a:spcAft>
                <a:spcPts val="0"/>
              </a:spcAft>
              <a:buNone/>
            </a:pPr>
            <a:r>
              <a:rPr lang="es-CO" sz="1100" b="1" i="0" u="none" strike="noStrike" cap="none">
                <a:solidFill>
                  <a:srgbClr val="FFFFFF"/>
                </a:solidFill>
                <a:latin typeface="Roboto Light"/>
                <a:ea typeface="Roboto Light"/>
                <a:cs typeface="Roboto Light"/>
                <a:sym typeface="Roboto Light"/>
              </a:rPr>
              <a:t>Evaluación técnica del proyecto participante</a:t>
            </a:r>
            <a:endParaRPr sz="1100" b="0" i="0" u="none" strike="noStrike" cap="none">
              <a:solidFill>
                <a:srgbClr val="000000"/>
              </a:solidFill>
              <a:latin typeface="Roboto Light"/>
              <a:ea typeface="Roboto Light"/>
              <a:cs typeface="Roboto Light"/>
              <a:sym typeface="Roboto Light"/>
            </a:endParaRPr>
          </a:p>
        </p:txBody>
      </p:sp>
      <p:sp>
        <p:nvSpPr>
          <p:cNvPr id="591" name="Google Shape;591;p12"/>
          <p:cNvSpPr txBox="1"/>
          <p:nvPr/>
        </p:nvSpPr>
        <p:spPr>
          <a:xfrm>
            <a:off x="2264775" y="2270425"/>
            <a:ext cx="2822100" cy="523200"/>
          </a:xfrm>
          <a:prstGeom prst="rect">
            <a:avLst/>
          </a:prstGeom>
          <a:solidFill>
            <a:srgbClr val="491F6A"/>
          </a:solidFill>
          <a:ln>
            <a:noFill/>
          </a:ln>
        </p:spPr>
        <p:txBody>
          <a:bodyPr spcFirstLastPara="1" wrap="square" lIns="0" tIns="3150"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Roboto Light"/>
              <a:ea typeface="Roboto Light"/>
              <a:cs typeface="Roboto Light"/>
              <a:sym typeface="Roboto Light"/>
            </a:endParaRPr>
          </a:p>
          <a:p>
            <a:pPr marL="820986" marR="79361" lvl="0" indent="-716916" algn="l" rtl="0">
              <a:lnSpc>
                <a:spcPct val="120000"/>
              </a:lnSpc>
              <a:spcBef>
                <a:spcPts val="66"/>
              </a:spcBef>
              <a:spcAft>
                <a:spcPts val="0"/>
              </a:spcAft>
              <a:buNone/>
            </a:pPr>
            <a:endParaRPr sz="1100" b="0" i="0" u="none" strike="noStrike" cap="none">
              <a:solidFill>
                <a:srgbClr val="000000"/>
              </a:solidFill>
              <a:latin typeface="Roboto Light"/>
              <a:ea typeface="Roboto Light"/>
              <a:cs typeface="Roboto Light"/>
              <a:sym typeface="Roboto Light"/>
            </a:endParaRPr>
          </a:p>
        </p:txBody>
      </p:sp>
      <p:sp>
        <p:nvSpPr>
          <p:cNvPr id="592" name="Google Shape;592;p12"/>
          <p:cNvSpPr txBox="1"/>
          <p:nvPr/>
        </p:nvSpPr>
        <p:spPr>
          <a:xfrm>
            <a:off x="2264775" y="1704200"/>
            <a:ext cx="3189900" cy="3693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93" name="Google Shape;593;p12"/>
          <p:cNvSpPr txBox="1"/>
          <p:nvPr/>
        </p:nvSpPr>
        <p:spPr>
          <a:xfrm>
            <a:off x="2193250" y="1619600"/>
            <a:ext cx="6162300" cy="572700"/>
          </a:xfrm>
          <a:prstGeom prst="rect">
            <a:avLst/>
          </a:prstGeom>
          <a:solidFill>
            <a:schemeClr val="accent1"/>
          </a:solidFill>
          <a:ln>
            <a:noFill/>
          </a:ln>
        </p:spPr>
        <p:txBody>
          <a:bodyPr spcFirstLastPara="1" wrap="square" lIns="0" tIns="3575" rIns="0" bIns="0" anchor="t" anchorCtr="0">
            <a:noAutofit/>
          </a:bodyPr>
          <a:lstStyle/>
          <a:p>
            <a:pPr marL="0" marR="0" lvl="0" indent="0" algn="l" rtl="0">
              <a:lnSpc>
                <a:spcPct val="100000"/>
              </a:lnSpc>
              <a:spcBef>
                <a:spcPts val="0"/>
              </a:spcBef>
              <a:spcAft>
                <a:spcPts val="0"/>
              </a:spcAft>
              <a:buNone/>
            </a:pPr>
            <a:endParaRPr/>
          </a:p>
          <a:p>
            <a:pPr marL="157249" marR="0" lvl="0" indent="0" algn="l" rtl="0">
              <a:lnSpc>
                <a:spcPct val="101725"/>
              </a:lnSpc>
              <a:spcBef>
                <a:spcPts val="0"/>
              </a:spcBef>
              <a:spcAft>
                <a:spcPts val="0"/>
              </a:spcAft>
              <a:buNone/>
            </a:pPr>
            <a:r>
              <a:rPr lang="es-CO" sz="1200" b="1" i="0" u="none" strike="noStrike" cap="none">
                <a:solidFill>
                  <a:schemeClr val="lt1"/>
                </a:solidFill>
                <a:latin typeface="Roboto"/>
                <a:ea typeface="Roboto"/>
                <a:cs typeface="Roboto"/>
                <a:sym typeface="Roboto"/>
              </a:rPr>
              <a:t>Evaluación administrativa y técnica</a:t>
            </a:r>
            <a:endParaRPr sz="1200" b="1" i="0" u="none" strike="noStrike" cap="none">
              <a:solidFill>
                <a:schemeClr val="lt1"/>
              </a:solidFill>
              <a:latin typeface="Roboto"/>
              <a:ea typeface="Roboto"/>
              <a:cs typeface="Roboto"/>
              <a:sym typeface="Roboto"/>
            </a:endParaRPr>
          </a:p>
        </p:txBody>
      </p:sp>
      <p:sp>
        <p:nvSpPr>
          <p:cNvPr id="594" name="Google Shape;594;p12"/>
          <p:cNvSpPr txBox="1"/>
          <p:nvPr/>
        </p:nvSpPr>
        <p:spPr>
          <a:xfrm>
            <a:off x="3620801" y="996648"/>
            <a:ext cx="108523" cy="417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95" name="Google Shape;595;p12"/>
          <p:cNvSpPr txBox="1"/>
          <p:nvPr/>
        </p:nvSpPr>
        <p:spPr>
          <a:xfrm>
            <a:off x="642150" y="1142375"/>
            <a:ext cx="127151" cy="272173"/>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596" name="Google Shape;596;p12"/>
          <p:cNvSpPr txBox="1"/>
          <p:nvPr/>
        </p:nvSpPr>
        <p:spPr>
          <a:xfrm>
            <a:off x="890675" y="1116975"/>
            <a:ext cx="2851500" cy="272100"/>
          </a:xfrm>
          <a:prstGeom prst="rect">
            <a:avLst/>
          </a:prstGeom>
          <a:noFill/>
          <a:ln>
            <a:noFill/>
          </a:ln>
        </p:spPr>
        <p:txBody>
          <a:bodyPr spcFirstLastPara="1" wrap="square" lIns="0" tIns="7775" rIns="0" bIns="0" anchor="t" anchorCtr="0">
            <a:noAutofit/>
          </a:bodyPr>
          <a:lstStyle/>
          <a:p>
            <a:pPr marL="0" marR="0" lvl="0" indent="0" algn="l" rtl="0">
              <a:lnSpc>
                <a:spcPct val="84482"/>
              </a:lnSpc>
              <a:spcBef>
                <a:spcPts val="0"/>
              </a:spcBef>
              <a:spcAft>
                <a:spcPts val="0"/>
              </a:spcAft>
              <a:buNone/>
            </a:pPr>
            <a:r>
              <a:rPr lang="es-CO" sz="1450" b="1">
                <a:solidFill>
                  <a:srgbClr val="FFFFFF"/>
                </a:solidFill>
                <a:latin typeface="Roboto Light"/>
                <a:ea typeface="Roboto Light"/>
                <a:cs typeface="Roboto Light"/>
                <a:sym typeface="Roboto Light"/>
              </a:rPr>
              <a:t>Verific</a:t>
            </a:r>
            <a:r>
              <a:rPr lang="es-CO" sz="1450" b="1" i="0" u="none" strike="noStrike" cap="none">
                <a:solidFill>
                  <a:srgbClr val="FFFFFF"/>
                </a:solidFill>
                <a:latin typeface="Roboto Light"/>
                <a:ea typeface="Roboto Light"/>
                <a:cs typeface="Roboto Light"/>
                <a:sym typeface="Roboto Light"/>
              </a:rPr>
              <a:t>ación y evaluación</a:t>
            </a:r>
            <a:endParaRPr sz="1450" b="0" i="0" u="none" strike="noStrike" cap="none">
              <a:solidFill>
                <a:srgbClr val="000000"/>
              </a:solidFill>
              <a:latin typeface="Roboto Light"/>
              <a:ea typeface="Roboto Light"/>
              <a:cs typeface="Roboto Light"/>
              <a:sym typeface="Roboto Light"/>
            </a:endParaRPr>
          </a:p>
        </p:txBody>
      </p:sp>
      <p:sp>
        <p:nvSpPr>
          <p:cNvPr id="597" name="Google Shape;597;p12"/>
          <p:cNvSpPr txBox="1"/>
          <p:nvPr/>
        </p:nvSpPr>
        <p:spPr>
          <a:xfrm>
            <a:off x="642150" y="1414548"/>
            <a:ext cx="710175" cy="88726"/>
          </a:xfrm>
          <a:prstGeom prst="rect">
            <a:avLst/>
          </a:prstGeom>
          <a:noFill/>
          <a:ln>
            <a:noFill/>
          </a:ln>
        </p:spPr>
        <p:txBody>
          <a:bodyPr spcFirstLastPara="1" wrap="square" lIns="0" tIns="61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Roboto Light"/>
              <a:ea typeface="Roboto Light"/>
              <a:cs typeface="Roboto Light"/>
              <a:sym typeface="Roboto Light"/>
            </a:endParaRPr>
          </a:p>
        </p:txBody>
      </p:sp>
      <p:sp>
        <p:nvSpPr>
          <p:cNvPr id="598" name="Google Shape;598;p12"/>
          <p:cNvSpPr txBox="1"/>
          <p:nvPr/>
        </p:nvSpPr>
        <p:spPr>
          <a:xfrm>
            <a:off x="1352325" y="1414548"/>
            <a:ext cx="160803" cy="88726"/>
          </a:xfrm>
          <a:prstGeom prst="rect">
            <a:avLst/>
          </a:prstGeom>
          <a:noFill/>
          <a:ln>
            <a:noFill/>
          </a:ln>
        </p:spPr>
        <p:txBody>
          <a:bodyPr spcFirstLastPara="1" wrap="square" lIns="0" tIns="61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Roboto Light"/>
              <a:ea typeface="Roboto Light"/>
              <a:cs typeface="Roboto Light"/>
              <a:sym typeface="Roboto Light"/>
            </a:endParaRPr>
          </a:p>
        </p:txBody>
      </p:sp>
      <p:sp>
        <p:nvSpPr>
          <p:cNvPr id="599" name="Google Shape;599;p12"/>
          <p:cNvSpPr txBox="1"/>
          <p:nvPr/>
        </p:nvSpPr>
        <p:spPr>
          <a:xfrm>
            <a:off x="1513128" y="1414548"/>
            <a:ext cx="2216196" cy="212026"/>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600" name="Google Shape;600;p12"/>
          <p:cNvSpPr txBox="1"/>
          <p:nvPr/>
        </p:nvSpPr>
        <p:spPr>
          <a:xfrm>
            <a:off x="642150" y="1503275"/>
            <a:ext cx="870978" cy="123299"/>
          </a:xfrm>
          <a:prstGeom prst="rect">
            <a:avLst/>
          </a:prstGeom>
          <a:noFill/>
          <a:ln>
            <a:noFill/>
          </a:ln>
        </p:spPr>
        <p:txBody>
          <a:bodyPr spcFirstLastPara="1" wrap="square" lIns="0" tIns="2625" rIns="0" bIns="0" anchor="t" anchorCtr="0">
            <a:noAutofit/>
          </a:bodyPr>
          <a:lstStyle/>
          <a:p>
            <a:pPr marL="25400" marR="0" lvl="0" indent="0" algn="l" rtl="0">
              <a:lnSpc>
                <a:spcPct val="100000"/>
              </a:lnSpc>
              <a:spcBef>
                <a:spcPts val="0"/>
              </a:spcBef>
              <a:spcAft>
                <a:spcPts val="0"/>
              </a:spcAft>
              <a:buNone/>
            </a:pPr>
            <a:endParaRPr sz="950" b="0" i="0" u="none" strike="noStrike" cap="none">
              <a:solidFill>
                <a:srgbClr val="000000"/>
              </a:solidFill>
              <a:latin typeface="Roboto Light"/>
              <a:ea typeface="Roboto Light"/>
              <a:cs typeface="Roboto Light"/>
              <a:sym typeface="Roboto Light"/>
            </a:endParaRPr>
          </a:p>
        </p:txBody>
      </p:sp>
      <p:sp>
        <p:nvSpPr>
          <p:cNvPr id="601" name="Google Shape;601;p12"/>
          <p:cNvSpPr txBox="1"/>
          <p:nvPr/>
        </p:nvSpPr>
        <p:spPr>
          <a:xfrm>
            <a:off x="548475" y="1701675"/>
            <a:ext cx="1078800" cy="461700"/>
          </a:xfrm>
          <a:prstGeom prst="rect">
            <a:avLst/>
          </a:prstGeom>
          <a:solidFill>
            <a:srgbClr val="491F6A"/>
          </a:solidFill>
          <a:ln>
            <a:noFill/>
          </a:ln>
        </p:spPr>
        <p:txBody>
          <a:bodyPr spcFirstLastPara="1" wrap="square" lIns="0" tIns="1900" rIns="0" bIns="0" anchor="t" anchorCtr="0">
            <a:noAutofit/>
          </a:bodyPr>
          <a:lstStyle/>
          <a:p>
            <a:pPr marL="108148" marR="160578" lvl="0" indent="0" algn="l" rtl="0">
              <a:lnSpc>
                <a:spcPct val="125714"/>
              </a:lnSpc>
              <a:spcBef>
                <a:spcPts val="66"/>
              </a:spcBef>
              <a:spcAft>
                <a:spcPts val="0"/>
              </a:spcAft>
              <a:buNone/>
            </a:pPr>
            <a:r>
              <a:rPr lang="es-CO" sz="1050" b="1" i="0" u="none" strike="noStrike" cap="none">
                <a:solidFill>
                  <a:srgbClr val="FFFFFF"/>
                </a:solidFill>
                <a:latin typeface="Roboto Light"/>
                <a:ea typeface="Roboto Light"/>
                <a:cs typeface="Roboto Light"/>
                <a:sym typeface="Roboto Light"/>
              </a:rPr>
              <a:t>Verificación documental</a:t>
            </a:r>
            <a:endParaRPr sz="1050" b="0" i="0" u="none" strike="noStrike" cap="none">
              <a:solidFill>
                <a:srgbClr val="000000"/>
              </a:solidFill>
              <a:latin typeface="Roboto Light"/>
              <a:ea typeface="Roboto Light"/>
              <a:cs typeface="Roboto Light"/>
              <a:sym typeface="Roboto Light"/>
            </a:endParaRPr>
          </a:p>
        </p:txBody>
      </p:sp>
      <p:sp>
        <p:nvSpPr>
          <p:cNvPr id="602" name="Google Shape;602;p12"/>
          <p:cNvSpPr txBox="1"/>
          <p:nvPr/>
        </p:nvSpPr>
        <p:spPr>
          <a:xfrm>
            <a:off x="1627275" y="1644350"/>
            <a:ext cx="0" cy="523200"/>
          </a:xfrm>
          <a:prstGeom prst="rect">
            <a:avLst/>
          </a:prstGeom>
          <a:solidFill>
            <a:srgbClr val="491F6A"/>
          </a:solid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603" name="Google Shape;603;p12"/>
          <p:cNvSpPr txBox="1"/>
          <p:nvPr/>
        </p:nvSpPr>
        <p:spPr>
          <a:xfrm>
            <a:off x="4076700" y="248275"/>
            <a:ext cx="4313975" cy="5727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Roboto Light"/>
              <a:ea typeface="Roboto Light"/>
              <a:cs typeface="Roboto Light"/>
              <a:sym typeface="Roboto Light"/>
            </a:endParaRPr>
          </a:p>
          <a:p>
            <a:pPr marL="149715" marR="0" lvl="0" indent="0" algn="l" rtl="0">
              <a:lnSpc>
                <a:spcPct val="101725"/>
              </a:lnSpc>
              <a:spcBef>
                <a:spcPts val="0"/>
              </a:spcBef>
              <a:spcAft>
                <a:spcPts val="0"/>
              </a:spcAft>
              <a:buNone/>
            </a:pPr>
            <a:r>
              <a:rPr lang="es-CO" sz="2200" b="1" i="0" u="none" strike="noStrike" cap="none">
                <a:solidFill>
                  <a:srgbClr val="7030A0"/>
                </a:solidFill>
                <a:latin typeface="Roboto"/>
                <a:ea typeface="Roboto"/>
                <a:cs typeface="Roboto"/>
                <a:sym typeface="Roboto"/>
              </a:rPr>
              <a:t>Proyectos Locales e Interlocales</a:t>
            </a:r>
            <a:endParaRPr sz="2200" b="1" i="0" u="none" strike="noStrike" cap="none">
              <a:solidFill>
                <a:srgbClr val="7030A0"/>
              </a:solidFill>
              <a:latin typeface="Roboto"/>
              <a:ea typeface="Roboto"/>
              <a:cs typeface="Roboto"/>
              <a:sym typeface="Roboto"/>
            </a:endParaRPr>
          </a:p>
        </p:txBody>
      </p:sp>
      <p:sp>
        <p:nvSpPr>
          <p:cNvPr id="604" name="Google Shape;604;p12"/>
          <p:cNvSpPr txBox="1"/>
          <p:nvPr/>
        </p:nvSpPr>
        <p:spPr>
          <a:xfrm>
            <a:off x="6858000" y="4379575"/>
            <a:ext cx="2366450" cy="332950"/>
          </a:xfrm>
          <a:prstGeom prst="rect">
            <a:avLst/>
          </a:prstGeom>
          <a:noFill/>
          <a:ln>
            <a:noFill/>
          </a:ln>
        </p:spPr>
        <p:txBody>
          <a:bodyPr spcFirstLastPara="1" wrap="square" lIns="0" tIns="2525" rIns="0" bIns="0" anchor="t" anchorCtr="0">
            <a:noAutofit/>
          </a:bodyPr>
          <a:lstStyle/>
          <a:p>
            <a:pPr marL="174236" marR="43209" lvl="0" indent="0" algn="l" rtl="0">
              <a:lnSpc>
                <a:spcPct val="101725"/>
              </a:lnSpc>
              <a:spcBef>
                <a:spcPts val="0"/>
              </a:spcBef>
              <a:spcAft>
                <a:spcPts val="0"/>
              </a:spcAft>
              <a:buClr>
                <a:schemeClr val="dk1"/>
              </a:buClr>
              <a:buFont typeface="Arial"/>
              <a:buNone/>
            </a:pPr>
            <a:r>
              <a:rPr lang="es-CO" sz="900">
                <a:solidFill>
                  <a:srgbClr val="CC0000"/>
                </a:solidFill>
                <a:latin typeface="Roboto Light"/>
                <a:ea typeface="Roboto Light"/>
                <a:cs typeface="Roboto Light"/>
                <a:sym typeface="Roboto Light"/>
              </a:rPr>
              <a:t>●      </a:t>
            </a:r>
            <a:r>
              <a:rPr lang="es-CO" sz="900">
                <a:solidFill>
                  <a:schemeClr val="dk1"/>
                </a:solidFill>
                <a:latin typeface="Roboto Light"/>
                <a:ea typeface="Roboto Light"/>
                <a:cs typeface="Roboto Light"/>
                <a:sym typeface="Roboto Light"/>
              </a:rPr>
              <a:t>Aportes a la línea de participación</a:t>
            </a:r>
            <a:endParaRPr sz="900">
              <a:solidFill>
                <a:schemeClr val="dk1"/>
              </a:solidFill>
              <a:latin typeface="Roboto Light"/>
              <a:ea typeface="Roboto Light"/>
              <a:cs typeface="Roboto Light"/>
              <a:sym typeface="Roboto Light"/>
            </a:endParaRPr>
          </a:p>
          <a:p>
            <a:pPr marL="174236" lvl="0" indent="0" algn="l" rtl="0">
              <a:lnSpc>
                <a:spcPct val="120000"/>
              </a:lnSpc>
              <a:spcBef>
                <a:spcPts val="54"/>
              </a:spcBef>
              <a:spcAft>
                <a:spcPts val="0"/>
              </a:spcAft>
              <a:buClr>
                <a:schemeClr val="dk1"/>
              </a:buClr>
              <a:buFont typeface="Arial"/>
              <a:buNone/>
            </a:pPr>
            <a:r>
              <a:rPr lang="es-CO" sz="900">
                <a:solidFill>
                  <a:srgbClr val="CC0000"/>
                </a:solidFill>
                <a:latin typeface="Roboto Light"/>
                <a:ea typeface="Roboto Light"/>
                <a:cs typeface="Roboto Light"/>
                <a:sym typeface="Roboto Light"/>
              </a:rPr>
              <a:t>●      </a:t>
            </a:r>
            <a:r>
              <a:rPr lang="es-CO" sz="900">
                <a:solidFill>
                  <a:schemeClr val="dk1"/>
                </a:solidFill>
                <a:latin typeface="Roboto Light"/>
                <a:ea typeface="Roboto Light"/>
                <a:cs typeface="Roboto Light"/>
                <a:sym typeface="Roboto Light"/>
              </a:rPr>
              <a:t>Estrategias de medición</a:t>
            </a:r>
            <a:endParaRPr sz="900">
              <a:solidFill>
                <a:srgbClr val="CC0000"/>
              </a:solidFill>
              <a:latin typeface="Roboto Light"/>
              <a:ea typeface="Roboto Light"/>
              <a:cs typeface="Roboto Light"/>
              <a:sym typeface="Roboto Light"/>
            </a:endParaRPr>
          </a:p>
        </p:txBody>
      </p:sp>
      <p:sp>
        <p:nvSpPr>
          <p:cNvPr id="605" name="Google Shape;605;p12"/>
          <p:cNvSpPr/>
          <p:nvPr/>
        </p:nvSpPr>
        <p:spPr>
          <a:xfrm>
            <a:off x="6248900" y="4716375"/>
            <a:ext cx="432725" cy="243300"/>
          </a:xfrm>
          <a:custGeom>
            <a:avLst/>
            <a:gdLst/>
            <a:ahLst/>
            <a:cxnLst/>
            <a:rect l="l" t="t" r="r" b="b"/>
            <a:pathLst>
              <a:path w="432725" h="243300" extrusionOk="0">
                <a:moveTo>
                  <a:pt x="0" y="0"/>
                </a:moveTo>
                <a:lnTo>
                  <a:pt x="432725" y="0"/>
                </a:lnTo>
                <a:lnTo>
                  <a:pt x="432725" y="243300"/>
                </a:lnTo>
                <a:lnTo>
                  <a:pt x="0" y="2433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606" name="Google Shape;606;p12"/>
          <p:cNvSpPr/>
          <p:nvPr/>
        </p:nvSpPr>
        <p:spPr>
          <a:xfrm>
            <a:off x="5450425" y="4716375"/>
            <a:ext cx="1231200" cy="243300"/>
          </a:xfrm>
          <a:custGeom>
            <a:avLst/>
            <a:gdLst/>
            <a:ahLst/>
            <a:cxnLst/>
            <a:rect l="l" t="t" r="r" b="b"/>
            <a:pathLst>
              <a:path w="1231200" h="243300" extrusionOk="0">
                <a:moveTo>
                  <a:pt x="0" y="0"/>
                </a:moveTo>
                <a:lnTo>
                  <a:pt x="1231200" y="0"/>
                </a:lnTo>
                <a:lnTo>
                  <a:pt x="1231200" y="243300"/>
                </a:lnTo>
                <a:lnTo>
                  <a:pt x="0" y="2433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607" name="Google Shape;607;p12"/>
          <p:cNvSpPr/>
          <p:nvPr/>
        </p:nvSpPr>
        <p:spPr>
          <a:xfrm>
            <a:off x="6612774" y="4700850"/>
            <a:ext cx="2243400" cy="461700"/>
          </a:xfrm>
          <a:custGeom>
            <a:avLst/>
            <a:gdLst/>
            <a:ahLst/>
            <a:cxnLst/>
            <a:rect l="l" t="t" r="r" b="b"/>
            <a:pathLst>
              <a:path w="2243400" h="461700" extrusionOk="0">
                <a:moveTo>
                  <a:pt x="0" y="0"/>
                </a:moveTo>
                <a:lnTo>
                  <a:pt x="2243400" y="0"/>
                </a:lnTo>
                <a:lnTo>
                  <a:pt x="2243400" y="461700"/>
                </a:lnTo>
                <a:lnTo>
                  <a:pt x="0" y="461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608" name="Google Shape;608;p12"/>
          <p:cNvSpPr/>
          <p:nvPr/>
        </p:nvSpPr>
        <p:spPr>
          <a:xfrm>
            <a:off x="6773300" y="4762625"/>
            <a:ext cx="141600" cy="216600"/>
          </a:xfrm>
          <a:custGeom>
            <a:avLst/>
            <a:gdLst/>
            <a:ahLst/>
            <a:cxnLst/>
            <a:rect l="l" t="t" r="r" b="b"/>
            <a:pathLst>
              <a:path w="141600" h="216600" extrusionOk="0">
                <a:moveTo>
                  <a:pt x="70800" y="54150"/>
                </a:moveTo>
                <a:lnTo>
                  <a:pt x="70800" y="0"/>
                </a:lnTo>
                <a:lnTo>
                  <a:pt x="141600" y="108300"/>
                </a:lnTo>
                <a:lnTo>
                  <a:pt x="70800" y="216600"/>
                </a:lnTo>
                <a:lnTo>
                  <a:pt x="70800" y="162450"/>
                </a:lnTo>
                <a:lnTo>
                  <a:pt x="0" y="162450"/>
                </a:lnTo>
                <a:lnTo>
                  <a:pt x="0" y="54150"/>
                </a:lnTo>
                <a:lnTo>
                  <a:pt x="70800" y="5415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609" name="Google Shape;609;p12"/>
          <p:cNvSpPr/>
          <p:nvPr/>
        </p:nvSpPr>
        <p:spPr>
          <a:xfrm>
            <a:off x="6773300" y="4762625"/>
            <a:ext cx="141600" cy="216600"/>
          </a:xfrm>
          <a:custGeom>
            <a:avLst/>
            <a:gdLst/>
            <a:ahLst/>
            <a:cxnLst/>
            <a:rect l="l" t="t" r="r" b="b"/>
            <a:pathLst>
              <a:path w="141600" h="216600" extrusionOk="0">
                <a:moveTo>
                  <a:pt x="0" y="54150"/>
                </a:moveTo>
                <a:lnTo>
                  <a:pt x="70800" y="54150"/>
                </a:lnTo>
                <a:lnTo>
                  <a:pt x="70800" y="0"/>
                </a:lnTo>
                <a:lnTo>
                  <a:pt x="141600" y="108300"/>
                </a:lnTo>
                <a:lnTo>
                  <a:pt x="70800" y="216600"/>
                </a:lnTo>
                <a:lnTo>
                  <a:pt x="70800" y="162450"/>
                </a:lnTo>
                <a:lnTo>
                  <a:pt x="0" y="162450"/>
                </a:lnTo>
                <a:lnTo>
                  <a:pt x="0" y="54150"/>
                </a:lnTo>
                <a:close/>
              </a:path>
            </a:pathLst>
          </a:custGeom>
          <a:noFill/>
          <a:ln w="9525" cap="flat" cmpd="sng">
            <a:solidFill>
              <a:srgbClr val="FF99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610" name="Google Shape;610;p12"/>
          <p:cNvSpPr txBox="1"/>
          <p:nvPr/>
        </p:nvSpPr>
        <p:spPr>
          <a:xfrm>
            <a:off x="5441351" y="4697550"/>
            <a:ext cx="1231200" cy="262200"/>
          </a:xfrm>
          <a:prstGeom prst="rect">
            <a:avLst/>
          </a:prstGeom>
          <a:solidFill>
            <a:srgbClr val="491F6A"/>
          </a:solidFill>
          <a:ln>
            <a:noFill/>
          </a:ln>
        </p:spPr>
        <p:txBody>
          <a:bodyPr spcFirstLastPara="1" wrap="square" lIns="0" tIns="47625" rIns="0" bIns="0" anchor="t" anchorCtr="0">
            <a:noAutofit/>
          </a:bodyPr>
          <a:lstStyle/>
          <a:p>
            <a:pPr marL="71881" marR="0" lvl="0" indent="0" algn="l" rtl="0">
              <a:lnSpc>
                <a:spcPct val="101725"/>
              </a:lnSpc>
              <a:spcBef>
                <a:spcPts val="0"/>
              </a:spcBef>
              <a:spcAft>
                <a:spcPts val="0"/>
              </a:spcAft>
              <a:buNone/>
            </a:pPr>
            <a:r>
              <a:rPr lang="es-CO" sz="1100" b="0" i="0" u="none" strike="noStrike" cap="none">
                <a:solidFill>
                  <a:schemeClr val="lt1"/>
                </a:solidFill>
                <a:latin typeface="Roboto Light"/>
                <a:ea typeface="Roboto Light"/>
                <a:cs typeface="Roboto Light"/>
                <a:sym typeface="Roboto Light"/>
              </a:rPr>
              <a:t>Sustentación</a:t>
            </a:r>
            <a:endParaRPr sz="1100" b="0" i="0" u="none" strike="noStrike" cap="none">
              <a:solidFill>
                <a:schemeClr val="lt1"/>
              </a:solidFill>
              <a:latin typeface="Roboto Light"/>
              <a:ea typeface="Roboto Light"/>
              <a:cs typeface="Roboto Light"/>
              <a:sym typeface="Roboto Light"/>
            </a:endParaRPr>
          </a:p>
        </p:txBody>
      </p:sp>
      <p:sp>
        <p:nvSpPr>
          <p:cNvPr id="611" name="Google Shape;611;p12"/>
          <p:cNvSpPr txBox="1"/>
          <p:nvPr/>
        </p:nvSpPr>
        <p:spPr>
          <a:xfrm>
            <a:off x="6702250" y="4697550"/>
            <a:ext cx="2243400" cy="102925"/>
          </a:xfrm>
          <a:prstGeom prst="rect">
            <a:avLst/>
          </a:prstGeom>
          <a:noFill/>
          <a:ln>
            <a:noFill/>
          </a:ln>
        </p:spPr>
        <p:txBody>
          <a:bodyPr spcFirstLastPara="1" wrap="square" lIns="0" tIns="1325" rIns="0" bIns="0" anchor="t" anchorCtr="0">
            <a:noAutofit/>
          </a:bodyPr>
          <a:lstStyle/>
          <a:p>
            <a:pPr marL="25400" marR="0" lvl="0" indent="0" algn="l" rtl="0">
              <a:lnSpc>
                <a:spcPct val="100000"/>
              </a:lnSpc>
              <a:spcBef>
                <a:spcPts val="0"/>
              </a:spcBef>
              <a:spcAft>
                <a:spcPts val="0"/>
              </a:spcAft>
              <a:buNone/>
            </a:pPr>
            <a:endParaRPr sz="800" b="0" i="0" u="none" strike="noStrike" cap="none">
              <a:solidFill>
                <a:srgbClr val="000000"/>
              </a:solidFill>
              <a:latin typeface="Roboto Light"/>
              <a:ea typeface="Roboto Light"/>
              <a:cs typeface="Roboto Light"/>
              <a:sym typeface="Roboto Light"/>
            </a:endParaRPr>
          </a:p>
        </p:txBody>
      </p:sp>
      <p:sp>
        <p:nvSpPr>
          <p:cNvPr id="612" name="Google Shape;612;p12"/>
          <p:cNvSpPr txBox="1"/>
          <p:nvPr/>
        </p:nvSpPr>
        <p:spPr>
          <a:xfrm>
            <a:off x="8945650" y="4697550"/>
            <a:ext cx="41700" cy="102925"/>
          </a:xfrm>
          <a:prstGeom prst="rect">
            <a:avLst/>
          </a:prstGeom>
          <a:noFill/>
          <a:ln>
            <a:noFill/>
          </a:ln>
        </p:spPr>
        <p:txBody>
          <a:bodyPr spcFirstLastPara="1" wrap="square" lIns="0" tIns="1325" rIns="0" bIns="0" anchor="t" anchorCtr="0">
            <a:noAutofit/>
          </a:bodyPr>
          <a:lstStyle/>
          <a:p>
            <a:pPr marL="25400" marR="0" lvl="0" indent="0" algn="l" rtl="0">
              <a:lnSpc>
                <a:spcPct val="100000"/>
              </a:lnSpc>
              <a:spcBef>
                <a:spcPts val="0"/>
              </a:spcBef>
              <a:spcAft>
                <a:spcPts val="0"/>
              </a:spcAft>
              <a:buNone/>
            </a:pPr>
            <a:endParaRPr sz="800" b="0" i="0" u="none" strike="noStrike" cap="none">
              <a:solidFill>
                <a:srgbClr val="000000"/>
              </a:solidFill>
              <a:latin typeface="Roboto Light"/>
              <a:ea typeface="Roboto Light"/>
              <a:cs typeface="Roboto Light"/>
              <a:sym typeface="Roboto Light"/>
            </a:endParaRPr>
          </a:p>
        </p:txBody>
      </p:sp>
      <p:sp>
        <p:nvSpPr>
          <p:cNvPr id="613" name="Google Shape;613;p12"/>
          <p:cNvSpPr txBox="1"/>
          <p:nvPr/>
        </p:nvSpPr>
        <p:spPr>
          <a:xfrm>
            <a:off x="8945650" y="4800475"/>
            <a:ext cx="41700" cy="362075"/>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Roboto Light"/>
              <a:ea typeface="Roboto Light"/>
              <a:cs typeface="Roboto Light"/>
              <a:sym typeface="Roboto Light"/>
            </a:endParaRPr>
          </a:p>
        </p:txBody>
      </p:sp>
      <p:sp>
        <p:nvSpPr>
          <p:cNvPr id="614" name="Google Shape;614;p12"/>
          <p:cNvSpPr txBox="1"/>
          <p:nvPr/>
        </p:nvSpPr>
        <p:spPr>
          <a:xfrm>
            <a:off x="5441343" y="4959675"/>
            <a:ext cx="807556" cy="553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615" name="Google Shape;615;p12"/>
          <p:cNvSpPr txBox="1"/>
          <p:nvPr/>
        </p:nvSpPr>
        <p:spPr>
          <a:xfrm>
            <a:off x="6248900" y="4959675"/>
            <a:ext cx="453350" cy="553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Roboto Light"/>
              <a:ea typeface="Roboto Light"/>
              <a:cs typeface="Roboto Light"/>
              <a:sym typeface="Roboto Light"/>
            </a:endParaRPr>
          </a:p>
        </p:txBody>
      </p:sp>
      <p:sp>
        <p:nvSpPr>
          <p:cNvPr id="616" name="Google Shape;616;p12"/>
          <p:cNvSpPr txBox="1"/>
          <p:nvPr/>
        </p:nvSpPr>
        <p:spPr>
          <a:xfrm>
            <a:off x="6853750" y="4771600"/>
            <a:ext cx="2455774" cy="332950"/>
          </a:xfrm>
          <a:prstGeom prst="rect">
            <a:avLst/>
          </a:prstGeom>
          <a:noFill/>
          <a:ln>
            <a:noFill/>
          </a:ln>
        </p:spPr>
        <p:txBody>
          <a:bodyPr spcFirstLastPara="1" wrap="square" lIns="0" tIns="2525" rIns="0" bIns="0" anchor="t" anchorCtr="0">
            <a:noAutofit/>
          </a:bodyPr>
          <a:lstStyle/>
          <a:p>
            <a:pPr marL="174237" marR="43209" lvl="0" indent="0" algn="l" rtl="0">
              <a:lnSpc>
                <a:spcPct val="101725"/>
              </a:lnSpc>
              <a:spcBef>
                <a:spcPts val="0"/>
              </a:spcBef>
              <a:spcAft>
                <a:spcPts val="0"/>
              </a:spcAft>
              <a:buNone/>
            </a:pPr>
            <a:r>
              <a:rPr lang="es-CO" sz="900" b="0" i="0" u="none" strike="noStrike" cap="none">
                <a:solidFill>
                  <a:srgbClr val="CC0000"/>
                </a:solidFill>
                <a:latin typeface="Roboto Light"/>
                <a:ea typeface="Roboto Light"/>
                <a:cs typeface="Roboto Light"/>
                <a:sym typeface="Roboto Light"/>
              </a:rPr>
              <a:t>●      </a:t>
            </a:r>
            <a:r>
              <a:rPr lang="es-CO" sz="900" b="0" i="0" u="none" strike="noStrike" cap="none">
                <a:solidFill>
                  <a:srgbClr val="000000"/>
                </a:solidFill>
                <a:latin typeface="Roboto Light"/>
                <a:ea typeface="Roboto Light"/>
                <a:cs typeface="Roboto Light"/>
                <a:sym typeface="Roboto Light"/>
              </a:rPr>
              <a:t>Presentación ante el equipo evaluador</a:t>
            </a:r>
            <a:endParaRPr sz="900" b="0" i="0" u="none" strike="noStrike" cap="none">
              <a:solidFill>
                <a:srgbClr val="000000"/>
              </a:solidFill>
              <a:latin typeface="Roboto Light"/>
              <a:ea typeface="Roboto Light"/>
              <a:cs typeface="Roboto Light"/>
              <a:sym typeface="Roboto Light"/>
            </a:endParaRPr>
          </a:p>
          <a:p>
            <a:pPr marL="174237" marR="0" lvl="0" indent="0" algn="l" rtl="0">
              <a:lnSpc>
                <a:spcPct val="120000"/>
              </a:lnSpc>
              <a:spcBef>
                <a:spcPts val="54"/>
              </a:spcBef>
              <a:spcAft>
                <a:spcPts val="0"/>
              </a:spcAft>
              <a:buNone/>
            </a:pPr>
            <a:endParaRPr sz="900" b="0" i="0" u="none" strike="noStrike" cap="none">
              <a:solidFill>
                <a:srgbClr val="CC0000"/>
              </a:solidFill>
              <a:latin typeface="Roboto Light"/>
              <a:ea typeface="Roboto Light"/>
              <a:cs typeface="Roboto Light"/>
              <a:sym typeface="Roboto Light"/>
            </a:endParaRPr>
          </a:p>
        </p:txBody>
      </p:sp>
      <p:sp>
        <p:nvSpPr>
          <p:cNvPr id="617" name="Google Shape;617;p12"/>
          <p:cNvSpPr txBox="1"/>
          <p:nvPr/>
        </p:nvSpPr>
        <p:spPr>
          <a:xfrm>
            <a:off x="2271075" y="2278975"/>
            <a:ext cx="2690400" cy="457500"/>
          </a:xfrm>
          <a:prstGeom prst="rect">
            <a:avLst/>
          </a:prstGeom>
          <a:noFill/>
          <a:ln>
            <a:noFill/>
          </a:ln>
        </p:spPr>
        <p:txBody>
          <a:bodyPr spcFirstLastPara="1" wrap="square" lIns="990000" tIns="91425" rIns="91425" bIns="91425" anchor="t" anchorCtr="0">
            <a:noAutofit/>
          </a:bodyPr>
          <a:lstStyle/>
          <a:p>
            <a:pPr marL="0" marR="79361" lvl="0" indent="-266700" algn="l" rtl="0">
              <a:lnSpc>
                <a:spcPct val="120000"/>
              </a:lnSpc>
              <a:spcBef>
                <a:spcPts val="66"/>
              </a:spcBef>
              <a:spcAft>
                <a:spcPts val="0"/>
              </a:spcAft>
              <a:buNone/>
            </a:pPr>
            <a:r>
              <a:rPr lang="es-CO" sz="1100" b="1">
                <a:solidFill>
                  <a:schemeClr val="lt1"/>
                </a:solidFill>
                <a:latin typeface="Roboto Light"/>
                <a:ea typeface="Roboto Light"/>
                <a:cs typeface="Roboto Light"/>
                <a:sym typeface="Roboto Light"/>
              </a:rPr>
              <a:t>Verificación del cumplimiento idoneidad administrativa  de la entidad participante</a:t>
            </a:r>
            <a:endParaRPr sz="1100" b="1">
              <a:solidFill>
                <a:schemeClr val="lt1"/>
              </a:solidFill>
              <a:latin typeface="Roboto Light"/>
              <a:ea typeface="Roboto Light"/>
              <a:cs typeface="Roboto Light"/>
              <a:sym typeface="Roboto Light"/>
            </a:endParaRPr>
          </a:p>
          <a:p>
            <a:pPr marL="820986" marR="79361" lvl="0" indent="-716916" algn="l" rtl="0">
              <a:lnSpc>
                <a:spcPct val="120000"/>
              </a:lnSpc>
              <a:spcBef>
                <a:spcPts val="66"/>
              </a:spcBef>
              <a:spcAft>
                <a:spcPts val="0"/>
              </a:spcAft>
              <a:buClr>
                <a:schemeClr val="dk1"/>
              </a:buClr>
              <a:buFont typeface="Arial"/>
              <a:buNone/>
            </a:pPr>
            <a:endParaRPr sz="1100" b="1">
              <a:solidFill>
                <a:schemeClr val="lt1"/>
              </a:solidFill>
              <a:latin typeface="Roboto Light"/>
              <a:ea typeface="Roboto Light"/>
              <a:cs typeface="Roboto Light"/>
              <a:sym typeface="Roboto Light"/>
            </a:endParaRPr>
          </a:p>
          <a:p>
            <a:pPr marL="0" lvl="0" indent="-179999" algn="l" rtl="0">
              <a:spcBef>
                <a:spcPts val="0"/>
              </a:spcBef>
              <a:spcAft>
                <a:spcPts val="0"/>
              </a:spcAft>
              <a:buNone/>
            </a:pPr>
            <a:endParaRPr sz="1800">
              <a:solidFill>
                <a:schemeClr val="dk2"/>
              </a:solidFill>
            </a:endParaRPr>
          </a:p>
        </p:txBody>
      </p:sp>
      <p:sp>
        <p:nvSpPr>
          <p:cNvPr id="618" name="Google Shape;618;p12"/>
          <p:cNvSpPr/>
          <p:nvPr/>
        </p:nvSpPr>
        <p:spPr>
          <a:xfrm>
            <a:off x="1616425" y="1844900"/>
            <a:ext cx="453300" cy="216600"/>
          </a:xfrm>
          <a:prstGeom prst="rightArrow">
            <a:avLst>
              <a:gd name="adj1" fmla="val 50000"/>
              <a:gd name="adj2" fmla="val 50000"/>
            </a:avLst>
          </a:prstGeom>
          <a:solidFill>
            <a:srgbClr val="491F6A"/>
          </a:solidFill>
          <a:ln w="9525" cap="flat" cmpd="sng">
            <a:solidFill>
              <a:srgbClr val="5E468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a:latin typeface="Roboto Light"/>
              <a:ea typeface="Roboto Light"/>
              <a:cs typeface="Roboto Light"/>
              <a:sym typeface="Roboto Light"/>
            </a:endParaRPr>
          </a:p>
        </p:txBody>
      </p:sp>
      <p:sp>
        <p:nvSpPr>
          <p:cNvPr id="619" name="Google Shape;619;p12"/>
          <p:cNvSpPr txBox="1"/>
          <p:nvPr/>
        </p:nvSpPr>
        <p:spPr>
          <a:xfrm>
            <a:off x="5369400" y="3028950"/>
            <a:ext cx="1345800" cy="243300"/>
          </a:xfrm>
          <a:prstGeom prst="rect">
            <a:avLst/>
          </a:prstGeom>
          <a:noFill/>
          <a:ln>
            <a:noFill/>
          </a:ln>
        </p:spPr>
        <p:txBody>
          <a:bodyPr spcFirstLastPara="1" wrap="square" lIns="0" tIns="28575" rIns="0" bIns="0" anchor="t" anchorCtr="0">
            <a:noAutofit/>
          </a:bodyPr>
          <a:lstStyle/>
          <a:p>
            <a:pPr marL="71880" marR="0" lvl="0" indent="0" algn="l" rtl="0">
              <a:lnSpc>
                <a:spcPct val="101725"/>
              </a:lnSpc>
              <a:spcBef>
                <a:spcPts val="0"/>
              </a:spcBef>
              <a:spcAft>
                <a:spcPts val="0"/>
              </a:spcAft>
              <a:buNone/>
            </a:pPr>
            <a:r>
              <a:rPr lang="es-CO" sz="1100">
                <a:latin typeface="Roboto Light"/>
                <a:ea typeface="Roboto Light"/>
                <a:cs typeface="Roboto Light"/>
                <a:sym typeface="Roboto Light"/>
              </a:rPr>
              <a:t>Pertinencia y Bases Contextuales</a:t>
            </a:r>
            <a:endParaRPr sz="1100" b="0" i="0" u="none" strike="noStrike" cap="none">
              <a:solidFill>
                <a:srgbClr val="000000"/>
              </a:solidFill>
              <a:latin typeface="Roboto Light"/>
              <a:ea typeface="Roboto Light"/>
              <a:cs typeface="Roboto Light"/>
              <a:sym typeface="Robo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3"/>
        <p:cNvGrpSpPr/>
        <p:nvPr/>
      </p:nvGrpSpPr>
      <p:grpSpPr>
        <a:xfrm>
          <a:off x="0" y="0"/>
          <a:ext cx="0" cy="0"/>
          <a:chOff x="0" y="0"/>
          <a:chExt cx="0" cy="0"/>
        </a:xfrm>
      </p:grpSpPr>
      <p:sp>
        <p:nvSpPr>
          <p:cNvPr id="624" name="Google Shape;624;g2244568284c_0_4"/>
          <p:cNvSpPr/>
          <p:nvPr/>
        </p:nvSpPr>
        <p:spPr>
          <a:xfrm>
            <a:off x="4466700" y="5679698"/>
            <a:ext cx="2522100" cy="410700"/>
          </a:xfrm>
          <a:custGeom>
            <a:avLst/>
            <a:gdLst/>
            <a:ahLst/>
            <a:cxnLst/>
            <a:rect l="l" t="t" r="r" b="b"/>
            <a:pathLst>
              <a:path w="2522100" h="410700" extrusionOk="0">
                <a:moveTo>
                  <a:pt x="0" y="0"/>
                </a:moveTo>
                <a:lnTo>
                  <a:pt x="2522100" y="0"/>
                </a:lnTo>
                <a:lnTo>
                  <a:pt x="2522100" y="410700"/>
                </a:lnTo>
                <a:lnTo>
                  <a:pt x="0" y="410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g2244568284c_0_4"/>
          <p:cNvSpPr/>
          <p:nvPr/>
        </p:nvSpPr>
        <p:spPr>
          <a:xfrm>
            <a:off x="6918700" y="5577967"/>
            <a:ext cx="4212566" cy="881849"/>
          </a:xfrm>
          <a:custGeom>
            <a:avLst/>
            <a:gdLst/>
            <a:ahLst/>
            <a:cxnLst/>
            <a:rect l="l" t="t" r="r" b="b"/>
            <a:pathLst>
              <a:path w="3161400" h="661800" extrusionOk="0">
                <a:moveTo>
                  <a:pt x="0" y="0"/>
                </a:moveTo>
                <a:lnTo>
                  <a:pt x="3161400" y="0"/>
                </a:lnTo>
                <a:lnTo>
                  <a:pt x="3161400" y="661800"/>
                </a:lnTo>
                <a:lnTo>
                  <a:pt x="0" y="6618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6" name="Google Shape;626;g2244568284c_0_4"/>
          <p:cNvSpPr txBox="1"/>
          <p:nvPr/>
        </p:nvSpPr>
        <p:spPr>
          <a:xfrm>
            <a:off x="1235225" y="1433275"/>
            <a:ext cx="6292200" cy="3106200"/>
          </a:xfrm>
          <a:prstGeom prst="rect">
            <a:avLst/>
          </a:prstGeom>
          <a:noFill/>
          <a:ln>
            <a:noFill/>
          </a:ln>
        </p:spPr>
        <p:txBody>
          <a:bodyPr spcFirstLastPara="1" wrap="square" lIns="0" tIns="1875" rIns="0" bIns="0" anchor="t" anchorCtr="0">
            <a:noAutofit/>
          </a:bodyPr>
          <a:lstStyle/>
          <a:p>
            <a:pPr marL="0" marR="0" lvl="0" indent="0" algn="l" rtl="0">
              <a:lnSpc>
                <a:spcPct val="100000"/>
              </a:lnSpc>
              <a:spcBef>
                <a:spcPts val="0"/>
              </a:spcBef>
              <a:spcAft>
                <a:spcPts val="0"/>
              </a:spcAft>
              <a:buNone/>
            </a:pPr>
            <a:endParaRPr>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endParaRPr>
              <a:solidFill>
                <a:srgbClr val="372363"/>
              </a:solidFill>
              <a:latin typeface="Roboto Light"/>
              <a:ea typeface="Roboto Light"/>
              <a:cs typeface="Roboto Light"/>
              <a:sym typeface="Roboto Light"/>
            </a:endParaRPr>
          </a:p>
          <a:p>
            <a:pPr marL="457200" marR="0" lvl="0" indent="-317500" algn="l" rtl="0">
              <a:lnSpc>
                <a:spcPct val="115000"/>
              </a:lnSpc>
              <a:spcBef>
                <a:spcPts val="0"/>
              </a:spcBef>
              <a:spcAft>
                <a:spcPts val="0"/>
              </a:spcAft>
              <a:buClr>
                <a:schemeClr val="accent2"/>
              </a:buClr>
              <a:buSzPts val="1400"/>
              <a:buFont typeface="Roboto Light"/>
              <a:buChar char="➢"/>
            </a:pPr>
            <a:r>
              <a:rPr lang="es-CO">
                <a:solidFill>
                  <a:srgbClr val="444746"/>
                </a:solidFill>
                <a:latin typeface="Roboto Light"/>
                <a:ea typeface="Roboto Light"/>
                <a:cs typeface="Roboto Light"/>
                <a:sym typeface="Roboto Light"/>
              </a:rPr>
              <a:t>Flexibilización de la requisitos de participación para entidades nuevas y que no han tenido experiencia en los últimos años.</a:t>
            </a:r>
            <a:endParaRPr>
              <a:solidFill>
                <a:srgbClr val="444746"/>
              </a:solidFill>
              <a:latin typeface="Roboto Light"/>
              <a:ea typeface="Roboto Light"/>
              <a:cs typeface="Roboto Light"/>
              <a:sym typeface="Roboto Light"/>
            </a:endParaRPr>
          </a:p>
          <a:p>
            <a:pPr marL="457200" marR="0" lvl="0" indent="-317500" algn="l" rtl="0">
              <a:lnSpc>
                <a:spcPct val="115000"/>
              </a:lnSpc>
              <a:spcBef>
                <a:spcPts val="0"/>
              </a:spcBef>
              <a:spcAft>
                <a:spcPts val="0"/>
              </a:spcAft>
              <a:buClr>
                <a:schemeClr val="accent2"/>
              </a:buClr>
              <a:buSzPts val="1400"/>
              <a:buFont typeface="Roboto Light"/>
              <a:buChar char="➢"/>
            </a:pPr>
            <a:r>
              <a:rPr lang="es-CO">
                <a:solidFill>
                  <a:srgbClr val="434343"/>
                </a:solidFill>
                <a:latin typeface="Roboto Light"/>
                <a:ea typeface="Roboto Light"/>
                <a:cs typeface="Roboto Light"/>
                <a:sym typeface="Roboto Light"/>
              </a:rPr>
              <a:t>Armonización líneas de participación con los programas estratégicos del  PDD (8 Líneas)</a:t>
            </a:r>
            <a:endParaRPr>
              <a:solidFill>
                <a:srgbClr val="434343"/>
              </a:solidFill>
              <a:latin typeface="Roboto Light"/>
              <a:ea typeface="Roboto Light"/>
              <a:cs typeface="Roboto Light"/>
              <a:sym typeface="Roboto Light"/>
            </a:endParaRPr>
          </a:p>
          <a:p>
            <a:pPr marL="457200" lvl="0" indent="-317500" algn="l" rtl="0">
              <a:lnSpc>
                <a:spcPct val="115000"/>
              </a:lnSpc>
              <a:spcBef>
                <a:spcPts val="0"/>
              </a:spcBef>
              <a:spcAft>
                <a:spcPts val="0"/>
              </a:spcAft>
              <a:buClr>
                <a:schemeClr val="accent2"/>
              </a:buClr>
              <a:buSzPts val="1400"/>
              <a:buFont typeface="Roboto Light"/>
              <a:buChar char="➢"/>
            </a:pPr>
            <a:r>
              <a:rPr lang="es-CO">
                <a:solidFill>
                  <a:srgbClr val="434343"/>
                </a:solidFill>
                <a:latin typeface="Roboto Light"/>
                <a:ea typeface="Roboto Light"/>
                <a:cs typeface="Roboto Light"/>
                <a:sym typeface="Roboto Light"/>
              </a:rPr>
              <a:t>Puntaje mínimo para asignación de recursos  </a:t>
            </a:r>
            <a:r>
              <a:rPr lang="es-CO">
                <a:solidFill>
                  <a:srgbClr val="5F497A"/>
                </a:solidFill>
                <a:latin typeface="Roboto Light"/>
                <a:ea typeface="Roboto Light"/>
                <a:cs typeface="Roboto Light"/>
                <a:sym typeface="Roboto Light"/>
              </a:rPr>
              <a:t>70 puntos </a:t>
            </a:r>
            <a:endParaRPr>
              <a:solidFill>
                <a:srgbClr val="5F497A"/>
              </a:solidFill>
              <a:latin typeface="Roboto Light"/>
              <a:ea typeface="Roboto Light"/>
              <a:cs typeface="Roboto Light"/>
              <a:sym typeface="Roboto Light"/>
            </a:endParaRPr>
          </a:p>
          <a:p>
            <a:pPr marL="457200" lvl="0" indent="-298450" algn="l" rtl="0">
              <a:lnSpc>
                <a:spcPct val="115000"/>
              </a:lnSpc>
              <a:spcBef>
                <a:spcPts val="0"/>
              </a:spcBef>
              <a:spcAft>
                <a:spcPts val="0"/>
              </a:spcAft>
              <a:buClr>
                <a:schemeClr val="accent2"/>
              </a:buClr>
              <a:buSzPts val="1100"/>
              <a:buFont typeface="Roboto Light"/>
              <a:buChar char="➢"/>
            </a:pPr>
            <a:r>
              <a:rPr lang="es-CO">
                <a:solidFill>
                  <a:srgbClr val="434343"/>
                </a:solidFill>
                <a:latin typeface="Roboto Light"/>
                <a:ea typeface="Roboto Light"/>
                <a:cs typeface="Roboto Light"/>
                <a:sym typeface="Roboto Light"/>
              </a:rPr>
              <a:t>Inclusión de nota de priorización a la retribución de talento humano</a:t>
            </a:r>
            <a:r>
              <a:rPr lang="es-CO" sz="1100">
                <a:solidFill>
                  <a:srgbClr val="434343"/>
                </a:solidFill>
                <a:latin typeface="Roboto Light"/>
                <a:ea typeface="Roboto Light"/>
                <a:cs typeface="Roboto Light"/>
                <a:sym typeface="Roboto Light"/>
              </a:rPr>
              <a:t>.</a:t>
            </a:r>
            <a:endParaRPr sz="1100">
              <a:solidFill>
                <a:srgbClr val="434343"/>
              </a:solidFill>
              <a:latin typeface="Roboto Light"/>
              <a:ea typeface="Roboto Light"/>
              <a:cs typeface="Roboto Light"/>
              <a:sym typeface="Roboto Light"/>
            </a:endParaRPr>
          </a:p>
          <a:p>
            <a:pPr marL="457200" lvl="0" indent="0" algn="l" rtl="0">
              <a:lnSpc>
                <a:spcPct val="115000"/>
              </a:lnSpc>
              <a:spcBef>
                <a:spcPts val="0"/>
              </a:spcBef>
              <a:spcAft>
                <a:spcPts val="0"/>
              </a:spcAft>
              <a:buNone/>
            </a:pPr>
            <a:endParaRPr sz="1100">
              <a:solidFill>
                <a:srgbClr val="434343"/>
              </a:solidFill>
              <a:latin typeface="Roboto Light"/>
              <a:ea typeface="Roboto Light"/>
              <a:cs typeface="Roboto Light"/>
              <a:sym typeface="Roboto Light"/>
            </a:endParaRPr>
          </a:p>
        </p:txBody>
      </p:sp>
      <p:sp>
        <p:nvSpPr>
          <p:cNvPr id="627" name="Google Shape;627;g2244568284c_0_4"/>
          <p:cNvSpPr txBox="1"/>
          <p:nvPr/>
        </p:nvSpPr>
        <p:spPr>
          <a:xfrm>
            <a:off x="4699647" y="2632973"/>
            <a:ext cx="76800" cy="113100"/>
          </a:xfrm>
          <a:prstGeom prst="rect">
            <a:avLst/>
          </a:prstGeom>
          <a:noFill/>
          <a:ln>
            <a:noFill/>
          </a:ln>
        </p:spPr>
        <p:txBody>
          <a:bodyPr spcFirstLastPara="1" wrap="square" lIns="0" tIns="2875" rIns="0" bIns="0" anchor="t" anchorCtr="0">
            <a:noAutofit/>
          </a:bodyPr>
          <a:lstStyle/>
          <a:p>
            <a:pPr marL="38100" marR="0" lvl="0" indent="0" algn="l" rtl="0">
              <a:lnSpc>
                <a:spcPct val="100000"/>
              </a:lnSpc>
              <a:spcBef>
                <a:spcPts val="0"/>
              </a:spcBef>
              <a:spcAft>
                <a:spcPts val="0"/>
              </a:spcAft>
              <a:buNone/>
            </a:pPr>
            <a:endParaRPr sz="1100">
              <a:solidFill>
                <a:srgbClr val="000000"/>
              </a:solidFill>
              <a:latin typeface="Calibri"/>
              <a:ea typeface="Calibri"/>
              <a:cs typeface="Calibri"/>
              <a:sym typeface="Calibri"/>
            </a:endParaRPr>
          </a:p>
        </p:txBody>
      </p:sp>
      <p:sp>
        <p:nvSpPr>
          <p:cNvPr id="628" name="Google Shape;628;g2244568284c_0_4"/>
          <p:cNvSpPr txBox="1"/>
          <p:nvPr/>
        </p:nvSpPr>
        <p:spPr>
          <a:xfrm>
            <a:off x="4689952" y="2901805"/>
            <a:ext cx="86400" cy="78900"/>
          </a:xfrm>
          <a:prstGeom prst="rect">
            <a:avLst/>
          </a:prstGeom>
          <a:noFill/>
          <a:ln>
            <a:noFill/>
          </a:ln>
        </p:spPr>
        <p:txBody>
          <a:bodyPr spcFirstLastPara="1" wrap="square" lIns="0" tIns="975" rIns="0" bIns="0" anchor="t" anchorCtr="0">
            <a:noAutofit/>
          </a:bodyPr>
          <a:lstStyle/>
          <a:p>
            <a:pPr marL="38100" marR="0" lvl="0" indent="0" algn="l" rtl="0">
              <a:lnSpc>
                <a:spcPct val="100000"/>
              </a:lnSpc>
              <a:spcBef>
                <a:spcPts val="0"/>
              </a:spcBef>
              <a:spcAft>
                <a:spcPts val="0"/>
              </a:spcAft>
              <a:buNone/>
            </a:pPr>
            <a:endParaRPr sz="800">
              <a:solidFill>
                <a:srgbClr val="000000"/>
              </a:solidFill>
              <a:latin typeface="Calibri"/>
              <a:ea typeface="Calibri"/>
              <a:cs typeface="Calibri"/>
              <a:sym typeface="Calibri"/>
            </a:endParaRPr>
          </a:p>
        </p:txBody>
      </p:sp>
      <p:sp>
        <p:nvSpPr>
          <p:cNvPr id="629" name="Google Shape;629;g2244568284c_0_4"/>
          <p:cNvSpPr txBox="1"/>
          <p:nvPr/>
        </p:nvSpPr>
        <p:spPr>
          <a:xfrm>
            <a:off x="385825" y="768275"/>
            <a:ext cx="7695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1800" b="1">
                <a:solidFill>
                  <a:srgbClr val="7030A0"/>
                </a:solidFill>
              </a:rPr>
              <a:t>RESUMEN MODALIDAD PROYECTOS LOCALES E INTERLOCALES</a:t>
            </a:r>
            <a:endParaRPr sz="1800" b="1">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3"/>
        <p:cNvGrpSpPr/>
        <p:nvPr/>
      </p:nvGrpSpPr>
      <p:grpSpPr>
        <a:xfrm>
          <a:off x="0" y="0"/>
          <a:ext cx="0" cy="0"/>
          <a:chOff x="0" y="0"/>
          <a:chExt cx="0" cy="0"/>
        </a:xfrm>
      </p:grpSpPr>
      <p:sp>
        <p:nvSpPr>
          <p:cNvPr id="634" name="Google Shape;634;g2244ab9ddd5_0_20"/>
          <p:cNvSpPr txBox="1"/>
          <p:nvPr/>
        </p:nvSpPr>
        <p:spPr>
          <a:xfrm>
            <a:off x="2969399" y="1554450"/>
            <a:ext cx="4145700" cy="18471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500"/>
              <a:buFont typeface="Arial"/>
              <a:buNone/>
            </a:pPr>
            <a:r>
              <a:rPr lang="es-CO" sz="4000" b="0" i="0" u="none" strike="noStrike" cap="none">
                <a:solidFill>
                  <a:srgbClr val="5B4191"/>
                </a:solidFill>
                <a:latin typeface="Roboto Black"/>
                <a:ea typeface="Roboto Black"/>
                <a:cs typeface="Roboto Black"/>
                <a:sym typeface="Roboto Black"/>
              </a:rPr>
              <a:t>Modalidad Proyectos Metropolitanos </a:t>
            </a:r>
            <a:endParaRPr sz="4000" b="0" i="0" u="none" strike="noStrike" cap="none">
              <a:solidFill>
                <a:srgbClr val="5B4191"/>
              </a:solidFill>
              <a:latin typeface="Roboto Black"/>
              <a:ea typeface="Roboto Black"/>
              <a:cs typeface="Roboto Black"/>
              <a:sym typeface="Roboto Blac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2244ab9ddd5_0_72"/>
          <p:cNvSpPr txBox="1"/>
          <p:nvPr/>
        </p:nvSpPr>
        <p:spPr>
          <a:xfrm>
            <a:off x="654325" y="776171"/>
            <a:ext cx="3075000" cy="46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117727" marR="0" lvl="0" indent="0" algn="l" rtl="0">
              <a:lnSpc>
                <a:spcPct val="101725"/>
              </a:lnSpc>
              <a:spcBef>
                <a:spcPts val="1134"/>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640" name="Google Shape;640;g2244ab9ddd5_0_72"/>
          <p:cNvSpPr/>
          <p:nvPr/>
        </p:nvSpPr>
        <p:spPr>
          <a:xfrm>
            <a:off x="4499675" y="248275"/>
            <a:ext cx="3891000" cy="572700"/>
          </a:xfrm>
          <a:custGeom>
            <a:avLst/>
            <a:gdLst/>
            <a:ahLst/>
            <a:cxnLst/>
            <a:rect l="l" t="t" r="r" b="b"/>
            <a:pathLst>
              <a:path w="3891000" h="572700" extrusionOk="0">
                <a:moveTo>
                  <a:pt x="0" y="0"/>
                </a:moveTo>
                <a:lnTo>
                  <a:pt x="3891000" y="0"/>
                </a:lnTo>
                <a:lnTo>
                  <a:pt x="3891000" y="572700"/>
                </a:lnTo>
                <a:lnTo>
                  <a:pt x="0" y="572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g2244ab9ddd5_0_72"/>
          <p:cNvSpPr/>
          <p:nvPr/>
        </p:nvSpPr>
        <p:spPr>
          <a:xfrm>
            <a:off x="686328" y="1194071"/>
            <a:ext cx="826800" cy="186127"/>
          </a:xfrm>
          <a:custGeom>
            <a:avLst/>
            <a:gdLst/>
            <a:ahLst/>
            <a:cxnLst/>
            <a:rect l="l" t="t" r="r" b="b"/>
            <a:pathLst>
              <a:path w="826800" h="186127" extrusionOk="0">
                <a:moveTo>
                  <a:pt x="0" y="0"/>
                </a:moveTo>
                <a:lnTo>
                  <a:pt x="826800" y="0"/>
                </a:lnTo>
                <a:lnTo>
                  <a:pt x="826800" y="186127"/>
                </a:lnTo>
                <a:lnTo>
                  <a:pt x="0" y="186127"/>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g2244ab9ddd5_0_72"/>
          <p:cNvSpPr/>
          <p:nvPr/>
        </p:nvSpPr>
        <p:spPr>
          <a:xfrm>
            <a:off x="654325" y="776175"/>
            <a:ext cx="4666313" cy="417900"/>
          </a:xfrm>
          <a:custGeom>
            <a:avLst/>
            <a:gdLst/>
            <a:ahLst/>
            <a:cxnLst/>
            <a:rect l="l" t="t" r="r" b="b"/>
            <a:pathLst>
              <a:path w="3075000" h="417900" extrusionOk="0">
                <a:moveTo>
                  <a:pt x="0" y="0"/>
                </a:moveTo>
                <a:lnTo>
                  <a:pt x="3075000" y="0"/>
                </a:lnTo>
                <a:lnTo>
                  <a:pt x="3075000" y="417900"/>
                </a:lnTo>
                <a:lnTo>
                  <a:pt x="0" y="417900"/>
                </a:lnTo>
                <a:lnTo>
                  <a:pt x="0" y="0"/>
                </a:lnTo>
                <a:close/>
              </a:path>
            </a:pathLst>
          </a:custGeom>
          <a:solidFill>
            <a:srgbClr val="FFAB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g2244ab9ddd5_0_72"/>
          <p:cNvSpPr/>
          <p:nvPr/>
        </p:nvSpPr>
        <p:spPr>
          <a:xfrm>
            <a:off x="769301" y="759925"/>
            <a:ext cx="2851499" cy="417900"/>
          </a:xfrm>
          <a:custGeom>
            <a:avLst/>
            <a:gdLst/>
            <a:ahLst/>
            <a:cxnLst/>
            <a:rect l="l" t="t" r="r" b="b"/>
            <a:pathLst>
              <a:path w="2851499" h="417900" extrusionOk="0">
                <a:moveTo>
                  <a:pt x="0" y="0"/>
                </a:moveTo>
                <a:lnTo>
                  <a:pt x="2851499" y="0"/>
                </a:lnTo>
                <a:lnTo>
                  <a:pt x="2851499" y="417900"/>
                </a:lnTo>
                <a:lnTo>
                  <a:pt x="0" y="417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g2244ab9ddd5_0_72"/>
          <p:cNvSpPr/>
          <p:nvPr/>
        </p:nvSpPr>
        <p:spPr>
          <a:xfrm>
            <a:off x="2199743" y="1901737"/>
            <a:ext cx="4309800" cy="241362"/>
          </a:xfrm>
          <a:custGeom>
            <a:avLst/>
            <a:gdLst/>
            <a:ahLst/>
            <a:cxnLst/>
            <a:rect l="l" t="t" r="r" b="b"/>
            <a:pathLst>
              <a:path w="4309800" h="241362" extrusionOk="0">
                <a:moveTo>
                  <a:pt x="0" y="0"/>
                </a:moveTo>
                <a:lnTo>
                  <a:pt x="4309800" y="0"/>
                </a:lnTo>
                <a:lnTo>
                  <a:pt x="4309800" y="241362"/>
                </a:lnTo>
                <a:lnTo>
                  <a:pt x="0" y="241362"/>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a:ea typeface="Roboto"/>
              <a:cs typeface="Roboto"/>
              <a:sym typeface="Roboto"/>
            </a:endParaRPr>
          </a:p>
        </p:txBody>
      </p:sp>
      <p:sp>
        <p:nvSpPr>
          <p:cNvPr id="645" name="Google Shape;645;g2244ab9ddd5_0_72"/>
          <p:cNvSpPr/>
          <p:nvPr/>
        </p:nvSpPr>
        <p:spPr>
          <a:xfrm>
            <a:off x="2199750" y="1516837"/>
            <a:ext cx="6190799" cy="384900"/>
          </a:xfrm>
          <a:custGeom>
            <a:avLst/>
            <a:gdLst/>
            <a:ahLst/>
            <a:cxnLst/>
            <a:rect l="l" t="t" r="r" b="b"/>
            <a:pathLst>
              <a:path w="6190799" h="384900" extrusionOk="0">
                <a:moveTo>
                  <a:pt x="0" y="0"/>
                </a:moveTo>
                <a:lnTo>
                  <a:pt x="6190799" y="0"/>
                </a:lnTo>
                <a:lnTo>
                  <a:pt x="6190799"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a:ea typeface="Roboto"/>
              <a:cs typeface="Roboto"/>
              <a:sym typeface="Roboto"/>
            </a:endParaRPr>
          </a:p>
        </p:txBody>
      </p:sp>
      <p:sp>
        <p:nvSpPr>
          <p:cNvPr id="646" name="Google Shape;646;g2244ab9ddd5_0_72"/>
          <p:cNvSpPr/>
          <p:nvPr/>
        </p:nvSpPr>
        <p:spPr>
          <a:xfrm>
            <a:off x="2199743" y="2707600"/>
            <a:ext cx="6190800" cy="369300"/>
          </a:xfrm>
          <a:custGeom>
            <a:avLst/>
            <a:gdLst/>
            <a:ahLst/>
            <a:cxnLst/>
            <a:rect l="l" t="t" r="r" b="b"/>
            <a:pathLst>
              <a:path w="6190800" h="369300" extrusionOk="0">
                <a:moveTo>
                  <a:pt x="0" y="0"/>
                </a:moveTo>
                <a:lnTo>
                  <a:pt x="6190800" y="0"/>
                </a:lnTo>
                <a:lnTo>
                  <a:pt x="6190800" y="369300"/>
                </a:lnTo>
                <a:lnTo>
                  <a:pt x="0" y="369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a:ea typeface="Roboto"/>
              <a:cs typeface="Roboto"/>
              <a:sym typeface="Roboto"/>
            </a:endParaRPr>
          </a:p>
        </p:txBody>
      </p:sp>
      <p:sp>
        <p:nvSpPr>
          <p:cNvPr id="647" name="Google Shape;647;g2244ab9ddd5_0_72"/>
          <p:cNvSpPr/>
          <p:nvPr/>
        </p:nvSpPr>
        <p:spPr>
          <a:xfrm>
            <a:off x="2199743" y="2416649"/>
            <a:ext cx="5914800" cy="369300"/>
          </a:xfrm>
          <a:custGeom>
            <a:avLst/>
            <a:gdLst/>
            <a:ahLst/>
            <a:cxnLst/>
            <a:rect l="l" t="t" r="r" b="b"/>
            <a:pathLst>
              <a:path w="5914800" h="369300" extrusionOk="0">
                <a:moveTo>
                  <a:pt x="0" y="0"/>
                </a:moveTo>
                <a:lnTo>
                  <a:pt x="5914800" y="0"/>
                </a:lnTo>
                <a:lnTo>
                  <a:pt x="5914800" y="369300"/>
                </a:lnTo>
                <a:lnTo>
                  <a:pt x="0" y="369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a:ea typeface="Roboto"/>
              <a:cs typeface="Roboto"/>
              <a:sym typeface="Roboto"/>
            </a:endParaRPr>
          </a:p>
        </p:txBody>
      </p:sp>
      <p:sp>
        <p:nvSpPr>
          <p:cNvPr id="648" name="Google Shape;648;g2244ab9ddd5_0_72"/>
          <p:cNvSpPr/>
          <p:nvPr/>
        </p:nvSpPr>
        <p:spPr>
          <a:xfrm>
            <a:off x="2199743" y="3805552"/>
            <a:ext cx="6190800" cy="290939"/>
          </a:xfrm>
          <a:custGeom>
            <a:avLst/>
            <a:gdLst/>
            <a:ahLst/>
            <a:cxnLst/>
            <a:rect l="l" t="t" r="r" b="b"/>
            <a:pathLst>
              <a:path w="6190800" h="290939" extrusionOk="0">
                <a:moveTo>
                  <a:pt x="0" y="0"/>
                </a:moveTo>
                <a:lnTo>
                  <a:pt x="6190800" y="0"/>
                </a:lnTo>
                <a:lnTo>
                  <a:pt x="6190800" y="290939"/>
                </a:lnTo>
                <a:lnTo>
                  <a:pt x="0" y="290939"/>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a:ea typeface="Roboto"/>
              <a:cs typeface="Roboto"/>
              <a:sym typeface="Roboto"/>
            </a:endParaRPr>
          </a:p>
        </p:txBody>
      </p:sp>
      <p:sp>
        <p:nvSpPr>
          <p:cNvPr id="649" name="Google Shape;649;g2244ab9ddd5_0_72"/>
          <p:cNvSpPr/>
          <p:nvPr/>
        </p:nvSpPr>
        <p:spPr>
          <a:xfrm>
            <a:off x="2199743" y="3514601"/>
            <a:ext cx="5914800" cy="369300"/>
          </a:xfrm>
          <a:custGeom>
            <a:avLst/>
            <a:gdLst/>
            <a:ahLst/>
            <a:cxnLst/>
            <a:rect l="l" t="t" r="r" b="b"/>
            <a:pathLst>
              <a:path w="5914800" h="369300" extrusionOk="0">
                <a:moveTo>
                  <a:pt x="0" y="0"/>
                </a:moveTo>
                <a:lnTo>
                  <a:pt x="5914800" y="0"/>
                </a:lnTo>
                <a:lnTo>
                  <a:pt x="5914800" y="369300"/>
                </a:lnTo>
                <a:lnTo>
                  <a:pt x="0" y="369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i="0" u="none" strike="noStrike" cap="none">
              <a:solidFill>
                <a:srgbClr val="000000"/>
              </a:solidFill>
              <a:latin typeface="Roboto"/>
              <a:ea typeface="Roboto"/>
              <a:cs typeface="Roboto"/>
              <a:sym typeface="Roboto"/>
            </a:endParaRPr>
          </a:p>
        </p:txBody>
      </p:sp>
      <p:sp>
        <p:nvSpPr>
          <p:cNvPr id="650" name="Google Shape;650;g2244ab9ddd5_0_72"/>
          <p:cNvSpPr txBox="1"/>
          <p:nvPr/>
        </p:nvSpPr>
        <p:spPr>
          <a:xfrm>
            <a:off x="2272768" y="3619630"/>
            <a:ext cx="3119700" cy="177900"/>
          </a:xfrm>
          <a:prstGeom prst="rect">
            <a:avLst/>
          </a:prstGeom>
          <a:noFill/>
          <a:ln>
            <a:noFill/>
          </a:ln>
        </p:spPr>
        <p:txBody>
          <a:bodyPr spcFirstLastPara="1" wrap="square" lIns="0" tIns="8250" rIns="0" bIns="0" anchor="t" anchorCtr="0">
            <a:noAutofit/>
          </a:bodyPr>
          <a:lstStyle/>
          <a:p>
            <a:pPr marL="12700" marR="0" lvl="0" indent="0" algn="l" rtl="0">
              <a:lnSpc>
                <a:spcPct val="130000"/>
              </a:lnSpc>
              <a:spcBef>
                <a:spcPts val="0"/>
              </a:spcBef>
              <a:spcAft>
                <a:spcPts val="0"/>
              </a:spcAft>
              <a:buNone/>
            </a:pPr>
            <a:endParaRPr sz="1000" i="0" u="none" strike="noStrike" cap="none">
              <a:solidFill>
                <a:srgbClr val="000000"/>
              </a:solidFill>
              <a:latin typeface="Roboto"/>
              <a:ea typeface="Roboto"/>
              <a:cs typeface="Roboto"/>
              <a:sym typeface="Roboto"/>
            </a:endParaRPr>
          </a:p>
        </p:txBody>
      </p:sp>
      <p:sp>
        <p:nvSpPr>
          <p:cNvPr id="651" name="Google Shape;651;g2244ab9ddd5_0_72"/>
          <p:cNvSpPr txBox="1"/>
          <p:nvPr/>
        </p:nvSpPr>
        <p:spPr>
          <a:xfrm>
            <a:off x="654325" y="768050"/>
            <a:ext cx="2851500" cy="453600"/>
          </a:xfrm>
          <a:prstGeom prst="rect">
            <a:avLst/>
          </a:prstGeom>
          <a:noFill/>
          <a:ln>
            <a:noFill/>
          </a:ln>
        </p:spPr>
        <p:txBody>
          <a:bodyPr spcFirstLastPara="1" wrap="square" lIns="0" tIns="400" rIns="0" bIns="0" anchor="t" anchorCtr="0">
            <a:noAutofit/>
          </a:bodyPr>
          <a:lstStyle/>
          <a:p>
            <a:pPr marL="0" marR="0" lvl="0" indent="0" algn="l" rtl="0">
              <a:lnSpc>
                <a:spcPct val="100000"/>
              </a:lnSpc>
              <a:spcBef>
                <a:spcPts val="0"/>
              </a:spcBef>
              <a:spcAft>
                <a:spcPts val="0"/>
              </a:spcAft>
              <a:buNone/>
            </a:pPr>
            <a:endParaRPr sz="600" b="0" i="0" u="none" strike="noStrike" cap="none">
              <a:solidFill>
                <a:srgbClr val="000000"/>
              </a:solidFill>
              <a:latin typeface="Arial"/>
              <a:ea typeface="Arial"/>
              <a:cs typeface="Arial"/>
              <a:sym typeface="Arial"/>
            </a:endParaRPr>
          </a:p>
          <a:p>
            <a:pPr marL="200700" marR="0" lvl="0" indent="0" algn="l" rtl="0">
              <a:lnSpc>
                <a:spcPct val="101725"/>
              </a:lnSpc>
              <a:spcBef>
                <a:spcPts val="0"/>
              </a:spcBef>
              <a:spcAft>
                <a:spcPts val="0"/>
              </a:spcAft>
              <a:buNone/>
            </a:pPr>
            <a:r>
              <a:rPr lang="es-CO" sz="1650" b="1" i="0" u="none" strike="noStrike" cap="none">
                <a:solidFill>
                  <a:srgbClr val="FFFFFF"/>
                </a:solidFill>
                <a:latin typeface="Roboto"/>
                <a:ea typeface="Roboto"/>
                <a:cs typeface="Roboto"/>
                <a:sym typeface="Roboto"/>
              </a:rPr>
              <a:t>Criterios de invitación</a:t>
            </a:r>
            <a:endParaRPr sz="1650" b="1" i="0" u="none" strike="noStrike" cap="none">
              <a:solidFill>
                <a:srgbClr val="000000"/>
              </a:solidFill>
              <a:latin typeface="Roboto"/>
              <a:ea typeface="Roboto"/>
              <a:cs typeface="Roboto"/>
              <a:sym typeface="Roboto"/>
            </a:endParaRPr>
          </a:p>
        </p:txBody>
      </p:sp>
      <p:sp>
        <p:nvSpPr>
          <p:cNvPr id="652" name="Google Shape;652;g2244ab9ddd5_0_72"/>
          <p:cNvSpPr txBox="1"/>
          <p:nvPr/>
        </p:nvSpPr>
        <p:spPr>
          <a:xfrm>
            <a:off x="654325" y="1221750"/>
            <a:ext cx="730500" cy="1584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653" name="Google Shape;653;g2244ab9ddd5_0_72"/>
          <p:cNvSpPr txBox="1"/>
          <p:nvPr/>
        </p:nvSpPr>
        <p:spPr>
          <a:xfrm>
            <a:off x="1384850" y="1221750"/>
            <a:ext cx="128400" cy="1584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654" name="Google Shape;654;g2244ab9ddd5_0_72"/>
          <p:cNvSpPr txBox="1"/>
          <p:nvPr/>
        </p:nvSpPr>
        <p:spPr>
          <a:xfrm>
            <a:off x="1513128" y="1221750"/>
            <a:ext cx="6421800" cy="1584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655" name="Google Shape;655;g2244ab9ddd5_0_72"/>
          <p:cNvSpPr txBox="1"/>
          <p:nvPr/>
        </p:nvSpPr>
        <p:spPr>
          <a:xfrm>
            <a:off x="524550" y="1320225"/>
            <a:ext cx="6421800" cy="3747000"/>
          </a:xfrm>
          <a:prstGeom prst="rect">
            <a:avLst/>
          </a:prstGeom>
          <a:noFill/>
          <a:ln>
            <a:noFill/>
          </a:ln>
        </p:spPr>
        <p:txBody>
          <a:bodyPr spcFirstLastPara="1" wrap="square" lIns="0" tIns="8650" rIns="0" bIns="0" anchor="t" anchorCtr="0">
            <a:noAutofit/>
          </a:bodyPr>
          <a:lstStyle/>
          <a:p>
            <a:pPr marL="157101" marR="43308" lvl="0" indent="0" algn="l" rtl="0">
              <a:lnSpc>
                <a:spcPct val="113750"/>
              </a:lnSpc>
              <a:spcBef>
                <a:spcPts val="0"/>
              </a:spcBef>
              <a:spcAft>
                <a:spcPts val="0"/>
              </a:spcAft>
              <a:buNone/>
            </a:pPr>
            <a:r>
              <a:rPr lang="es-CO" sz="1200" b="1" i="0" u="none" strike="noStrike" cap="none">
                <a:solidFill>
                  <a:srgbClr val="CC0000"/>
                </a:solidFill>
                <a:latin typeface="Roboto"/>
                <a:ea typeface="Roboto"/>
                <a:cs typeface="Roboto"/>
                <a:sym typeface="Roboto"/>
              </a:rPr>
              <a:t>1.    </a:t>
            </a:r>
            <a:r>
              <a:rPr lang="es-CO" sz="1200" b="1" i="0" u="none" strike="noStrike" cap="none">
                <a:solidFill>
                  <a:srgbClr val="372263"/>
                </a:solidFill>
                <a:latin typeface="Roboto"/>
                <a:ea typeface="Roboto"/>
                <a:cs typeface="Roboto"/>
                <a:sym typeface="Roboto"/>
              </a:rPr>
              <a:t>Trayectoria del proyecto</a:t>
            </a:r>
            <a:endParaRPr sz="1200" b="1" i="0" u="none" strike="noStrike" cap="none">
              <a:solidFill>
                <a:srgbClr val="000000"/>
              </a:solidFill>
              <a:latin typeface="Roboto"/>
              <a:ea typeface="Roboto"/>
              <a:cs typeface="Roboto"/>
              <a:sym typeface="Roboto"/>
            </a:endParaRPr>
          </a:p>
          <a:p>
            <a:pPr marL="1072068" marR="353396" lvl="0" indent="-180975" algn="l" rtl="0">
              <a:lnSpc>
                <a:spcPct val="144181"/>
              </a:lnSpc>
              <a:spcBef>
                <a:spcPts val="301"/>
              </a:spcBef>
              <a:spcAft>
                <a:spcPts val="0"/>
              </a:spcAft>
              <a:buClr>
                <a:srgbClr val="000000"/>
              </a:buClr>
              <a:buSzPts val="1200"/>
              <a:buFont typeface="Roboto Light"/>
              <a:buChar char="⮚"/>
            </a:pPr>
            <a:r>
              <a:rPr lang="es-CO" sz="1200" i="0" u="none" strike="noStrike" cap="none">
                <a:solidFill>
                  <a:srgbClr val="434343"/>
                </a:solidFill>
                <a:latin typeface="Roboto Light"/>
                <a:ea typeface="Roboto Light"/>
                <a:cs typeface="Roboto Light"/>
                <a:sym typeface="Roboto Light"/>
              </a:rPr>
              <a:t>Mínimo </a:t>
            </a:r>
            <a:r>
              <a:rPr lang="es-CO" sz="1200" i="0" u="none" strike="noStrike" cap="none">
                <a:solidFill>
                  <a:srgbClr val="491F6A"/>
                </a:solidFill>
                <a:latin typeface="Roboto Light"/>
                <a:ea typeface="Roboto Light"/>
                <a:cs typeface="Roboto Light"/>
                <a:sym typeface="Roboto Light"/>
              </a:rPr>
              <a:t>siete (7) </a:t>
            </a:r>
            <a:r>
              <a:rPr lang="es-CO" sz="1200" i="0" u="none" strike="noStrike" cap="none">
                <a:solidFill>
                  <a:srgbClr val="434343"/>
                </a:solidFill>
                <a:latin typeface="Roboto Light"/>
                <a:ea typeface="Roboto Light"/>
                <a:cs typeface="Roboto Light"/>
                <a:sym typeface="Roboto Light"/>
              </a:rPr>
              <a:t>ediciones o </a:t>
            </a:r>
            <a:r>
              <a:rPr lang="es-CO" sz="1200" i="0" u="none" strike="noStrike" cap="none">
                <a:solidFill>
                  <a:srgbClr val="491F6A"/>
                </a:solidFill>
                <a:latin typeface="Roboto Light"/>
                <a:ea typeface="Roboto Light"/>
                <a:cs typeface="Roboto Light"/>
                <a:sym typeface="Roboto Light"/>
              </a:rPr>
              <a:t>siete (7) </a:t>
            </a:r>
            <a:r>
              <a:rPr lang="es-CO" sz="1200" i="0" u="none" strike="noStrike" cap="none">
                <a:solidFill>
                  <a:srgbClr val="434343"/>
                </a:solidFill>
                <a:latin typeface="Roboto Light"/>
                <a:ea typeface="Roboto Light"/>
                <a:cs typeface="Roboto Light"/>
                <a:sym typeface="Roboto Light"/>
              </a:rPr>
              <a:t>años de permanencia y programación continua. </a:t>
            </a:r>
            <a:endParaRPr sz="1200" i="0" u="none" strike="noStrike" cap="none">
              <a:solidFill>
                <a:srgbClr val="000000"/>
              </a:solidFill>
              <a:latin typeface="Roboto Light"/>
              <a:ea typeface="Roboto Light"/>
              <a:cs typeface="Roboto Light"/>
              <a:sym typeface="Roboto Light"/>
            </a:endParaRPr>
          </a:p>
          <a:p>
            <a:pPr marL="1072068" marR="353396" lvl="0" indent="-180975" algn="l" rtl="0">
              <a:lnSpc>
                <a:spcPct val="144181"/>
              </a:lnSpc>
              <a:spcBef>
                <a:spcPts val="314"/>
              </a:spcBef>
              <a:spcAft>
                <a:spcPts val="0"/>
              </a:spcAft>
              <a:buClr>
                <a:srgbClr val="000000"/>
              </a:buClr>
              <a:buSzPts val="1200"/>
              <a:buFont typeface="Roboto Light"/>
              <a:buChar char="⮚"/>
            </a:pPr>
            <a:r>
              <a:rPr lang="es-CO" sz="1200" i="0" u="none" strike="noStrike" cap="none">
                <a:solidFill>
                  <a:srgbClr val="434343"/>
                </a:solidFill>
                <a:latin typeface="Roboto Light"/>
                <a:ea typeface="Roboto Light"/>
                <a:cs typeface="Roboto Light"/>
                <a:sym typeface="Roboto Light"/>
              </a:rPr>
              <a:t>Haber recibido apoyo del </a:t>
            </a:r>
            <a:r>
              <a:rPr lang="es-CO" sz="1200" i="0" u="none" strike="noStrike" cap="none">
                <a:solidFill>
                  <a:srgbClr val="491F6A"/>
                </a:solidFill>
                <a:latin typeface="Roboto Light"/>
                <a:ea typeface="Roboto Light"/>
                <a:cs typeface="Roboto Light"/>
                <a:sym typeface="Roboto Light"/>
              </a:rPr>
              <a:t>PDAC </a:t>
            </a:r>
            <a:r>
              <a:rPr lang="es-CO" sz="1200" i="0" u="none" strike="noStrike" cap="none">
                <a:solidFill>
                  <a:srgbClr val="434343"/>
                </a:solidFill>
                <a:latin typeface="Roboto Light"/>
                <a:ea typeface="Roboto Light"/>
                <a:cs typeface="Roboto Light"/>
                <a:sym typeface="Roboto Light"/>
              </a:rPr>
              <a:t>por lo menos </a:t>
            </a:r>
            <a:r>
              <a:rPr lang="es-CO" sz="1200" i="0" u="none" strike="noStrike" cap="none">
                <a:solidFill>
                  <a:srgbClr val="491F6A"/>
                </a:solidFill>
                <a:latin typeface="Roboto Light"/>
                <a:ea typeface="Roboto Light"/>
                <a:cs typeface="Roboto Light"/>
                <a:sym typeface="Roboto Light"/>
              </a:rPr>
              <a:t>una (1) </a:t>
            </a:r>
            <a:r>
              <a:rPr lang="es-CO" sz="1200" i="0" u="none" strike="noStrike" cap="none">
                <a:solidFill>
                  <a:srgbClr val="434343"/>
                </a:solidFill>
                <a:latin typeface="Roboto Light"/>
                <a:ea typeface="Roboto Light"/>
                <a:cs typeface="Roboto Light"/>
                <a:sym typeface="Roboto Light"/>
              </a:rPr>
              <a:t>vez</a:t>
            </a:r>
            <a:endParaRPr sz="1200" i="0" u="none" strike="noStrike" cap="none">
              <a:solidFill>
                <a:srgbClr val="000000"/>
              </a:solidFill>
              <a:latin typeface="Roboto Light"/>
              <a:ea typeface="Roboto Light"/>
              <a:cs typeface="Roboto Light"/>
              <a:sym typeface="Roboto Light"/>
            </a:endParaRPr>
          </a:p>
          <a:p>
            <a:pPr marL="157101" marR="43308" lvl="0" indent="0" algn="l" rtl="0">
              <a:lnSpc>
                <a:spcPct val="101725"/>
              </a:lnSpc>
              <a:spcBef>
                <a:spcPts val="866"/>
              </a:spcBef>
              <a:spcAft>
                <a:spcPts val="0"/>
              </a:spcAft>
              <a:buNone/>
            </a:pPr>
            <a:r>
              <a:rPr lang="es-CO" sz="1200" b="1" i="0" u="none" strike="noStrike" cap="none">
                <a:solidFill>
                  <a:srgbClr val="CC0000"/>
                </a:solidFill>
                <a:latin typeface="Roboto"/>
                <a:ea typeface="Roboto"/>
                <a:cs typeface="Roboto"/>
                <a:sym typeface="Roboto"/>
              </a:rPr>
              <a:t>2.    </a:t>
            </a:r>
            <a:r>
              <a:rPr lang="es-CO" sz="1200" b="1" i="0" u="none" strike="noStrike" cap="none">
                <a:solidFill>
                  <a:srgbClr val="372263"/>
                </a:solidFill>
                <a:latin typeface="Roboto"/>
                <a:ea typeface="Roboto"/>
                <a:cs typeface="Roboto"/>
                <a:sym typeface="Roboto"/>
              </a:rPr>
              <a:t>Reconocimiento a nivel nacional e internacional</a:t>
            </a:r>
            <a:endParaRPr sz="1200" b="1" i="0" u="none" strike="noStrike" cap="none">
              <a:solidFill>
                <a:srgbClr val="000000"/>
              </a:solidFill>
              <a:latin typeface="Roboto"/>
              <a:ea typeface="Roboto"/>
              <a:cs typeface="Roboto"/>
              <a:sym typeface="Roboto"/>
            </a:endParaRPr>
          </a:p>
          <a:p>
            <a:pPr marL="914400" marR="43308" lvl="0" indent="-304800" algn="l" rtl="0">
              <a:lnSpc>
                <a:spcPct val="101725"/>
              </a:lnSpc>
              <a:spcBef>
                <a:spcPts val="835"/>
              </a:spcBef>
              <a:spcAft>
                <a:spcPts val="0"/>
              </a:spcAft>
              <a:buClr>
                <a:srgbClr val="434343"/>
              </a:buClr>
              <a:buSzPts val="1200"/>
              <a:buFont typeface="Roboto Light"/>
              <a:buChar char="➢"/>
            </a:pPr>
            <a:r>
              <a:rPr lang="es-CO" sz="1200" i="0" u="none" strike="noStrike" cap="none">
                <a:solidFill>
                  <a:srgbClr val="434343"/>
                </a:solidFill>
                <a:latin typeface="Roboto Light"/>
                <a:ea typeface="Roboto Light"/>
                <a:cs typeface="Roboto Light"/>
                <a:sym typeface="Roboto Light"/>
              </a:rPr>
              <a:t>Publicaciones y difusión en medios y prensa (mín. 10)</a:t>
            </a:r>
            <a:endParaRPr sz="1200" i="0" u="none" strike="noStrike" cap="none">
              <a:solidFill>
                <a:srgbClr val="000000"/>
              </a:solidFill>
              <a:latin typeface="Roboto Light"/>
              <a:ea typeface="Roboto Light"/>
              <a:cs typeface="Roboto Light"/>
              <a:sym typeface="Roboto Light"/>
            </a:endParaRPr>
          </a:p>
          <a:p>
            <a:pPr marL="914400" marR="0" lvl="0" indent="-304800" algn="l" rtl="0">
              <a:lnSpc>
                <a:spcPct val="101725"/>
              </a:lnSpc>
              <a:spcBef>
                <a:spcPts val="0"/>
              </a:spcBef>
              <a:spcAft>
                <a:spcPts val="0"/>
              </a:spcAft>
              <a:buClr>
                <a:srgbClr val="434343"/>
              </a:buClr>
              <a:buSzPts val="1200"/>
              <a:buFont typeface="Roboto Light"/>
              <a:buChar char="➢"/>
            </a:pPr>
            <a:r>
              <a:rPr lang="es-CO" sz="1200" i="0" u="none" strike="noStrike" cap="none">
                <a:solidFill>
                  <a:srgbClr val="434343"/>
                </a:solidFill>
                <a:latin typeface="Roboto Light"/>
                <a:ea typeface="Roboto Light"/>
                <a:cs typeface="Roboto Light"/>
                <a:sym typeface="Roboto Light"/>
              </a:rPr>
              <a:t>Participación de invitados y/o circulación de contenidos nacionales e internacionales (mín. 10)</a:t>
            </a:r>
            <a:endParaRPr sz="1200" i="0" u="none" strike="noStrike" cap="none">
              <a:solidFill>
                <a:srgbClr val="000000"/>
              </a:solidFill>
              <a:latin typeface="Roboto Light"/>
              <a:ea typeface="Roboto Light"/>
              <a:cs typeface="Roboto Light"/>
              <a:sym typeface="Roboto Light"/>
            </a:endParaRPr>
          </a:p>
          <a:p>
            <a:pPr marL="157101" marR="43308" lvl="0" indent="0" algn="l" rtl="0">
              <a:lnSpc>
                <a:spcPct val="101725"/>
              </a:lnSpc>
              <a:spcBef>
                <a:spcPts val="1597"/>
              </a:spcBef>
              <a:spcAft>
                <a:spcPts val="0"/>
              </a:spcAft>
              <a:buNone/>
            </a:pPr>
            <a:r>
              <a:rPr lang="es-CO" sz="1200" b="1" i="0" u="none" strike="noStrike" cap="none">
                <a:solidFill>
                  <a:srgbClr val="CC0000"/>
                </a:solidFill>
                <a:latin typeface="Roboto"/>
                <a:ea typeface="Roboto"/>
                <a:cs typeface="Roboto"/>
                <a:sym typeface="Roboto"/>
              </a:rPr>
              <a:t>3.    </a:t>
            </a:r>
            <a:r>
              <a:rPr lang="es-CO" sz="1200" b="1" i="0" u="none" strike="noStrike" cap="none">
                <a:solidFill>
                  <a:srgbClr val="372263"/>
                </a:solidFill>
                <a:latin typeface="Roboto"/>
                <a:ea typeface="Roboto"/>
                <a:cs typeface="Roboto"/>
                <a:sym typeface="Roboto"/>
              </a:rPr>
              <a:t>Impacto, incidencia y alcance a nivel metropolitano</a:t>
            </a:r>
            <a:endParaRPr sz="1200" b="1" i="0" u="none" strike="noStrike" cap="none">
              <a:solidFill>
                <a:srgbClr val="372263"/>
              </a:solidFill>
              <a:latin typeface="Roboto"/>
              <a:ea typeface="Roboto"/>
              <a:cs typeface="Roboto"/>
              <a:sym typeface="Roboto"/>
            </a:endParaRPr>
          </a:p>
          <a:p>
            <a:pPr marL="914400" marR="43308" lvl="0" indent="-304800" algn="l" rtl="0">
              <a:lnSpc>
                <a:spcPct val="101725"/>
              </a:lnSpc>
              <a:spcBef>
                <a:spcPts val="1597"/>
              </a:spcBef>
              <a:spcAft>
                <a:spcPts val="0"/>
              </a:spcAft>
              <a:buSzPts val="1200"/>
              <a:buFont typeface="Roboto Light"/>
              <a:buChar char="➢"/>
            </a:pPr>
            <a:r>
              <a:rPr lang="es-CO" sz="1200" i="0" u="none" strike="noStrike" cap="none">
                <a:solidFill>
                  <a:srgbClr val="434343"/>
                </a:solidFill>
                <a:latin typeface="Roboto Light"/>
                <a:ea typeface="Roboto Light"/>
                <a:cs typeface="Roboto Light"/>
                <a:sym typeface="Roboto Light"/>
              </a:rPr>
              <a:t>Cobertura y alcance del proyecto (mín. </a:t>
            </a:r>
            <a:r>
              <a:rPr lang="es-CO" sz="1200" i="0" u="none" strike="noStrike" cap="none">
                <a:solidFill>
                  <a:srgbClr val="491F6A"/>
                </a:solidFill>
                <a:latin typeface="Roboto Light"/>
                <a:ea typeface="Roboto Light"/>
                <a:cs typeface="Roboto Light"/>
                <a:sym typeface="Roboto Light"/>
              </a:rPr>
              <a:t>5 </a:t>
            </a:r>
            <a:r>
              <a:rPr lang="es-CO" sz="1200" i="0" u="none" strike="noStrike" cap="none">
                <a:solidFill>
                  <a:srgbClr val="434343"/>
                </a:solidFill>
                <a:latin typeface="Roboto Light"/>
                <a:ea typeface="Roboto Light"/>
                <a:cs typeface="Roboto Light"/>
                <a:sym typeface="Roboto Light"/>
              </a:rPr>
              <a:t>localidades)</a:t>
            </a:r>
            <a:endParaRPr sz="1200">
              <a:latin typeface="Roboto Light"/>
              <a:ea typeface="Roboto Light"/>
              <a:cs typeface="Roboto Light"/>
              <a:sym typeface="Roboto Light"/>
            </a:endParaRPr>
          </a:p>
          <a:p>
            <a:pPr marL="914400" marR="43308" lvl="0" indent="-304800" algn="l" rtl="0">
              <a:lnSpc>
                <a:spcPct val="101725"/>
              </a:lnSpc>
              <a:spcBef>
                <a:spcPts val="0"/>
              </a:spcBef>
              <a:spcAft>
                <a:spcPts val="0"/>
              </a:spcAft>
              <a:buSzPts val="1200"/>
              <a:buFont typeface="Roboto Light"/>
              <a:buChar char="➢"/>
            </a:pPr>
            <a:r>
              <a:rPr lang="es-CO" sz="1200" i="0" u="none" strike="noStrike" cap="none">
                <a:solidFill>
                  <a:srgbClr val="434343"/>
                </a:solidFill>
                <a:latin typeface="Roboto Light"/>
                <a:ea typeface="Roboto Light"/>
                <a:cs typeface="Roboto Light"/>
                <a:sym typeface="Roboto Light"/>
              </a:rPr>
              <a:t>Empleos directos o indirectos generados por el proyecto (mínimo </a:t>
            </a:r>
            <a:r>
              <a:rPr lang="es-CO" sz="1200" i="0" u="none" strike="noStrike" cap="none">
                <a:solidFill>
                  <a:srgbClr val="491F6A"/>
                </a:solidFill>
                <a:latin typeface="Roboto Light"/>
                <a:ea typeface="Roboto Light"/>
                <a:cs typeface="Roboto Light"/>
                <a:sym typeface="Roboto Light"/>
              </a:rPr>
              <a:t>10</a:t>
            </a:r>
            <a:r>
              <a:rPr lang="es-CO" sz="1200" i="0" u="none" strike="noStrike" cap="none">
                <a:solidFill>
                  <a:srgbClr val="434343"/>
                </a:solidFill>
                <a:latin typeface="Roboto Light"/>
                <a:ea typeface="Roboto Light"/>
                <a:cs typeface="Roboto Light"/>
                <a:sym typeface="Roboto Light"/>
              </a:rPr>
              <a:t>)</a:t>
            </a:r>
            <a:endParaRPr sz="1200">
              <a:latin typeface="Roboto Light"/>
              <a:ea typeface="Roboto Light"/>
              <a:cs typeface="Roboto Light"/>
              <a:sym typeface="Roboto Light"/>
            </a:endParaRPr>
          </a:p>
          <a:p>
            <a:pPr marL="914400" marR="43308" lvl="0" indent="-304800" algn="l" rtl="0">
              <a:lnSpc>
                <a:spcPct val="101725"/>
              </a:lnSpc>
              <a:spcBef>
                <a:spcPts val="0"/>
              </a:spcBef>
              <a:spcAft>
                <a:spcPts val="0"/>
              </a:spcAft>
              <a:buSzPts val="1200"/>
              <a:buFont typeface="Roboto Light"/>
              <a:buChar char="➢"/>
            </a:pPr>
            <a:r>
              <a:rPr lang="es-CO" sz="1200" i="0" u="none" strike="noStrike" cap="none">
                <a:solidFill>
                  <a:srgbClr val="434343"/>
                </a:solidFill>
                <a:latin typeface="Roboto Light"/>
                <a:ea typeface="Roboto Light"/>
                <a:cs typeface="Roboto Light"/>
                <a:sym typeface="Roboto Light"/>
              </a:rPr>
              <a:t>Cantidad de asistentes o participantes en el proyecto (mínimo </a:t>
            </a:r>
            <a:r>
              <a:rPr lang="es-CO" sz="1200" i="0" u="none" strike="noStrike" cap="none">
                <a:solidFill>
                  <a:srgbClr val="491F6A"/>
                </a:solidFill>
                <a:latin typeface="Roboto Light"/>
                <a:ea typeface="Roboto Light"/>
                <a:cs typeface="Roboto Light"/>
                <a:sym typeface="Roboto Light"/>
              </a:rPr>
              <a:t>500 </a:t>
            </a:r>
            <a:r>
              <a:rPr lang="es-CO" sz="1200" i="0" u="none" strike="noStrike" cap="none">
                <a:solidFill>
                  <a:srgbClr val="434343"/>
                </a:solidFill>
                <a:latin typeface="Roboto Light"/>
                <a:ea typeface="Roboto Light"/>
                <a:cs typeface="Roboto Light"/>
                <a:sym typeface="Roboto Light"/>
              </a:rPr>
              <a:t>personas en promedio)</a:t>
            </a:r>
            <a:endParaRPr sz="1200" i="0" u="none" strike="noStrike" cap="none">
              <a:solidFill>
                <a:srgbClr val="000000"/>
              </a:solidFill>
              <a:latin typeface="Roboto Light"/>
              <a:ea typeface="Roboto Light"/>
              <a:cs typeface="Roboto Light"/>
              <a:sym typeface="Roboto Light"/>
            </a:endParaRPr>
          </a:p>
          <a:p>
            <a:pPr marL="328551" marR="43308" lvl="0" indent="-107950" algn="l" rtl="0">
              <a:lnSpc>
                <a:spcPct val="101725"/>
              </a:lnSpc>
              <a:spcBef>
                <a:spcPts val="1597"/>
              </a:spcBef>
              <a:spcAft>
                <a:spcPts val="0"/>
              </a:spcAft>
              <a:buClr>
                <a:srgbClr val="000000"/>
              </a:buClr>
              <a:buSzPts val="1000"/>
              <a:buFont typeface="Noto Sans Symbols"/>
              <a:buNone/>
            </a:pPr>
            <a:endParaRPr sz="1000" i="0" u="none" strike="noStrike" cap="none">
              <a:solidFill>
                <a:srgbClr val="000000"/>
              </a:solidFill>
              <a:latin typeface="Roboto"/>
              <a:ea typeface="Roboto"/>
              <a:cs typeface="Roboto"/>
              <a:sym typeface="Roboto"/>
            </a:endParaRPr>
          </a:p>
          <a:p>
            <a:pPr marL="157101" marR="43308" lvl="0" indent="0" algn="l" rtl="0">
              <a:lnSpc>
                <a:spcPct val="101725"/>
              </a:lnSpc>
              <a:spcBef>
                <a:spcPts val="1597"/>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56" name="Google Shape;656;g2244ab9ddd5_0_72"/>
          <p:cNvSpPr txBox="1"/>
          <p:nvPr/>
        </p:nvSpPr>
        <p:spPr>
          <a:xfrm>
            <a:off x="1270000000" y="1516837"/>
            <a:ext cx="0" cy="384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657" name="Google Shape;657;g2244ab9ddd5_0_72"/>
          <p:cNvSpPr txBox="1"/>
          <p:nvPr/>
        </p:nvSpPr>
        <p:spPr>
          <a:xfrm>
            <a:off x="7935050" y="1516837"/>
            <a:ext cx="455400" cy="384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658" name="Google Shape;658;g2244ab9ddd5_0_72"/>
          <p:cNvSpPr txBox="1"/>
          <p:nvPr/>
        </p:nvSpPr>
        <p:spPr>
          <a:xfrm>
            <a:off x="1270000000" y="2416649"/>
            <a:ext cx="0" cy="6603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659" name="Google Shape;659;g2244ab9ddd5_0_72"/>
          <p:cNvSpPr txBox="1"/>
          <p:nvPr/>
        </p:nvSpPr>
        <p:spPr>
          <a:xfrm>
            <a:off x="2199743" y="2416649"/>
            <a:ext cx="5735400" cy="2910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i="0" u="none" strike="noStrike" cap="none">
              <a:solidFill>
                <a:srgbClr val="000000"/>
              </a:solidFill>
              <a:latin typeface="Roboto"/>
              <a:ea typeface="Roboto"/>
              <a:cs typeface="Roboto"/>
              <a:sym typeface="Roboto"/>
            </a:endParaRPr>
          </a:p>
        </p:txBody>
      </p:sp>
      <p:sp>
        <p:nvSpPr>
          <p:cNvPr id="660" name="Google Shape;660;g2244ab9ddd5_0_72"/>
          <p:cNvSpPr txBox="1"/>
          <p:nvPr/>
        </p:nvSpPr>
        <p:spPr>
          <a:xfrm>
            <a:off x="7935050" y="2416649"/>
            <a:ext cx="179400" cy="2910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661" name="Google Shape;661;g2244ab9ddd5_0_72"/>
          <p:cNvSpPr txBox="1"/>
          <p:nvPr/>
        </p:nvSpPr>
        <p:spPr>
          <a:xfrm>
            <a:off x="8114543" y="2416649"/>
            <a:ext cx="276000" cy="2910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662" name="Google Shape;662;g2244ab9ddd5_0_72"/>
          <p:cNvSpPr txBox="1"/>
          <p:nvPr/>
        </p:nvSpPr>
        <p:spPr>
          <a:xfrm>
            <a:off x="2199743" y="2707600"/>
            <a:ext cx="5735400" cy="78300"/>
          </a:xfrm>
          <a:prstGeom prst="rect">
            <a:avLst/>
          </a:prstGeom>
          <a:noFill/>
          <a:ln>
            <a:noFill/>
          </a:ln>
        </p:spPr>
        <p:txBody>
          <a:bodyPr spcFirstLastPara="1" wrap="square" lIns="0" tIns="2125" rIns="0" bIns="0" anchor="t" anchorCtr="0">
            <a:noAutofit/>
          </a:bodyPr>
          <a:lstStyle/>
          <a:p>
            <a:pPr marL="25400" marR="0" lvl="0" indent="0" algn="l" rtl="0">
              <a:lnSpc>
                <a:spcPct val="100000"/>
              </a:lnSpc>
              <a:spcBef>
                <a:spcPts val="0"/>
              </a:spcBef>
              <a:spcAft>
                <a:spcPts val="0"/>
              </a:spcAft>
              <a:buNone/>
            </a:pPr>
            <a:endParaRPr sz="600" i="0" u="none" strike="noStrike" cap="none">
              <a:solidFill>
                <a:srgbClr val="000000"/>
              </a:solidFill>
              <a:latin typeface="Roboto"/>
              <a:ea typeface="Roboto"/>
              <a:cs typeface="Roboto"/>
              <a:sym typeface="Roboto"/>
            </a:endParaRPr>
          </a:p>
        </p:txBody>
      </p:sp>
      <p:sp>
        <p:nvSpPr>
          <p:cNvPr id="663" name="Google Shape;663;g2244ab9ddd5_0_72"/>
          <p:cNvSpPr txBox="1"/>
          <p:nvPr/>
        </p:nvSpPr>
        <p:spPr>
          <a:xfrm>
            <a:off x="7935050" y="2707600"/>
            <a:ext cx="179400" cy="78300"/>
          </a:xfrm>
          <a:prstGeom prst="rect">
            <a:avLst/>
          </a:prstGeom>
          <a:noFill/>
          <a:ln>
            <a:noFill/>
          </a:ln>
        </p:spPr>
        <p:txBody>
          <a:bodyPr spcFirstLastPara="1" wrap="square" lIns="0" tIns="2125" rIns="0" bIns="0" anchor="t" anchorCtr="0">
            <a:noAutofit/>
          </a:bodyPr>
          <a:lstStyle/>
          <a:p>
            <a:pPr marL="25400" marR="0" lvl="0" indent="0" algn="l" rtl="0">
              <a:lnSpc>
                <a:spcPct val="100000"/>
              </a:lnSpc>
              <a:spcBef>
                <a:spcPts val="0"/>
              </a:spcBef>
              <a:spcAft>
                <a:spcPts val="0"/>
              </a:spcAft>
              <a:buNone/>
            </a:pPr>
            <a:endParaRPr sz="600" b="0" i="0" u="none" strike="noStrike" cap="none">
              <a:solidFill>
                <a:srgbClr val="000000"/>
              </a:solidFill>
              <a:latin typeface="Arial"/>
              <a:ea typeface="Arial"/>
              <a:cs typeface="Arial"/>
              <a:sym typeface="Arial"/>
            </a:endParaRPr>
          </a:p>
        </p:txBody>
      </p:sp>
      <p:sp>
        <p:nvSpPr>
          <p:cNvPr id="664" name="Google Shape;664;g2244ab9ddd5_0_72"/>
          <p:cNvSpPr txBox="1"/>
          <p:nvPr/>
        </p:nvSpPr>
        <p:spPr>
          <a:xfrm>
            <a:off x="8114543" y="2707600"/>
            <a:ext cx="276000" cy="78300"/>
          </a:xfrm>
          <a:prstGeom prst="rect">
            <a:avLst/>
          </a:prstGeom>
          <a:noFill/>
          <a:ln>
            <a:noFill/>
          </a:ln>
        </p:spPr>
        <p:txBody>
          <a:bodyPr spcFirstLastPara="1" wrap="square" lIns="0" tIns="2125" rIns="0" bIns="0" anchor="t" anchorCtr="0">
            <a:noAutofit/>
          </a:bodyPr>
          <a:lstStyle/>
          <a:p>
            <a:pPr marL="25400" marR="0" lvl="0" indent="0" algn="l" rtl="0">
              <a:lnSpc>
                <a:spcPct val="100000"/>
              </a:lnSpc>
              <a:spcBef>
                <a:spcPts val="0"/>
              </a:spcBef>
              <a:spcAft>
                <a:spcPts val="0"/>
              </a:spcAft>
              <a:buNone/>
            </a:pPr>
            <a:endParaRPr sz="600" b="0" i="0" u="none" strike="noStrike" cap="none">
              <a:solidFill>
                <a:srgbClr val="000000"/>
              </a:solidFill>
              <a:latin typeface="Arial"/>
              <a:ea typeface="Arial"/>
              <a:cs typeface="Arial"/>
              <a:sym typeface="Arial"/>
            </a:endParaRPr>
          </a:p>
        </p:txBody>
      </p:sp>
      <p:sp>
        <p:nvSpPr>
          <p:cNvPr id="665" name="Google Shape;665;g2244ab9ddd5_0_72"/>
          <p:cNvSpPr txBox="1"/>
          <p:nvPr/>
        </p:nvSpPr>
        <p:spPr>
          <a:xfrm>
            <a:off x="2199743" y="2785949"/>
            <a:ext cx="5735400" cy="2910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i="0" u="none" strike="noStrike" cap="none">
              <a:solidFill>
                <a:srgbClr val="000000"/>
              </a:solidFill>
              <a:latin typeface="Roboto"/>
              <a:ea typeface="Roboto"/>
              <a:cs typeface="Roboto"/>
              <a:sym typeface="Roboto"/>
            </a:endParaRPr>
          </a:p>
        </p:txBody>
      </p:sp>
      <p:sp>
        <p:nvSpPr>
          <p:cNvPr id="666" name="Google Shape;666;g2244ab9ddd5_0_72"/>
          <p:cNvSpPr txBox="1"/>
          <p:nvPr/>
        </p:nvSpPr>
        <p:spPr>
          <a:xfrm>
            <a:off x="7935050" y="2785949"/>
            <a:ext cx="455400" cy="2910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667" name="Google Shape;667;g2244ab9ddd5_0_72"/>
          <p:cNvSpPr txBox="1"/>
          <p:nvPr/>
        </p:nvSpPr>
        <p:spPr>
          <a:xfrm>
            <a:off x="2199743" y="3805552"/>
            <a:ext cx="5914800" cy="78300"/>
          </a:xfrm>
          <a:prstGeom prst="rect">
            <a:avLst/>
          </a:prstGeom>
          <a:noFill/>
          <a:ln>
            <a:noFill/>
          </a:ln>
        </p:spPr>
        <p:txBody>
          <a:bodyPr spcFirstLastPara="1" wrap="square" lIns="0" tIns="2125" rIns="0" bIns="0" anchor="t" anchorCtr="0">
            <a:noAutofit/>
          </a:bodyPr>
          <a:lstStyle/>
          <a:p>
            <a:pPr marL="25400" marR="0" lvl="0" indent="0" algn="l" rtl="0">
              <a:lnSpc>
                <a:spcPct val="100000"/>
              </a:lnSpc>
              <a:spcBef>
                <a:spcPts val="0"/>
              </a:spcBef>
              <a:spcAft>
                <a:spcPts val="0"/>
              </a:spcAft>
              <a:buNone/>
            </a:pPr>
            <a:endParaRPr sz="600" i="0" u="none" strike="noStrike" cap="none">
              <a:solidFill>
                <a:srgbClr val="000000"/>
              </a:solidFill>
              <a:latin typeface="Roboto"/>
              <a:ea typeface="Roboto"/>
              <a:cs typeface="Roboto"/>
              <a:sym typeface="Roboto"/>
            </a:endParaRPr>
          </a:p>
        </p:txBody>
      </p:sp>
      <p:sp>
        <p:nvSpPr>
          <p:cNvPr id="668" name="Google Shape;668;g2244ab9ddd5_0_72"/>
          <p:cNvSpPr txBox="1"/>
          <p:nvPr/>
        </p:nvSpPr>
        <p:spPr>
          <a:xfrm>
            <a:off x="8114543" y="3805552"/>
            <a:ext cx="276000" cy="78300"/>
          </a:xfrm>
          <a:prstGeom prst="rect">
            <a:avLst/>
          </a:prstGeom>
          <a:noFill/>
          <a:ln>
            <a:noFill/>
          </a:ln>
        </p:spPr>
        <p:txBody>
          <a:bodyPr spcFirstLastPara="1" wrap="square" lIns="0" tIns="2125" rIns="0" bIns="0" anchor="t" anchorCtr="0">
            <a:noAutofit/>
          </a:bodyPr>
          <a:lstStyle/>
          <a:p>
            <a:pPr marL="25400" marR="0" lvl="0" indent="0" algn="l" rtl="0">
              <a:lnSpc>
                <a:spcPct val="100000"/>
              </a:lnSpc>
              <a:spcBef>
                <a:spcPts val="0"/>
              </a:spcBef>
              <a:spcAft>
                <a:spcPts val="0"/>
              </a:spcAft>
              <a:buNone/>
            </a:pPr>
            <a:endParaRPr sz="600" b="0" i="0" u="none" strike="noStrike" cap="none">
              <a:solidFill>
                <a:srgbClr val="000000"/>
              </a:solidFill>
              <a:latin typeface="Arial"/>
              <a:ea typeface="Arial"/>
              <a:cs typeface="Arial"/>
              <a:sym typeface="Arial"/>
            </a:endParaRPr>
          </a:p>
        </p:txBody>
      </p:sp>
      <p:sp>
        <p:nvSpPr>
          <p:cNvPr id="669" name="Google Shape;669;g2244ab9ddd5_0_72"/>
          <p:cNvSpPr txBox="1"/>
          <p:nvPr/>
        </p:nvSpPr>
        <p:spPr>
          <a:xfrm>
            <a:off x="4210050" y="248275"/>
            <a:ext cx="4180500" cy="5727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799941" marR="0" lvl="0" indent="0" algn="l" rtl="0">
              <a:lnSpc>
                <a:spcPct val="101725"/>
              </a:lnSpc>
              <a:spcBef>
                <a:spcPts val="0"/>
              </a:spcBef>
              <a:spcAft>
                <a:spcPts val="0"/>
              </a:spcAft>
              <a:buNone/>
            </a:pPr>
            <a:r>
              <a:rPr lang="es-CO" sz="2000" b="1" i="0" u="none" strike="noStrike" cap="none">
                <a:solidFill>
                  <a:srgbClr val="7030A0"/>
                </a:solidFill>
                <a:latin typeface="Roboto"/>
                <a:ea typeface="Roboto"/>
                <a:cs typeface="Roboto"/>
                <a:sym typeface="Roboto"/>
              </a:rPr>
              <a:t>Proyectos Metropolitanos</a:t>
            </a:r>
            <a:endParaRPr sz="2000" b="1" i="0" u="none" strike="noStrike" cap="none">
              <a:solidFill>
                <a:srgbClr val="7030A0"/>
              </a:solidFill>
              <a:latin typeface="Roboto"/>
              <a:ea typeface="Roboto"/>
              <a:cs typeface="Roboto"/>
              <a:sym typeface="Roboto"/>
            </a:endParaRPr>
          </a:p>
        </p:txBody>
      </p:sp>
      <p:pic>
        <p:nvPicPr>
          <p:cNvPr id="670" name="Google Shape;670;g2244ab9ddd5_0_72"/>
          <p:cNvPicPr preferRelativeResize="0"/>
          <p:nvPr/>
        </p:nvPicPr>
        <p:blipFill rotWithShape="1">
          <a:blip r:embed="rId3">
            <a:alphaModFix/>
          </a:blip>
          <a:srcRect/>
          <a:stretch/>
        </p:blipFill>
        <p:spPr>
          <a:xfrm>
            <a:off x="7300580" y="0"/>
            <a:ext cx="1843419" cy="5143501"/>
          </a:xfrm>
          <a:prstGeom prst="rect">
            <a:avLst/>
          </a:prstGeom>
          <a:noFill/>
          <a:ln>
            <a:noFill/>
          </a:ln>
        </p:spPr>
      </p:pic>
      <p:sp>
        <p:nvSpPr>
          <p:cNvPr id="671" name="Google Shape;671;g2244ab9ddd5_0_72"/>
          <p:cNvSpPr txBox="1"/>
          <p:nvPr/>
        </p:nvSpPr>
        <p:spPr>
          <a:xfrm>
            <a:off x="333875" y="4612550"/>
            <a:ext cx="6997500" cy="4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100">
                <a:solidFill>
                  <a:srgbClr val="491F6A"/>
                </a:solidFill>
              </a:rPr>
              <a:t>*Sin modificaciones respecto a las CGP 2024.</a:t>
            </a:r>
            <a:endParaRPr sz="1100">
              <a:solidFill>
                <a:srgbClr val="491F6A"/>
              </a:solidFill>
            </a:endParaRPr>
          </a:p>
        </p:txBody>
      </p:sp>
      <p:pic>
        <p:nvPicPr>
          <p:cNvPr id="672" name="Google Shape;672;g2244ab9ddd5_0_72"/>
          <p:cNvPicPr preferRelativeResize="0"/>
          <p:nvPr/>
        </p:nvPicPr>
        <p:blipFill rotWithShape="1">
          <a:blip r:embed="rId4">
            <a:alphaModFix/>
          </a:blip>
          <a:srcRect l="18426" t="23751" r="22475"/>
          <a:stretch/>
        </p:blipFill>
        <p:spPr>
          <a:xfrm>
            <a:off x="6237075" y="776825"/>
            <a:ext cx="2614523" cy="22482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g2244ab9ddd5_0_34"/>
          <p:cNvSpPr/>
          <p:nvPr/>
        </p:nvSpPr>
        <p:spPr>
          <a:xfrm>
            <a:off x="4499675" y="248275"/>
            <a:ext cx="3891000" cy="572700"/>
          </a:xfrm>
          <a:custGeom>
            <a:avLst/>
            <a:gdLst/>
            <a:ahLst/>
            <a:cxnLst/>
            <a:rect l="l" t="t" r="r" b="b"/>
            <a:pathLst>
              <a:path w="3891000" h="572700" extrusionOk="0">
                <a:moveTo>
                  <a:pt x="0" y="0"/>
                </a:moveTo>
                <a:lnTo>
                  <a:pt x="3891000" y="0"/>
                </a:lnTo>
                <a:lnTo>
                  <a:pt x="3891000" y="572700"/>
                </a:lnTo>
                <a:lnTo>
                  <a:pt x="0" y="572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8" name="Google Shape;678;g2244ab9ddd5_0_34"/>
          <p:cNvSpPr/>
          <p:nvPr/>
        </p:nvSpPr>
        <p:spPr>
          <a:xfrm>
            <a:off x="654325" y="1080971"/>
            <a:ext cx="3075000" cy="417900"/>
          </a:xfrm>
          <a:custGeom>
            <a:avLst/>
            <a:gdLst/>
            <a:ahLst/>
            <a:cxnLst/>
            <a:rect l="l" t="t" r="r" b="b"/>
            <a:pathLst>
              <a:path w="3075000" h="417900" extrusionOk="0">
                <a:moveTo>
                  <a:pt x="0" y="0"/>
                </a:moveTo>
                <a:lnTo>
                  <a:pt x="3075000" y="0"/>
                </a:lnTo>
                <a:lnTo>
                  <a:pt x="3075000" y="417900"/>
                </a:lnTo>
                <a:lnTo>
                  <a:pt x="0" y="417900"/>
                </a:lnTo>
                <a:lnTo>
                  <a:pt x="0" y="0"/>
                </a:lnTo>
                <a:close/>
              </a:path>
            </a:pathLst>
          </a:custGeom>
          <a:solidFill>
            <a:srgbClr val="FFAB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79" name="Google Shape;679;g2244ab9ddd5_0_34"/>
          <p:cNvSpPr/>
          <p:nvPr/>
        </p:nvSpPr>
        <p:spPr>
          <a:xfrm>
            <a:off x="769301" y="1064725"/>
            <a:ext cx="2851499" cy="417900"/>
          </a:xfrm>
          <a:custGeom>
            <a:avLst/>
            <a:gdLst/>
            <a:ahLst/>
            <a:cxnLst/>
            <a:rect l="l" t="t" r="r" b="b"/>
            <a:pathLst>
              <a:path w="2851499" h="417900" extrusionOk="0">
                <a:moveTo>
                  <a:pt x="0" y="0"/>
                </a:moveTo>
                <a:lnTo>
                  <a:pt x="2851499" y="0"/>
                </a:lnTo>
                <a:lnTo>
                  <a:pt x="2851499" y="417900"/>
                </a:lnTo>
                <a:lnTo>
                  <a:pt x="0" y="417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80" name="Google Shape;680;g2244ab9ddd5_0_34"/>
          <p:cNvSpPr/>
          <p:nvPr/>
        </p:nvSpPr>
        <p:spPr>
          <a:xfrm>
            <a:off x="1842049" y="1526550"/>
            <a:ext cx="4143300" cy="714300"/>
          </a:xfrm>
          <a:custGeom>
            <a:avLst/>
            <a:gdLst/>
            <a:ahLst/>
            <a:cxnLst/>
            <a:rect l="l" t="t" r="r" b="b"/>
            <a:pathLst>
              <a:path w="4143300" h="714300" extrusionOk="0">
                <a:moveTo>
                  <a:pt x="0" y="0"/>
                </a:moveTo>
                <a:lnTo>
                  <a:pt x="4143300" y="0"/>
                </a:lnTo>
                <a:lnTo>
                  <a:pt x="4143300" y="714300"/>
                </a:lnTo>
                <a:lnTo>
                  <a:pt x="0" y="714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81" name="Google Shape;681;g2244ab9ddd5_0_34"/>
          <p:cNvSpPr/>
          <p:nvPr/>
        </p:nvSpPr>
        <p:spPr>
          <a:xfrm>
            <a:off x="2128425" y="2661975"/>
            <a:ext cx="4416000" cy="304800"/>
          </a:xfrm>
          <a:custGeom>
            <a:avLst/>
            <a:gdLst/>
            <a:ahLst/>
            <a:cxnLst/>
            <a:rect l="l" t="t" r="r" b="b"/>
            <a:pathLst>
              <a:path w="4416000" h="304800" extrusionOk="0">
                <a:moveTo>
                  <a:pt x="0" y="0"/>
                </a:moveTo>
                <a:lnTo>
                  <a:pt x="4416000" y="0"/>
                </a:lnTo>
                <a:lnTo>
                  <a:pt x="4416000" y="304800"/>
                </a:lnTo>
                <a:lnTo>
                  <a:pt x="0" y="3048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82" name="Google Shape;682;g2244ab9ddd5_0_34"/>
          <p:cNvSpPr/>
          <p:nvPr/>
        </p:nvSpPr>
        <p:spPr>
          <a:xfrm>
            <a:off x="2128425" y="2966775"/>
            <a:ext cx="4677600" cy="384900"/>
          </a:xfrm>
          <a:custGeom>
            <a:avLst/>
            <a:gdLst/>
            <a:ahLst/>
            <a:cxnLst/>
            <a:rect l="l" t="t" r="r" b="b"/>
            <a:pathLst>
              <a:path w="4677600" h="384900" extrusionOk="0">
                <a:moveTo>
                  <a:pt x="0" y="0"/>
                </a:moveTo>
                <a:lnTo>
                  <a:pt x="4677600" y="0"/>
                </a:lnTo>
                <a:lnTo>
                  <a:pt x="4677600"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83" name="Google Shape;683;g2244ab9ddd5_0_34"/>
          <p:cNvSpPr/>
          <p:nvPr/>
        </p:nvSpPr>
        <p:spPr>
          <a:xfrm>
            <a:off x="2128437" y="3802968"/>
            <a:ext cx="3268199" cy="384900"/>
          </a:xfrm>
          <a:custGeom>
            <a:avLst/>
            <a:gdLst/>
            <a:ahLst/>
            <a:cxnLst/>
            <a:rect l="l" t="t" r="r" b="b"/>
            <a:pathLst>
              <a:path w="3268199" h="384900" extrusionOk="0">
                <a:moveTo>
                  <a:pt x="0" y="0"/>
                </a:moveTo>
                <a:lnTo>
                  <a:pt x="3268199" y="0"/>
                </a:lnTo>
                <a:lnTo>
                  <a:pt x="3268199"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84" name="Google Shape;684;g2244ab9ddd5_0_34"/>
          <p:cNvSpPr/>
          <p:nvPr/>
        </p:nvSpPr>
        <p:spPr>
          <a:xfrm>
            <a:off x="2118012" y="3384875"/>
            <a:ext cx="4769699" cy="384900"/>
          </a:xfrm>
          <a:custGeom>
            <a:avLst/>
            <a:gdLst/>
            <a:ahLst/>
            <a:cxnLst/>
            <a:rect l="l" t="t" r="r" b="b"/>
            <a:pathLst>
              <a:path w="4769699" h="384900" extrusionOk="0">
                <a:moveTo>
                  <a:pt x="0" y="0"/>
                </a:moveTo>
                <a:lnTo>
                  <a:pt x="4769699" y="0"/>
                </a:lnTo>
                <a:lnTo>
                  <a:pt x="4769699"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85" name="Google Shape;685;g2244ab9ddd5_0_34"/>
          <p:cNvSpPr/>
          <p:nvPr/>
        </p:nvSpPr>
        <p:spPr>
          <a:xfrm>
            <a:off x="2057148" y="2712062"/>
            <a:ext cx="96900" cy="110700"/>
          </a:xfrm>
          <a:custGeom>
            <a:avLst/>
            <a:gdLst/>
            <a:ahLst/>
            <a:cxnLst/>
            <a:rect l="l" t="t" r="r" b="b"/>
            <a:pathLst>
              <a:path w="96900" h="110700" extrusionOk="0">
                <a:moveTo>
                  <a:pt x="48450" y="27675"/>
                </a:moveTo>
                <a:lnTo>
                  <a:pt x="48450" y="0"/>
                </a:lnTo>
                <a:lnTo>
                  <a:pt x="96900" y="55350"/>
                </a:lnTo>
                <a:lnTo>
                  <a:pt x="48450" y="110700"/>
                </a:lnTo>
                <a:lnTo>
                  <a:pt x="48450" y="83025"/>
                </a:lnTo>
                <a:lnTo>
                  <a:pt x="0" y="83025"/>
                </a:lnTo>
                <a:lnTo>
                  <a:pt x="0" y="27675"/>
                </a:lnTo>
                <a:lnTo>
                  <a:pt x="48450" y="27675"/>
                </a:lnTo>
                <a:close/>
              </a:path>
            </a:pathLst>
          </a:custGeom>
          <a:solidFill>
            <a:srgbClr val="CC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86" name="Google Shape;686;g2244ab9ddd5_0_34"/>
          <p:cNvSpPr/>
          <p:nvPr/>
        </p:nvSpPr>
        <p:spPr>
          <a:xfrm>
            <a:off x="2057148" y="3143574"/>
            <a:ext cx="96900" cy="110700"/>
          </a:xfrm>
          <a:custGeom>
            <a:avLst/>
            <a:gdLst/>
            <a:ahLst/>
            <a:cxnLst/>
            <a:rect l="l" t="t" r="r" b="b"/>
            <a:pathLst>
              <a:path w="96900" h="110700" extrusionOk="0">
                <a:moveTo>
                  <a:pt x="48450" y="27675"/>
                </a:moveTo>
                <a:lnTo>
                  <a:pt x="48450" y="0"/>
                </a:lnTo>
                <a:lnTo>
                  <a:pt x="96900" y="55350"/>
                </a:lnTo>
                <a:lnTo>
                  <a:pt x="48450" y="110700"/>
                </a:lnTo>
                <a:lnTo>
                  <a:pt x="48450" y="83025"/>
                </a:lnTo>
                <a:lnTo>
                  <a:pt x="0" y="83025"/>
                </a:lnTo>
                <a:lnTo>
                  <a:pt x="0" y="27675"/>
                </a:lnTo>
                <a:lnTo>
                  <a:pt x="48450" y="27675"/>
                </a:lnTo>
                <a:close/>
              </a:path>
            </a:pathLst>
          </a:custGeom>
          <a:solidFill>
            <a:srgbClr val="CC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87" name="Google Shape;687;g2244ab9ddd5_0_34"/>
          <p:cNvSpPr/>
          <p:nvPr/>
        </p:nvSpPr>
        <p:spPr>
          <a:xfrm>
            <a:off x="2046736" y="3518190"/>
            <a:ext cx="96900" cy="110700"/>
          </a:xfrm>
          <a:custGeom>
            <a:avLst/>
            <a:gdLst/>
            <a:ahLst/>
            <a:cxnLst/>
            <a:rect l="l" t="t" r="r" b="b"/>
            <a:pathLst>
              <a:path w="96900" h="110700" extrusionOk="0">
                <a:moveTo>
                  <a:pt x="48450" y="27675"/>
                </a:moveTo>
                <a:lnTo>
                  <a:pt x="48450" y="0"/>
                </a:lnTo>
                <a:lnTo>
                  <a:pt x="96900" y="55350"/>
                </a:lnTo>
                <a:lnTo>
                  <a:pt x="48450" y="110700"/>
                </a:lnTo>
                <a:lnTo>
                  <a:pt x="48450" y="83025"/>
                </a:lnTo>
                <a:lnTo>
                  <a:pt x="0" y="83025"/>
                </a:lnTo>
                <a:lnTo>
                  <a:pt x="0" y="27675"/>
                </a:lnTo>
                <a:lnTo>
                  <a:pt x="48450" y="27675"/>
                </a:lnTo>
                <a:close/>
              </a:path>
            </a:pathLst>
          </a:custGeom>
          <a:solidFill>
            <a:srgbClr val="CC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88" name="Google Shape;688;g2244ab9ddd5_0_34"/>
          <p:cNvSpPr/>
          <p:nvPr/>
        </p:nvSpPr>
        <p:spPr>
          <a:xfrm>
            <a:off x="2057148" y="3938415"/>
            <a:ext cx="96900" cy="110700"/>
          </a:xfrm>
          <a:custGeom>
            <a:avLst/>
            <a:gdLst/>
            <a:ahLst/>
            <a:cxnLst/>
            <a:rect l="l" t="t" r="r" b="b"/>
            <a:pathLst>
              <a:path w="96900" h="110700" extrusionOk="0">
                <a:moveTo>
                  <a:pt x="48450" y="27675"/>
                </a:moveTo>
                <a:lnTo>
                  <a:pt x="48450" y="0"/>
                </a:lnTo>
                <a:lnTo>
                  <a:pt x="96900" y="55350"/>
                </a:lnTo>
                <a:lnTo>
                  <a:pt x="48450" y="110700"/>
                </a:lnTo>
                <a:lnTo>
                  <a:pt x="48450" y="83025"/>
                </a:lnTo>
                <a:lnTo>
                  <a:pt x="0" y="83025"/>
                </a:lnTo>
                <a:lnTo>
                  <a:pt x="0" y="27675"/>
                </a:lnTo>
                <a:lnTo>
                  <a:pt x="48450" y="27675"/>
                </a:lnTo>
                <a:close/>
              </a:path>
            </a:pathLst>
          </a:custGeom>
          <a:solidFill>
            <a:srgbClr val="CC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89" name="Google Shape;689;g2244ab9ddd5_0_34"/>
          <p:cNvSpPr/>
          <p:nvPr/>
        </p:nvSpPr>
        <p:spPr>
          <a:xfrm>
            <a:off x="2128425" y="2277075"/>
            <a:ext cx="5130600" cy="384900"/>
          </a:xfrm>
          <a:custGeom>
            <a:avLst/>
            <a:gdLst/>
            <a:ahLst/>
            <a:cxnLst/>
            <a:rect l="l" t="t" r="r" b="b"/>
            <a:pathLst>
              <a:path w="5130600" h="384900" extrusionOk="0">
                <a:moveTo>
                  <a:pt x="0" y="0"/>
                </a:moveTo>
                <a:lnTo>
                  <a:pt x="5130600" y="0"/>
                </a:lnTo>
                <a:lnTo>
                  <a:pt x="5130600"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90" name="Google Shape;690;g2244ab9ddd5_0_34"/>
          <p:cNvSpPr/>
          <p:nvPr/>
        </p:nvSpPr>
        <p:spPr>
          <a:xfrm>
            <a:off x="3240557" y="2539457"/>
            <a:ext cx="1181866" cy="0"/>
          </a:xfrm>
          <a:custGeom>
            <a:avLst/>
            <a:gdLst/>
            <a:ahLst/>
            <a:cxnLst/>
            <a:rect l="l" t="t" r="r" b="b"/>
            <a:pathLst>
              <a:path w="1181866" h="120000" extrusionOk="0">
                <a:moveTo>
                  <a:pt x="0" y="0"/>
                </a:moveTo>
                <a:lnTo>
                  <a:pt x="1181866" y="0"/>
                </a:lnTo>
              </a:path>
            </a:pathLst>
          </a:custGeom>
          <a:noFill/>
          <a:ln w="16125" cap="flat" cmpd="sng">
            <a:solidFill>
              <a:srgbClr val="491F6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91" name="Google Shape;691;g2244ab9ddd5_0_34"/>
          <p:cNvSpPr/>
          <p:nvPr/>
        </p:nvSpPr>
        <p:spPr>
          <a:xfrm>
            <a:off x="2057148" y="2407262"/>
            <a:ext cx="96900" cy="110700"/>
          </a:xfrm>
          <a:custGeom>
            <a:avLst/>
            <a:gdLst/>
            <a:ahLst/>
            <a:cxnLst/>
            <a:rect l="l" t="t" r="r" b="b"/>
            <a:pathLst>
              <a:path w="96900" h="110700" extrusionOk="0">
                <a:moveTo>
                  <a:pt x="48450" y="27675"/>
                </a:moveTo>
                <a:lnTo>
                  <a:pt x="48450" y="0"/>
                </a:lnTo>
                <a:lnTo>
                  <a:pt x="96900" y="55350"/>
                </a:lnTo>
                <a:lnTo>
                  <a:pt x="48450" y="110700"/>
                </a:lnTo>
                <a:lnTo>
                  <a:pt x="48450" y="83025"/>
                </a:lnTo>
                <a:lnTo>
                  <a:pt x="0" y="83025"/>
                </a:lnTo>
                <a:lnTo>
                  <a:pt x="0" y="27675"/>
                </a:lnTo>
                <a:lnTo>
                  <a:pt x="48450" y="27675"/>
                </a:lnTo>
                <a:close/>
              </a:path>
            </a:pathLst>
          </a:custGeom>
          <a:solidFill>
            <a:srgbClr val="CC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92" name="Google Shape;692;g2244ab9ddd5_0_34"/>
          <p:cNvSpPr/>
          <p:nvPr/>
        </p:nvSpPr>
        <p:spPr>
          <a:xfrm>
            <a:off x="1696951" y="1685011"/>
            <a:ext cx="96900" cy="110700"/>
          </a:xfrm>
          <a:custGeom>
            <a:avLst/>
            <a:gdLst/>
            <a:ahLst/>
            <a:cxnLst/>
            <a:rect l="l" t="t" r="r" b="b"/>
            <a:pathLst>
              <a:path w="96900" h="110700" extrusionOk="0">
                <a:moveTo>
                  <a:pt x="96900" y="110700"/>
                </a:moveTo>
                <a:lnTo>
                  <a:pt x="0" y="110700"/>
                </a:lnTo>
                <a:lnTo>
                  <a:pt x="96900" y="0"/>
                </a:lnTo>
                <a:lnTo>
                  <a:pt x="96900" y="110700"/>
                </a:lnTo>
                <a:close/>
              </a:path>
            </a:pathLst>
          </a:custGeom>
          <a:solidFill>
            <a:srgbClr val="5E46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93" name="Google Shape;693;g2244ab9ddd5_0_34"/>
          <p:cNvSpPr txBox="1"/>
          <p:nvPr/>
        </p:nvSpPr>
        <p:spPr>
          <a:xfrm>
            <a:off x="1915074" y="1642247"/>
            <a:ext cx="3987000" cy="509100"/>
          </a:xfrm>
          <a:prstGeom prst="rect">
            <a:avLst/>
          </a:prstGeom>
          <a:noFill/>
          <a:ln>
            <a:noFill/>
          </a:ln>
        </p:spPr>
        <p:txBody>
          <a:bodyPr spcFirstLastPara="1" wrap="square" lIns="0" tIns="10775" rIns="0" bIns="0" anchor="t" anchorCtr="0">
            <a:noAutofit/>
          </a:bodyPr>
          <a:lstStyle/>
          <a:p>
            <a:pPr marL="12700" marR="0" lvl="0" indent="0" algn="l" rtl="0">
              <a:lnSpc>
                <a:spcPct val="106250"/>
              </a:lnSpc>
              <a:spcBef>
                <a:spcPts val="0"/>
              </a:spcBef>
              <a:spcAft>
                <a:spcPts val="0"/>
              </a:spcAft>
              <a:buNone/>
            </a:pPr>
            <a:r>
              <a:rPr lang="es-CO" sz="1200" b="1" i="0" u="none" strike="noStrike" cap="none">
                <a:solidFill>
                  <a:srgbClr val="372263"/>
                </a:solidFill>
                <a:latin typeface="Roboto"/>
                <a:ea typeface="Roboto"/>
                <a:cs typeface="Roboto"/>
                <a:sym typeface="Roboto"/>
              </a:rPr>
              <a:t>ESALES constituidas en Colombia con domicilio</a:t>
            </a:r>
            <a:endParaRPr sz="1200" b="1" i="0" u="none" strike="noStrike" cap="none">
              <a:solidFill>
                <a:srgbClr val="000000"/>
              </a:solidFill>
              <a:latin typeface="Roboto"/>
              <a:ea typeface="Roboto"/>
              <a:cs typeface="Roboto"/>
              <a:sym typeface="Roboto"/>
            </a:endParaRPr>
          </a:p>
          <a:p>
            <a:pPr marL="12700" marR="30480" lvl="0" indent="0" algn="l" rtl="0">
              <a:lnSpc>
                <a:spcPct val="101725"/>
              </a:lnSpc>
              <a:spcBef>
                <a:spcPts val="169"/>
              </a:spcBef>
              <a:spcAft>
                <a:spcPts val="0"/>
              </a:spcAft>
              <a:buNone/>
            </a:pPr>
            <a:r>
              <a:rPr lang="es-CO" sz="1200" b="1" i="0" u="none" strike="noStrike" cap="none">
                <a:solidFill>
                  <a:srgbClr val="372263"/>
                </a:solidFill>
                <a:latin typeface="Roboto"/>
                <a:ea typeface="Roboto"/>
                <a:cs typeface="Roboto"/>
                <a:sym typeface="Roboto"/>
              </a:rPr>
              <a:t>o sede en Bogotá</a:t>
            </a:r>
            <a:endParaRPr sz="1200" b="1" i="0" u="none" strike="noStrike" cap="none">
              <a:solidFill>
                <a:srgbClr val="000000"/>
              </a:solidFill>
              <a:latin typeface="Roboto"/>
              <a:ea typeface="Roboto"/>
              <a:cs typeface="Roboto"/>
              <a:sym typeface="Roboto"/>
            </a:endParaRPr>
          </a:p>
        </p:txBody>
      </p:sp>
      <p:sp>
        <p:nvSpPr>
          <p:cNvPr id="694" name="Google Shape;694;g2244ab9ddd5_0_34"/>
          <p:cNvSpPr txBox="1"/>
          <p:nvPr/>
        </p:nvSpPr>
        <p:spPr>
          <a:xfrm>
            <a:off x="2201450" y="2384771"/>
            <a:ext cx="1038600" cy="190500"/>
          </a:xfrm>
          <a:prstGeom prst="rect">
            <a:avLst/>
          </a:prstGeom>
          <a:noFill/>
          <a:ln>
            <a:noFill/>
          </a:ln>
        </p:spPr>
        <p:txBody>
          <a:bodyPr spcFirstLastPara="1" wrap="square" lIns="0" tIns="8875" rIns="0" bIns="0" anchor="t" anchorCtr="0">
            <a:noAutofit/>
          </a:bodyPr>
          <a:lstStyle/>
          <a:p>
            <a:pPr marL="12700" marR="0" lvl="0" indent="0" algn="l" rtl="0">
              <a:lnSpc>
                <a:spcPct val="107692"/>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95" name="Google Shape;695;g2244ab9ddd5_0_34"/>
          <p:cNvSpPr txBox="1"/>
          <p:nvPr/>
        </p:nvSpPr>
        <p:spPr>
          <a:xfrm>
            <a:off x="4447035" y="2384771"/>
            <a:ext cx="2742600" cy="190500"/>
          </a:xfrm>
          <a:prstGeom prst="rect">
            <a:avLst/>
          </a:prstGeom>
          <a:noFill/>
          <a:ln>
            <a:noFill/>
          </a:ln>
        </p:spPr>
        <p:txBody>
          <a:bodyPr spcFirstLastPara="1" wrap="square" lIns="0" tIns="8875" rIns="0" bIns="0" anchor="t" anchorCtr="0">
            <a:noAutofit/>
          </a:bodyPr>
          <a:lstStyle/>
          <a:p>
            <a:pPr marL="12700" marR="0" lvl="0" indent="0" algn="l" rtl="0">
              <a:lnSpc>
                <a:spcPct val="107692"/>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96" name="Google Shape;696;g2244ab9ddd5_0_34"/>
          <p:cNvSpPr txBox="1"/>
          <p:nvPr/>
        </p:nvSpPr>
        <p:spPr>
          <a:xfrm>
            <a:off x="654325" y="1072848"/>
            <a:ext cx="114900" cy="4317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697" name="Google Shape;697;g2244ab9ddd5_0_34"/>
          <p:cNvSpPr txBox="1"/>
          <p:nvPr/>
        </p:nvSpPr>
        <p:spPr>
          <a:xfrm>
            <a:off x="769301" y="1072848"/>
            <a:ext cx="2851500" cy="431700"/>
          </a:xfrm>
          <a:prstGeom prst="rect">
            <a:avLst/>
          </a:prstGeom>
          <a:noFill/>
          <a:ln>
            <a:noFill/>
          </a:ln>
        </p:spPr>
        <p:txBody>
          <a:bodyPr spcFirstLastPara="1" wrap="square" lIns="0" tIns="40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a:p>
            <a:pPr marL="85725" marR="0" lvl="0" indent="0" algn="l" rtl="0">
              <a:lnSpc>
                <a:spcPct val="101725"/>
              </a:lnSpc>
              <a:spcBef>
                <a:spcPts val="0"/>
              </a:spcBef>
              <a:spcAft>
                <a:spcPts val="0"/>
              </a:spcAft>
              <a:buNone/>
            </a:pPr>
            <a:r>
              <a:rPr lang="es-CO" sz="1600" b="1" i="0" u="none" strike="noStrike" cap="none">
                <a:solidFill>
                  <a:srgbClr val="FFFFFF"/>
                </a:solidFill>
                <a:latin typeface="Roboto"/>
                <a:ea typeface="Roboto"/>
                <a:cs typeface="Roboto"/>
                <a:sym typeface="Roboto"/>
              </a:rPr>
              <a:t>¿Quiénes pueden participar?</a:t>
            </a:r>
            <a:endParaRPr sz="1600" b="1" i="0" u="none" strike="noStrike" cap="none">
              <a:solidFill>
                <a:srgbClr val="000000"/>
              </a:solidFill>
              <a:latin typeface="Roboto"/>
              <a:ea typeface="Roboto"/>
              <a:cs typeface="Roboto"/>
              <a:sym typeface="Roboto"/>
            </a:endParaRPr>
          </a:p>
        </p:txBody>
      </p:sp>
      <p:sp>
        <p:nvSpPr>
          <p:cNvPr id="698" name="Google Shape;698;g2244ab9ddd5_0_34"/>
          <p:cNvSpPr txBox="1"/>
          <p:nvPr/>
        </p:nvSpPr>
        <p:spPr>
          <a:xfrm>
            <a:off x="2128425" y="2661975"/>
            <a:ext cx="4416000" cy="304800"/>
          </a:xfrm>
          <a:prstGeom prst="rect">
            <a:avLst/>
          </a:prstGeom>
          <a:noFill/>
          <a:ln>
            <a:noFill/>
          </a:ln>
        </p:spPr>
        <p:txBody>
          <a:bodyPr spcFirstLastPara="1" wrap="square" lIns="0" tIns="3800" rIns="0" bIns="0" anchor="t" anchorCtr="0">
            <a:noAutofit/>
          </a:bodyPr>
          <a:lstStyle/>
          <a:p>
            <a:pPr marL="85725" marR="0" lvl="0" indent="0" algn="l" rtl="0">
              <a:lnSpc>
                <a:spcPct val="101725"/>
              </a:lnSpc>
              <a:spcBef>
                <a:spcPts val="0"/>
              </a:spcBef>
              <a:spcAft>
                <a:spcPts val="0"/>
              </a:spcAft>
              <a:buNone/>
            </a:pPr>
            <a:r>
              <a:rPr lang="es-CO" sz="1200" i="0" u="none" strike="noStrike" cap="none">
                <a:solidFill>
                  <a:srgbClr val="434343"/>
                </a:solidFill>
                <a:latin typeface="Roboto Light"/>
                <a:ea typeface="Roboto Light"/>
                <a:cs typeface="Roboto Light"/>
                <a:sym typeface="Roboto Light"/>
              </a:rPr>
              <a:t>Existencia igual al tiempo de ejecución del proyecto + </a:t>
            </a:r>
            <a:r>
              <a:rPr lang="es-CO" sz="1200" i="0" u="none" strike="noStrike" cap="none">
                <a:solidFill>
                  <a:srgbClr val="372363"/>
                </a:solidFill>
                <a:latin typeface="Roboto Light"/>
                <a:ea typeface="Roboto Light"/>
                <a:cs typeface="Roboto Light"/>
                <a:sym typeface="Roboto Light"/>
              </a:rPr>
              <a:t>3 años</a:t>
            </a:r>
            <a:endParaRPr sz="1200" i="0" u="none" strike="noStrike" cap="none">
              <a:solidFill>
                <a:srgbClr val="000000"/>
              </a:solidFill>
              <a:latin typeface="Roboto Light"/>
              <a:ea typeface="Roboto Light"/>
              <a:cs typeface="Roboto Light"/>
              <a:sym typeface="Roboto Light"/>
            </a:endParaRPr>
          </a:p>
        </p:txBody>
      </p:sp>
      <p:sp>
        <p:nvSpPr>
          <p:cNvPr id="699" name="Google Shape;699;g2244ab9ddd5_0_34"/>
          <p:cNvSpPr txBox="1"/>
          <p:nvPr/>
        </p:nvSpPr>
        <p:spPr>
          <a:xfrm>
            <a:off x="6544425" y="2661975"/>
            <a:ext cx="714600" cy="3048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700" name="Google Shape;700;g2244ab9ddd5_0_34"/>
          <p:cNvSpPr txBox="1"/>
          <p:nvPr/>
        </p:nvSpPr>
        <p:spPr>
          <a:xfrm>
            <a:off x="2128425" y="2966775"/>
            <a:ext cx="4677600" cy="401400"/>
          </a:xfrm>
          <a:prstGeom prst="rect">
            <a:avLst/>
          </a:prstGeom>
          <a:noFill/>
          <a:ln>
            <a:noFill/>
          </a:ln>
        </p:spPr>
        <p:txBody>
          <a:bodyPr spcFirstLastPara="1" wrap="square" lIns="0" tIns="140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a:p>
            <a:pPr marL="85725" marR="0" lvl="0" indent="0" algn="l" rtl="0">
              <a:lnSpc>
                <a:spcPct val="101725"/>
              </a:lnSpc>
              <a:spcBef>
                <a:spcPts val="0"/>
              </a:spcBef>
              <a:spcAft>
                <a:spcPts val="0"/>
              </a:spcAft>
              <a:buNone/>
            </a:pPr>
            <a:r>
              <a:rPr lang="es-CO" sz="1200" i="0" u="none" strike="noStrike" cap="none">
                <a:solidFill>
                  <a:srgbClr val="434343"/>
                </a:solidFill>
                <a:latin typeface="Roboto Light"/>
                <a:ea typeface="Roboto Light"/>
                <a:cs typeface="Roboto Light"/>
                <a:sym typeface="Roboto Light"/>
              </a:rPr>
              <a:t>Objeto social relacionado con la realización de proyectos culturales</a:t>
            </a:r>
            <a:endParaRPr sz="1200" i="0" u="none" strike="noStrike" cap="none">
              <a:solidFill>
                <a:srgbClr val="000000"/>
              </a:solidFill>
              <a:latin typeface="Roboto Light"/>
              <a:ea typeface="Roboto Light"/>
              <a:cs typeface="Roboto Light"/>
              <a:sym typeface="Roboto Light"/>
            </a:endParaRPr>
          </a:p>
        </p:txBody>
      </p:sp>
      <p:sp>
        <p:nvSpPr>
          <p:cNvPr id="701" name="Google Shape;701;g2244ab9ddd5_0_34"/>
          <p:cNvSpPr txBox="1"/>
          <p:nvPr/>
        </p:nvSpPr>
        <p:spPr>
          <a:xfrm>
            <a:off x="6806025" y="2966775"/>
            <a:ext cx="81600" cy="4014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702" name="Google Shape;702;g2244ab9ddd5_0_34"/>
          <p:cNvSpPr txBox="1"/>
          <p:nvPr/>
        </p:nvSpPr>
        <p:spPr>
          <a:xfrm>
            <a:off x="2128425" y="3368275"/>
            <a:ext cx="4759200" cy="418200"/>
          </a:xfrm>
          <a:prstGeom prst="rect">
            <a:avLst/>
          </a:prstGeom>
          <a:noFill/>
          <a:ln>
            <a:noFill/>
          </a:ln>
        </p:spPr>
        <p:txBody>
          <a:bodyPr spcFirstLastPara="1" wrap="square" lIns="0" tIns="530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a:p>
            <a:pPr marL="75312" marR="0" lvl="0" indent="0" algn="l" rtl="0">
              <a:lnSpc>
                <a:spcPct val="101725"/>
              </a:lnSpc>
              <a:spcBef>
                <a:spcPts val="0"/>
              </a:spcBef>
              <a:spcAft>
                <a:spcPts val="0"/>
              </a:spcAft>
              <a:buNone/>
            </a:pPr>
            <a:r>
              <a:rPr lang="es-CO" sz="1200" i="0" u="none" strike="noStrike" cap="none">
                <a:solidFill>
                  <a:srgbClr val="434343"/>
                </a:solidFill>
                <a:latin typeface="Roboto Light"/>
                <a:ea typeface="Roboto Light"/>
                <a:cs typeface="Roboto Light"/>
                <a:sym typeface="Roboto Light"/>
              </a:rPr>
              <a:t>Idoneidad y trayectoria en la ejecución de proyectos en Bogotá D.C</a:t>
            </a:r>
            <a:endParaRPr sz="1200" i="0" u="none" strike="noStrike" cap="none">
              <a:solidFill>
                <a:srgbClr val="000000"/>
              </a:solidFill>
              <a:latin typeface="Roboto Light"/>
              <a:ea typeface="Roboto Light"/>
              <a:cs typeface="Roboto Light"/>
              <a:sym typeface="Roboto Light"/>
            </a:endParaRPr>
          </a:p>
        </p:txBody>
      </p:sp>
      <p:sp>
        <p:nvSpPr>
          <p:cNvPr id="703" name="Google Shape;703;g2244ab9ddd5_0_34"/>
          <p:cNvSpPr txBox="1"/>
          <p:nvPr/>
        </p:nvSpPr>
        <p:spPr>
          <a:xfrm>
            <a:off x="6887712" y="3384875"/>
            <a:ext cx="0" cy="384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704" name="Google Shape;704;g2244ab9ddd5_0_34"/>
          <p:cNvSpPr txBox="1"/>
          <p:nvPr/>
        </p:nvSpPr>
        <p:spPr>
          <a:xfrm>
            <a:off x="2128425" y="3786371"/>
            <a:ext cx="3268200" cy="401400"/>
          </a:xfrm>
          <a:prstGeom prst="rect">
            <a:avLst/>
          </a:prstGeom>
          <a:noFill/>
          <a:ln>
            <a:noFill/>
          </a:ln>
        </p:spPr>
        <p:txBody>
          <a:bodyPr spcFirstLastPara="1" wrap="square" lIns="0" tIns="5300" rIns="0" bIns="0" anchor="t" anchorCtr="0">
            <a:noAutofit/>
          </a:bodyPr>
          <a:lstStyle/>
          <a:p>
            <a:pPr marL="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a:p>
            <a:pPr marL="85736" marR="0" lvl="0" indent="0" algn="l" rtl="0">
              <a:lnSpc>
                <a:spcPct val="101725"/>
              </a:lnSpc>
              <a:spcBef>
                <a:spcPts val="0"/>
              </a:spcBef>
              <a:spcAft>
                <a:spcPts val="0"/>
              </a:spcAft>
              <a:buNone/>
            </a:pPr>
            <a:r>
              <a:rPr lang="es-CO" sz="1200" i="0" u="none" strike="noStrike" cap="none">
                <a:solidFill>
                  <a:srgbClr val="434343"/>
                </a:solidFill>
                <a:latin typeface="Roboto Light"/>
                <a:ea typeface="Roboto Light"/>
                <a:cs typeface="Roboto Light"/>
                <a:sym typeface="Roboto Light"/>
              </a:rPr>
              <a:t>Registradas en la plataforma SECOP II</a:t>
            </a:r>
            <a:endParaRPr sz="1200" i="0" u="none" strike="noStrike" cap="none">
              <a:solidFill>
                <a:srgbClr val="000000"/>
              </a:solidFill>
              <a:latin typeface="Roboto Light"/>
              <a:ea typeface="Roboto Light"/>
              <a:cs typeface="Roboto Light"/>
              <a:sym typeface="Roboto Light"/>
            </a:endParaRPr>
          </a:p>
        </p:txBody>
      </p:sp>
      <p:sp>
        <p:nvSpPr>
          <p:cNvPr id="705" name="Google Shape;705;g2244ab9ddd5_0_34"/>
          <p:cNvSpPr txBox="1"/>
          <p:nvPr/>
        </p:nvSpPr>
        <p:spPr>
          <a:xfrm>
            <a:off x="5396637" y="3786371"/>
            <a:ext cx="1491000" cy="4014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200" i="0" u="none" strike="noStrike" cap="none">
              <a:solidFill>
                <a:srgbClr val="000000"/>
              </a:solidFill>
              <a:latin typeface="Roboto Light"/>
              <a:ea typeface="Roboto Light"/>
              <a:cs typeface="Roboto Light"/>
              <a:sym typeface="Roboto Light"/>
            </a:endParaRPr>
          </a:p>
        </p:txBody>
      </p:sp>
      <p:sp>
        <p:nvSpPr>
          <p:cNvPr id="706" name="Google Shape;706;g2244ab9ddd5_0_34"/>
          <p:cNvSpPr txBox="1"/>
          <p:nvPr/>
        </p:nvSpPr>
        <p:spPr>
          <a:xfrm>
            <a:off x="3401375" y="248275"/>
            <a:ext cx="4989300" cy="5727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799941" lvl="0" indent="0" algn="l" rtl="0">
              <a:lnSpc>
                <a:spcPct val="101725"/>
              </a:lnSpc>
              <a:spcBef>
                <a:spcPts val="0"/>
              </a:spcBef>
              <a:spcAft>
                <a:spcPts val="0"/>
              </a:spcAft>
              <a:buClr>
                <a:schemeClr val="dk1"/>
              </a:buClr>
              <a:buFont typeface="Arial"/>
              <a:buNone/>
            </a:pPr>
            <a:r>
              <a:rPr lang="es-CO" sz="2000" b="1">
                <a:solidFill>
                  <a:srgbClr val="7030A0"/>
                </a:solidFill>
                <a:latin typeface="Roboto"/>
                <a:ea typeface="Roboto"/>
                <a:cs typeface="Roboto"/>
                <a:sym typeface="Roboto"/>
              </a:rPr>
              <a:t>          Proyectos Metropolitanos</a:t>
            </a:r>
            <a:endParaRPr sz="2000" b="1">
              <a:solidFill>
                <a:srgbClr val="7030A0"/>
              </a:solidFill>
              <a:latin typeface="Roboto"/>
              <a:ea typeface="Roboto"/>
              <a:cs typeface="Roboto"/>
              <a:sym typeface="Roboto"/>
            </a:endParaRPr>
          </a:p>
          <a:p>
            <a:pPr marL="799941" marR="0" lvl="0" indent="0" algn="l" rtl="0">
              <a:lnSpc>
                <a:spcPct val="101725"/>
              </a:lnSpc>
              <a:spcBef>
                <a:spcPts val="0"/>
              </a:spcBef>
              <a:spcAft>
                <a:spcPts val="0"/>
              </a:spcAft>
              <a:buNone/>
            </a:pPr>
            <a:endParaRPr sz="2200" b="1">
              <a:solidFill>
                <a:srgbClr val="674EA7"/>
              </a:solidFill>
              <a:latin typeface="Roboto"/>
              <a:ea typeface="Roboto"/>
              <a:cs typeface="Roboto"/>
              <a:sym typeface="Roboto"/>
            </a:endParaRPr>
          </a:p>
        </p:txBody>
      </p:sp>
      <p:pic>
        <p:nvPicPr>
          <p:cNvPr id="707" name="Google Shape;707;g2244ab9ddd5_0_34"/>
          <p:cNvPicPr preferRelativeResize="0"/>
          <p:nvPr/>
        </p:nvPicPr>
        <p:blipFill rotWithShape="1">
          <a:blip r:embed="rId3">
            <a:alphaModFix/>
          </a:blip>
          <a:srcRect/>
          <a:stretch/>
        </p:blipFill>
        <p:spPr>
          <a:xfrm>
            <a:off x="7300580" y="0"/>
            <a:ext cx="1843419" cy="5143501"/>
          </a:xfrm>
          <a:prstGeom prst="rect">
            <a:avLst/>
          </a:prstGeom>
          <a:noFill/>
          <a:ln>
            <a:noFill/>
          </a:ln>
        </p:spPr>
      </p:pic>
      <p:sp>
        <p:nvSpPr>
          <p:cNvPr id="708" name="Google Shape;708;g2244ab9ddd5_0_34"/>
          <p:cNvSpPr txBox="1"/>
          <p:nvPr/>
        </p:nvSpPr>
        <p:spPr>
          <a:xfrm>
            <a:off x="310650" y="4492775"/>
            <a:ext cx="6097800" cy="587400"/>
          </a:xfrm>
          <a:prstGeom prst="rect">
            <a:avLst/>
          </a:prstGeom>
          <a:noFill/>
          <a:ln>
            <a:noFill/>
          </a:ln>
        </p:spPr>
        <p:txBody>
          <a:bodyPr spcFirstLastPara="1" wrap="square" lIns="91425" tIns="91425" rIns="91425" bIns="91425" anchor="t" anchorCtr="0">
            <a:spAutoFit/>
          </a:bodyPr>
          <a:lstStyle/>
          <a:p>
            <a:pPr marL="0" lvl="0" indent="0" algn="l" rtl="0">
              <a:lnSpc>
                <a:spcPct val="106250"/>
              </a:lnSpc>
              <a:spcBef>
                <a:spcPts val="0"/>
              </a:spcBef>
              <a:spcAft>
                <a:spcPts val="0"/>
              </a:spcAft>
              <a:buNone/>
            </a:pPr>
            <a:r>
              <a:rPr lang="es-CO" sz="1200" b="1">
                <a:solidFill>
                  <a:srgbClr val="372263"/>
                </a:solidFill>
                <a:latin typeface="Roboto"/>
                <a:ea typeface="Roboto"/>
                <a:cs typeface="Roboto"/>
                <a:sym typeface="Roboto"/>
              </a:rPr>
              <a:t>*Socialización de las CGP con organizaciones del Acuerdo 996 de 2023.</a:t>
            </a:r>
            <a:endParaRPr sz="1200" b="1">
              <a:solidFill>
                <a:schemeClr val="dk1"/>
              </a:solidFill>
              <a:latin typeface="Roboto"/>
              <a:ea typeface="Roboto"/>
              <a:cs typeface="Roboto"/>
              <a:sym typeface="Roboto"/>
            </a:endParaRPr>
          </a:p>
          <a:p>
            <a:pPr marL="12700" marR="30480" lvl="0" indent="0" algn="l" rtl="0">
              <a:lnSpc>
                <a:spcPct val="101725"/>
              </a:lnSpc>
              <a:spcBef>
                <a:spcPts val="169"/>
              </a:spcBef>
              <a:spcAft>
                <a:spcPts val="0"/>
              </a:spcAft>
              <a:buNone/>
            </a:pPr>
            <a:endParaRPr sz="1200" b="1">
              <a:solidFill>
                <a:schemeClr val="dk1"/>
              </a:solidFill>
              <a:latin typeface="Roboto"/>
              <a:ea typeface="Roboto"/>
              <a:cs typeface="Roboto"/>
              <a:sym typeface="Roboto"/>
            </a:endParaRPr>
          </a:p>
        </p:txBody>
      </p:sp>
      <p:sp>
        <p:nvSpPr>
          <p:cNvPr id="709" name="Google Shape;709;g2244ab9ddd5_0_34"/>
          <p:cNvSpPr txBox="1"/>
          <p:nvPr/>
        </p:nvSpPr>
        <p:spPr>
          <a:xfrm>
            <a:off x="6657200" y="1250275"/>
            <a:ext cx="24192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710" name="Google Shape;710;g2244ab9ddd5_0_34"/>
          <p:cNvSpPr txBox="1"/>
          <p:nvPr/>
        </p:nvSpPr>
        <p:spPr>
          <a:xfrm>
            <a:off x="2136000" y="2299025"/>
            <a:ext cx="6097800" cy="304800"/>
          </a:xfrm>
          <a:prstGeom prst="rect">
            <a:avLst/>
          </a:prstGeom>
          <a:noFill/>
          <a:ln>
            <a:noFill/>
          </a:ln>
        </p:spPr>
        <p:txBody>
          <a:bodyPr spcFirstLastPara="1" wrap="square" lIns="91425" tIns="91425" rIns="91425" bIns="91425" anchor="t" anchorCtr="0">
            <a:noAutofit/>
          </a:bodyPr>
          <a:lstStyle/>
          <a:p>
            <a:pPr marL="12700" lvl="0" indent="0" algn="l" rtl="0">
              <a:lnSpc>
                <a:spcPct val="107692"/>
              </a:lnSpc>
              <a:spcBef>
                <a:spcPts val="0"/>
              </a:spcBef>
              <a:spcAft>
                <a:spcPts val="0"/>
              </a:spcAft>
              <a:buNone/>
            </a:pPr>
            <a:r>
              <a:rPr lang="es-CO" sz="1200">
                <a:solidFill>
                  <a:srgbClr val="434343"/>
                </a:solidFill>
                <a:latin typeface="Roboto Light"/>
                <a:ea typeface="Roboto Light"/>
                <a:cs typeface="Roboto Light"/>
                <a:sym typeface="Roboto Light"/>
              </a:rPr>
              <a:t>Haber recibido i</a:t>
            </a:r>
            <a:r>
              <a:rPr lang="es-CO" sz="1200" b="1">
                <a:solidFill>
                  <a:srgbClr val="434343"/>
                </a:solidFill>
                <a:latin typeface="Roboto"/>
                <a:ea typeface="Roboto"/>
                <a:cs typeface="Roboto"/>
                <a:sym typeface="Roboto"/>
              </a:rPr>
              <a:t>nvitación </a:t>
            </a:r>
            <a:r>
              <a:rPr lang="es-CO" sz="1200" b="1">
                <a:solidFill>
                  <a:srgbClr val="491F6A"/>
                </a:solidFill>
                <a:latin typeface="Roboto"/>
                <a:ea typeface="Roboto"/>
                <a:cs typeface="Roboto"/>
                <a:sym typeface="Roboto"/>
              </a:rPr>
              <a:t>directa </a:t>
            </a:r>
            <a:r>
              <a:rPr lang="es-CO" sz="1200">
                <a:solidFill>
                  <a:srgbClr val="434343"/>
                </a:solidFill>
                <a:latin typeface="Roboto Light"/>
                <a:ea typeface="Roboto Light"/>
                <a:cs typeface="Roboto Light"/>
                <a:sym typeface="Roboto Light"/>
              </a:rPr>
              <a:t>a participar en la presente.convocatoria</a:t>
            </a:r>
            <a:r>
              <a:rPr lang="es-CO" sz="1200" b="1">
                <a:solidFill>
                  <a:srgbClr val="491F6A"/>
                </a:solidFill>
                <a:latin typeface="Roboto"/>
                <a:ea typeface="Roboto"/>
                <a:cs typeface="Roboto"/>
                <a:sym typeface="Roboto"/>
              </a:rPr>
              <a:t>*.</a:t>
            </a:r>
            <a:endParaRPr sz="1200" b="1">
              <a:solidFill>
                <a:srgbClr val="491F6A"/>
              </a:solidFill>
              <a:latin typeface="Roboto"/>
              <a:ea typeface="Roboto"/>
              <a:cs typeface="Roboto"/>
              <a:sym typeface="Roboto"/>
            </a:endParaRPr>
          </a:p>
          <a:p>
            <a:pPr marL="12700" lvl="0" indent="0" algn="l" rtl="0">
              <a:lnSpc>
                <a:spcPct val="107692"/>
              </a:lnSpc>
              <a:spcBef>
                <a:spcPts val="0"/>
              </a:spcBef>
              <a:spcAft>
                <a:spcPts val="0"/>
              </a:spcAft>
              <a:buClr>
                <a:schemeClr val="dk1"/>
              </a:buClr>
              <a:buFont typeface="Arial"/>
              <a:buNone/>
            </a:pPr>
            <a:endParaRPr sz="1200" b="1">
              <a:solidFill>
                <a:srgbClr val="491F6A"/>
              </a:solidFill>
              <a:latin typeface="Roboto"/>
              <a:ea typeface="Roboto"/>
              <a:cs typeface="Roboto"/>
              <a:sym typeface="Roboto"/>
            </a:endParaRPr>
          </a:p>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g2244ab9ddd5_0_110"/>
          <p:cNvSpPr txBox="1"/>
          <p:nvPr/>
        </p:nvSpPr>
        <p:spPr>
          <a:xfrm>
            <a:off x="654325" y="623771"/>
            <a:ext cx="3075000" cy="46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117727" marR="0" lvl="0" indent="0" algn="l" rtl="0">
              <a:lnSpc>
                <a:spcPct val="101725"/>
              </a:lnSpc>
              <a:spcBef>
                <a:spcPts val="1134"/>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716" name="Google Shape;716;g2244ab9ddd5_0_110"/>
          <p:cNvSpPr/>
          <p:nvPr/>
        </p:nvSpPr>
        <p:spPr>
          <a:xfrm>
            <a:off x="4499675" y="248275"/>
            <a:ext cx="3891000" cy="572700"/>
          </a:xfrm>
          <a:custGeom>
            <a:avLst/>
            <a:gdLst/>
            <a:ahLst/>
            <a:cxnLst/>
            <a:rect l="l" t="t" r="r" b="b"/>
            <a:pathLst>
              <a:path w="3891000" h="572700" extrusionOk="0">
                <a:moveTo>
                  <a:pt x="0" y="0"/>
                </a:moveTo>
                <a:lnTo>
                  <a:pt x="3891000" y="0"/>
                </a:lnTo>
                <a:lnTo>
                  <a:pt x="3891000" y="572700"/>
                </a:lnTo>
                <a:lnTo>
                  <a:pt x="0" y="572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7" name="Google Shape;717;g2244ab9ddd5_0_110"/>
          <p:cNvSpPr/>
          <p:nvPr/>
        </p:nvSpPr>
        <p:spPr>
          <a:xfrm>
            <a:off x="1854278" y="1041671"/>
            <a:ext cx="826800" cy="186127"/>
          </a:xfrm>
          <a:custGeom>
            <a:avLst/>
            <a:gdLst/>
            <a:ahLst/>
            <a:cxnLst/>
            <a:rect l="l" t="t" r="r" b="b"/>
            <a:pathLst>
              <a:path w="826800" h="186127" extrusionOk="0">
                <a:moveTo>
                  <a:pt x="0" y="0"/>
                </a:moveTo>
                <a:lnTo>
                  <a:pt x="826800" y="0"/>
                </a:lnTo>
                <a:lnTo>
                  <a:pt x="826800" y="186127"/>
                </a:lnTo>
                <a:lnTo>
                  <a:pt x="0" y="186127"/>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8" name="Google Shape;718;g2244ab9ddd5_0_110"/>
          <p:cNvSpPr/>
          <p:nvPr/>
        </p:nvSpPr>
        <p:spPr>
          <a:xfrm>
            <a:off x="766076" y="623775"/>
            <a:ext cx="2851499" cy="417900"/>
          </a:xfrm>
          <a:custGeom>
            <a:avLst/>
            <a:gdLst/>
            <a:ahLst/>
            <a:cxnLst/>
            <a:rect l="l" t="t" r="r" b="b"/>
            <a:pathLst>
              <a:path w="2851499" h="417900" extrusionOk="0">
                <a:moveTo>
                  <a:pt x="0" y="0"/>
                </a:moveTo>
                <a:lnTo>
                  <a:pt x="2851499" y="0"/>
                </a:lnTo>
                <a:lnTo>
                  <a:pt x="2851499" y="417900"/>
                </a:lnTo>
                <a:lnTo>
                  <a:pt x="0" y="417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9" name="Google Shape;719;g2244ab9ddd5_0_110"/>
          <p:cNvSpPr/>
          <p:nvPr/>
        </p:nvSpPr>
        <p:spPr>
          <a:xfrm>
            <a:off x="1891850" y="1227975"/>
            <a:ext cx="422025" cy="407275"/>
          </a:xfrm>
          <a:custGeom>
            <a:avLst/>
            <a:gdLst/>
            <a:ahLst/>
            <a:cxnLst/>
            <a:rect l="l" t="t" r="r" b="b"/>
            <a:pathLst>
              <a:path w="422025" h="407275" extrusionOk="0">
                <a:moveTo>
                  <a:pt x="0" y="0"/>
                </a:moveTo>
                <a:lnTo>
                  <a:pt x="422025" y="0"/>
                </a:lnTo>
                <a:lnTo>
                  <a:pt x="422025" y="407275"/>
                </a:lnTo>
                <a:lnTo>
                  <a:pt x="0" y="407275"/>
                </a:lnTo>
                <a:lnTo>
                  <a:pt x="0" y="0"/>
                </a:lnTo>
                <a:close/>
              </a:path>
            </a:pathLst>
          </a:custGeom>
          <a:solidFill>
            <a:srgbClr val="674EA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0" name="Google Shape;720;g2244ab9ddd5_0_110"/>
          <p:cNvSpPr/>
          <p:nvPr/>
        </p:nvSpPr>
        <p:spPr>
          <a:xfrm>
            <a:off x="2313875" y="1227975"/>
            <a:ext cx="2933950" cy="407275"/>
          </a:xfrm>
          <a:custGeom>
            <a:avLst/>
            <a:gdLst/>
            <a:ahLst/>
            <a:cxnLst/>
            <a:rect l="l" t="t" r="r" b="b"/>
            <a:pathLst>
              <a:path w="2933950" h="407275" extrusionOk="0">
                <a:moveTo>
                  <a:pt x="0" y="0"/>
                </a:moveTo>
                <a:lnTo>
                  <a:pt x="2933950" y="0"/>
                </a:lnTo>
                <a:lnTo>
                  <a:pt x="2933950" y="407275"/>
                </a:lnTo>
                <a:lnTo>
                  <a:pt x="0" y="407275"/>
                </a:lnTo>
                <a:lnTo>
                  <a:pt x="0" y="0"/>
                </a:lnTo>
                <a:close/>
              </a:path>
            </a:pathLst>
          </a:custGeom>
          <a:solidFill>
            <a:srgbClr val="8C81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1" name="Google Shape;721;g2244ab9ddd5_0_110"/>
          <p:cNvSpPr/>
          <p:nvPr/>
        </p:nvSpPr>
        <p:spPr>
          <a:xfrm>
            <a:off x="5247825" y="1227975"/>
            <a:ext cx="2436800" cy="407275"/>
          </a:xfrm>
          <a:custGeom>
            <a:avLst/>
            <a:gdLst/>
            <a:ahLst/>
            <a:cxnLst/>
            <a:rect l="l" t="t" r="r" b="b"/>
            <a:pathLst>
              <a:path w="2436800" h="407275" extrusionOk="0">
                <a:moveTo>
                  <a:pt x="0" y="0"/>
                </a:moveTo>
                <a:lnTo>
                  <a:pt x="2436800" y="0"/>
                </a:lnTo>
                <a:lnTo>
                  <a:pt x="2436800" y="407275"/>
                </a:lnTo>
                <a:lnTo>
                  <a:pt x="0" y="407275"/>
                </a:lnTo>
                <a:lnTo>
                  <a:pt x="0" y="0"/>
                </a:lnTo>
                <a:close/>
              </a:path>
            </a:pathLst>
          </a:custGeom>
          <a:solidFill>
            <a:srgbClr val="8C81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2" name="Google Shape;722;g2244ab9ddd5_0_110"/>
          <p:cNvSpPr/>
          <p:nvPr/>
        </p:nvSpPr>
        <p:spPr>
          <a:xfrm>
            <a:off x="1891850" y="1223225"/>
            <a:ext cx="0" cy="407275"/>
          </a:xfrm>
          <a:custGeom>
            <a:avLst/>
            <a:gdLst/>
            <a:ahLst/>
            <a:cxnLst/>
            <a:rect l="l" t="t" r="r" b="b"/>
            <a:pathLst>
              <a:path w="120000" h="407275" extrusionOk="0">
                <a:moveTo>
                  <a:pt x="0" y="0"/>
                </a:moveTo>
                <a:lnTo>
                  <a:pt x="0" y="407275"/>
                </a:lnTo>
              </a:path>
            </a:pathLst>
          </a:custGeom>
          <a:no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3" name="Google Shape;723;g2244ab9ddd5_0_110"/>
          <p:cNvSpPr/>
          <p:nvPr/>
        </p:nvSpPr>
        <p:spPr>
          <a:xfrm>
            <a:off x="1891850" y="3937350"/>
            <a:ext cx="422025" cy="447375"/>
          </a:xfrm>
          <a:custGeom>
            <a:avLst/>
            <a:gdLst/>
            <a:ahLst/>
            <a:cxnLst/>
            <a:rect l="l" t="t" r="r" b="b"/>
            <a:pathLst>
              <a:path w="422025" h="447375" extrusionOk="0">
                <a:moveTo>
                  <a:pt x="0" y="0"/>
                </a:moveTo>
                <a:lnTo>
                  <a:pt x="422025" y="0"/>
                </a:lnTo>
                <a:lnTo>
                  <a:pt x="422025" y="447375"/>
                </a:lnTo>
                <a:lnTo>
                  <a:pt x="0" y="447375"/>
                </a:lnTo>
                <a:lnTo>
                  <a:pt x="0"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4" name="Google Shape;724;g2244ab9ddd5_0_110"/>
          <p:cNvSpPr/>
          <p:nvPr/>
        </p:nvSpPr>
        <p:spPr>
          <a:xfrm>
            <a:off x="2313875" y="3937350"/>
            <a:ext cx="2933950" cy="447375"/>
          </a:xfrm>
          <a:custGeom>
            <a:avLst/>
            <a:gdLst/>
            <a:ahLst/>
            <a:cxnLst/>
            <a:rect l="l" t="t" r="r" b="b"/>
            <a:pathLst>
              <a:path w="2933950" h="447375" extrusionOk="0">
                <a:moveTo>
                  <a:pt x="0" y="0"/>
                </a:moveTo>
                <a:lnTo>
                  <a:pt x="2933950" y="0"/>
                </a:lnTo>
                <a:lnTo>
                  <a:pt x="2933950" y="447375"/>
                </a:lnTo>
                <a:lnTo>
                  <a:pt x="0" y="447375"/>
                </a:lnTo>
                <a:lnTo>
                  <a:pt x="0"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g2244ab9ddd5_0_110"/>
          <p:cNvSpPr/>
          <p:nvPr/>
        </p:nvSpPr>
        <p:spPr>
          <a:xfrm>
            <a:off x="5247825" y="3937350"/>
            <a:ext cx="2436800" cy="447375"/>
          </a:xfrm>
          <a:custGeom>
            <a:avLst/>
            <a:gdLst/>
            <a:ahLst/>
            <a:cxnLst/>
            <a:rect l="l" t="t" r="r" b="b"/>
            <a:pathLst>
              <a:path w="2436800" h="447375" extrusionOk="0">
                <a:moveTo>
                  <a:pt x="0" y="0"/>
                </a:moveTo>
                <a:lnTo>
                  <a:pt x="2436800" y="0"/>
                </a:lnTo>
                <a:lnTo>
                  <a:pt x="2436800" y="447375"/>
                </a:lnTo>
                <a:lnTo>
                  <a:pt x="0" y="447375"/>
                </a:lnTo>
                <a:lnTo>
                  <a:pt x="0"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6" name="Google Shape;726;g2244ab9ddd5_0_110"/>
          <p:cNvSpPr/>
          <p:nvPr/>
        </p:nvSpPr>
        <p:spPr>
          <a:xfrm>
            <a:off x="1891850" y="1630500"/>
            <a:ext cx="0" cy="2758975"/>
          </a:xfrm>
          <a:custGeom>
            <a:avLst/>
            <a:gdLst/>
            <a:ahLst/>
            <a:cxnLst/>
            <a:rect l="l" t="t" r="r" b="b"/>
            <a:pathLst>
              <a:path w="120000" h="2758975" extrusionOk="0">
                <a:moveTo>
                  <a:pt x="0" y="0"/>
                </a:moveTo>
                <a:lnTo>
                  <a:pt x="0" y="2758975"/>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7" name="Google Shape;727;g2244ab9ddd5_0_110"/>
          <p:cNvSpPr/>
          <p:nvPr/>
        </p:nvSpPr>
        <p:spPr>
          <a:xfrm>
            <a:off x="2313875" y="1223225"/>
            <a:ext cx="0" cy="407275"/>
          </a:xfrm>
          <a:custGeom>
            <a:avLst/>
            <a:gdLst/>
            <a:ahLst/>
            <a:cxnLst/>
            <a:rect l="l" t="t" r="r" b="b"/>
            <a:pathLst>
              <a:path w="120000" h="407275" extrusionOk="0">
                <a:moveTo>
                  <a:pt x="0" y="0"/>
                </a:moveTo>
                <a:lnTo>
                  <a:pt x="0" y="407275"/>
                </a:lnTo>
              </a:path>
            </a:pathLst>
          </a:custGeom>
          <a:no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8" name="Google Shape;728;g2244ab9ddd5_0_110"/>
          <p:cNvSpPr/>
          <p:nvPr/>
        </p:nvSpPr>
        <p:spPr>
          <a:xfrm>
            <a:off x="2313875" y="1630500"/>
            <a:ext cx="0" cy="2758975"/>
          </a:xfrm>
          <a:custGeom>
            <a:avLst/>
            <a:gdLst/>
            <a:ahLst/>
            <a:cxnLst/>
            <a:rect l="l" t="t" r="r" b="b"/>
            <a:pathLst>
              <a:path w="120000" h="2758975" extrusionOk="0">
                <a:moveTo>
                  <a:pt x="0" y="0"/>
                </a:moveTo>
                <a:lnTo>
                  <a:pt x="0" y="2758975"/>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9" name="Google Shape;729;g2244ab9ddd5_0_110"/>
          <p:cNvSpPr/>
          <p:nvPr/>
        </p:nvSpPr>
        <p:spPr>
          <a:xfrm>
            <a:off x="5247825" y="1223225"/>
            <a:ext cx="0" cy="407275"/>
          </a:xfrm>
          <a:custGeom>
            <a:avLst/>
            <a:gdLst/>
            <a:ahLst/>
            <a:cxnLst/>
            <a:rect l="l" t="t" r="r" b="b"/>
            <a:pathLst>
              <a:path w="120000" h="407275" extrusionOk="0">
                <a:moveTo>
                  <a:pt x="0" y="0"/>
                </a:moveTo>
                <a:lnTo>
                  <a:pt x="0" y="407275"/>
                </a:lnTo>
              </a:path>
            </a:pathLst>
          </a:custGeom>
          <a:no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g2244ab9ddd5_0_110"/>
          <p:cNvSpPr/>
          <p:nvPr/>
        </p:nvSpPr>
        <p:spPr>
          <a:xfrm>
            <a:off x="5247825" y="1630500"/>
            <a:ext cx="0" cy="2758975"/>
          </a:xfrm>
          <a:custGeom>
            <a:avLst/>
            <a:gdLst/>
            <a:ahLst/>
            <a:cxnLst/>
            <a:rect l="l" t="t" r="r" b="b"/>
            <a:pathLst>
              <a:path w="120000" h="2758975" extrusionOk="0">
                <a:moveTo>
                  <a:pt x="0" y="0"/>
                </a:moveTo>
                <a:lnTo>
                  <a:pt x="0" y="2758975"/>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g2244ab9ddd5_0_110"/>
          <p:cNvSpPr/>
          <p:nvPr/>
        </p:nvSpPr>
        <p:spPr>
          <a:xfrm>
            <a:off x="7684625" y="1223225"/>
            <a:ext cx="0" cy="407275"/>
          </a:xfrm>
          <a:custGeom>
            <a:avLst/>
            <a:gdLst/>
            <a:ahLst/>
            <a:cxnLst/>
            <a:rect l="l" t="t" r="r" b="b"/>
            <a:pathLst>
              <a:path w="120000" h="407275" extrusionOk="0">
                <a:moveTo>
                  <a:pt x="0" y="0"/>
                </a:moveTo>
                <a:lnTo>
                  <a:pt x="0" y="407275"/>
                </a:lnTo>
              </a:path>
            </a:pathLst>
          </a:custGeom>
          <a:no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2" name="Google Shape;732;g2244ab9ddd5_0_110"/>
          <p:cNvSpPr/>
          <p:nvPr/>
        </p:nvSpPr>
        <p:spPr>
          <a:xfrm>
            <a:off x="7684625" y="1630500"/>
            <a:ext cx="0" cy="2758975"/>
          </a:xfrm>
          <a:custGeom>
            <a:avLst/>
            <a:gdLst/>
            <a:ahLst/>
            <a:cxnLst/>
            <a:rect l="l" t="t" r="r" b="b"/>
            <a:pathLst>
              <a:path w="120000" h="2758975" extrusionOk="0">
                <a:moveTo>
                  <a:pt x="0" y="0"/>
                </a:moveTo>
                <a:lnTo>
                  <a:pt x="0" y="2758975"/>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g2244ab9ddd5_0_110"/>
          <p:cNvSpPr/>
          <p:nvPr/>
        </p:nvSpPr>
        <p:spPr>
          <a:xfrm rot="10800000" flipH="1">
            <a:off x="1887100" y="1176075"/>
            <a:ext cx="5790034" cy="51900"/>
          </a:xfrm>
          <a:custGeom>
            <a:avLst/>
            <a:gdLst/>
            <a:ahLst/>
            <a:cxnLst/>
            <a:rect l="l" t="t" r="r" b="b"/>
            <a:pathLst>
              <a:path w="7519525" h="120000" extrusionOk="0">
                <a:moveTo>
                  <a:pt x="0" y="0"/>
                </a:moveTo>
                <a:lnTo>
                  <a:pt x="7519525" y="0"/>
                </a:lnTo>
              </a:path>
            </a:pathLst>
          </a:custGeom>
          <a:no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g2244ab9ddd5_0_110"/>
          <p:cNvSpPr/>
          <p:nvPr/>
        </p:nvSpPr>
        <p:spPr>
          <a:xfrm rot="10800000" flipH="1">
            <a:off x="1887100" y="1554850"/>
            <a:ext cx="5790034" cy="804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g2244ab9ddd5_0_110"/>
          <p:cNvSpPr/>
          <p:nvPr/>
        </p:nvSpPr>
        <p:spPr>
          <a:xfrm>
            <a:off x="1887100" y="2078524"/>
            <a:ext cx="5790034" cy="456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g2244ab9ddd5_0_110"/>
          <p:cNvSpPr/>
          <p:nvPr/>
        </p:nvSpPr>
        <p:spPr>
          <a:xfrm>
            <a:off x="1887100" y="2521799"/>
            <a:ext cx="5790034" cy="456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7" name="Google Shape;737;g2244ab9ddd5_0_110"/>
          <p:cNvSpPr/>
          <p:nvPr/>
        </p:nvSpPr>
        <p:spPr>
          <a:xfrm>
            <a:off x="1887100" y="2848899"/>
            <a:ext cx="5790034" cy="801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g2244ab9ddd5_0_110"/>
          <p:cNvSpPr/>
          <p:nvPr/>
        </p:nvSpPr>
        <p:spPr>
          <a:xfrm rot="10800000" flipH="1">
            <a:off x="1887100" y="3116250"/>
            <a:ext cx="5790034" cy="456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g2244ab9ddd5_0_110"/>
          <p:cNvSpPr/>
          <p:nvPr/>
        </p:nvSpPr>
        <p:spPr>
          <a:xfrm rot="10800000" flipH="1">
            <a:off x="1887100" y="3391875"/>
            <a:ext cx="5790034" cy="456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g2244ab9ddd5_0_110"/>
          <p:cNvSpPr/>
          <p:nvPr/>
        </p:nvSpPr>
        <p:spPr>
          <a:xfrm rot="10800000" flipH="1">
            <a:off x="1887101" y="3840150"/>
            <a:ext cx="5677241" cy="972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g2244ab9ddd5_0_110"/>
          <p:cNvSpPr/>
          <p:nvPr/>
        </p:nvSpPr>
        <p:spPr>
          <a:xfrm>
            <a:off x="1887100" y="4384724"/>
            <a:ext cx="5790034" cy="456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g2244ab9ddd5_0_110"/>
          <p:cNvSpPr txBox="1"/>
          <p:nvPr/>
        </p:nvSpPr>
        <p:spPr>
          <a:xfrm>
            <a:off x="8039494" y="1423378"/>
            <a:ext cx="1028400" cy="165000"/>
          </a:xfrm>
          <a:prstGeom prst="rect">
            <a:avLst/>
          </a:prstGeom>
          <a:noFill/>
          <a:ln>
            <a:noFill/>
          </a:ln>
        </p:spPr>
        <p:txBody>
          <a:bodyPr spcFirstLastPara="1" wrap="square" lIns="0" tIns="7775" rIns="0" bIns="0" anchor="t" anchorCtr="0">
            <a:noAutofit/>
          </a:bodyPr>
          <a:lstStyle/>
          <a:p>
            <a:pPr marL="12700" marR="0" lvl="0" indent="0" algn="l" rtl="0">
              <a:lnSpc>
                <a:spcPct val="111363"/>
              </a:lnSpc>
              <a:spcBef>
                <a:spcPts val="0"/>
              </a:spcBef>
              <a:spcAft>
                <a:spcPts val="0"/>
              </a:spcAft>
              <a:buNone/>
            </a:pPr>
            <a:r>
              <a:rPr lang="es-CO" sz="1100" b="1" i="0" u="none" strike="noStrike" cap="none">
                <a:solidFill>
                  <a:srgbClr val="FFFFFF"/>
                </a:solidFill>
                <a:latin typeface="Gill Sans"/>
                <a:ea typeface="Gill Sans"/>
                <a:cs typeface="Gill Sans"/>
                <a:sym typeface="Gill Sans"/>
              </a:rPr>
              <a:t>histórico/apoyo</a:t>
            </a:r>
            <a:endParaRPr sz="1100" b="0" i="0" u="none" strike="noStrike" cap="none">
              <a:solidFill>
                <a:srgbClr val="000000"/>
              </a:solidFill>
              <a:latin typeface="Gill Sans"/>
              <a:ea typeface="Gill Sans"/>
              <a:cs typeface="Gill Sans"/>
              <a:sym typeface="Gill Sans"/>
            </a:endParaRPr>
          </a:p>
        </p:txBody>
      </p:sp>
      <p:sp>
        <p:nvSpPr>
          <p:cNvPr id="743" name="Google Shape;743;g2244ab9ddd5_0_110"/>
          <p:cNvSpPr txBox="1"/>
          <p:nvPr/>
        </p:nvSpPr>
        <p:spPr>
          <a:xfrm>
            <a:off x="3617576" y="623775"/>
            <a:ext cx="111600" cy="417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744" name="Google Shape;744;g2244ab9ddd5_0_110"/>
          <p:cNvSpPr txBox="1"/>
          <p:nvPr/>
        </p:nvSpPr>
        <p:spPr>
          <a:xfrm>
            <a:off x="3729325" y="623775"/>
            <a:ext cx="4509300" cy="417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745" name="Google Shape;745;g2244ab9ddd5_0_110"/>
          <p:cNvSpPr txBox="1"/>
          <p:nvPr/>
        </p:nvSpPr>
        <p:spPr>
          <a:xfrm>
            <a:off x="1822275" y="1041675"/>
            <a:ext cx="858900" cy="1863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746" name="Google Shape;746;g2244ab9ddd5_0_110"/>
          <p:cNvSpPr txBox="1"/>
          <p:nvPr/>
        </p:nvSpPr>
        <p:spPr>
          <a:xfrm>
            <a:off x="1822275" y="1227975"/>
            <a:ext cx="69600" cy="31614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747" name="Google Shape;747;g2244ab9ddd5_0_110"/>
          <p:cNvSpPr txBox="1"/>
          <p:nvPr/>
        </p:nvSpPr>
        <p:spPr>
          <a:xfrm>
            <a:off x="1891850" y="1227975"/>
            <a:ext cx="422100" cy="407400"/>
          </a:xfrm>
          <a:prstGeom prst="rect">
            <a:avLst/>
          </a:prstGeom>
          <a:solidFill>
            <a:schemeClr val="accent4"/>
          </a:solidFill>
          <a:ln>
            <a:noFill/>
          </a:ln>
        </p:spPr>
        <p:txBody>
          <a:bodyPr spcFirstLastPara="1" wrap="square" lIns="0" tIns="3450" rIns="0" bIns="0" anchor="t" anchorCtr="0">
            <a:noAutofit/>
          </a:bodyPr>
          <a:lstStyle/>
          <a:p>
            <a:pPr marL="0" marR="0" lvl="0" indent="0" algn="l" rtl="0">
              <a:lnSpc>
                <a:spcPct val="100000"/>
              </a:lnSpc>
              <a:spcBef>
                <a:spcPts val="0"/>
              </a:spcBef>
              <a:spcAft>
                <a:spcPts val="0"/>
              </a:spcAft>
              <a:buNone/>
            </a:pPr>
            <a:endParaRPr sz="800" b="0" i="0" u="none" strike="noStrike" cap="none">
              <a:solidFill>
                <a:srgbClr val="000000"/>
              </a:solidFill>
              <a:latin typeface="Arial"/>
              <a:ea typeface="Arial"/>
              <a:cs typeface="Arial"/>
              <a:sym typeface="Arial"/>
            </a:endParaRPr>
          </a:p>
          <a:p>
            <a:pPr marL="129828" marR="0" lvl="0" indent="0" algn="l" rtl="0">
              <a:lnSpc>
                <a:spcPct val="96638"/>
              </a:lnSpc>
              <a:spcBef>
                <a:spcPts val="0"/>
              </a:spcBef>
              <a:spcAft>
                <a:spcPts val="0"/>
              </a:spcAft>
              <a:buNone/>
            </a:pPr>
            <a:r>
              <a:rPr lang="es-CO" sz="1100" b="1" i="0" u="none" strike="noStrike" cap="none">
                <a:solidFill>
                  <a:srgbClr val="FFFFFF"/>
                </a:solidFill>
                <a:latin typeface="Gill Sans"/>
                <a:ea typeface="Gill Sans"/>
                <a:cs typeface="Gill Sans"/>
                <a:sym typeface="Gill Sans"/>
              </a:rPr>
              <a:t>Nº</a:t>
            </a:r>
            <a:endParaRPr sz="1100" b="0" i="0" u="none" strike="noStrike" cap="none">
              <a:solidFill>
                <a:srgbClr val="000000"/>
              </a:solidFill>
              <a:latin typeface="Gill Sans"/>
              <a:ea typeface="Gill Sans"/>
              <a:cs typeface="Gill Sans"/>
              <a:sym typeface="Gill Sans"/>
            </a:endParaRPr>
          </a:p>
        </p:txBody>
      </p:sp>
      <p:sp>
        <p:nvSpPr>
          <p:cNvPr id="748" name="Google Shape;748;g2244ab9ddd5_0_110"/>
          <p:cNvSpPr txBox="1"/>
          <p:nvPr/>
        </p:nvSpPr>
        <p:spPr>
          <a:xfrm>
            <a:off x="2313875" y="1227975"/>
            <a:ext cx="2934000" cy="407400"/>
          </a:xfrm>
          <a:prstGeom prst="rect">
            <a:avLst/>
          </a:prstGeom>
          <a:solidFill>
            <a:schemeClr val="accent4"/>
          </a:solidFill>
          <a:ln>
            <a:noFill/>
          </a:ln>
        </p:spPr>
        <p:txBody>
          <a:bodyPr spcFirstLastPara="1" wrap="square" lIns="0" tIns="3450" rIns="0" bIns="0" anchor="t" anchorCtr="0">
            <a:noAutofit/>
          </a:bodyPr>
          <a:lstStyle/>
          <a:p>
            <a:pPr marL="0" marR="0" lvl="0" indent="0" algn="l" rtl="0">
              <a:lnSpc>
                <a:spcPct val="100000"/>
              </a:lnSpc>
              <a:spcBef>
                <a:spcPts val="0"/>
              </a:spcBef>
              <a:spcAft>
                <a:spcPts val="0"/>
              </a:spcAft>
              <a:buNone/>
            </a:pPr>
            <a:endParaRPr sz="800" b="0" i="0" u="none" strike="noStrike" cap="none">
              <a:solidFill>
                <a:srgbClr val="000000"/>
              </a:solidFill>
              <a:latin typeface="Arial"/>
              <a:ea typeface="Arial"/>
              <a:cs typeface="Arial"/>
              <a:sym typeface="Arial"/>
            </a:endParaRPr>
          </a:p>
          <a:p>
            <a:pPr marL="1164836" marR="1164795" lvl="0" indent="0" algn="ctr" rtl="0">
              <a:lnSpc>
                <a:spcPct val="96638"/>
              </a:lnSpc>
              <a:spcBef>
                <a:spcPts val="0"/>
              </a:spcBef>
              <a:spcAft>
                <a:spcPts val="0"/>
              </a:spcAft>
              <a:buNone/>
            </a:pPr>
            <a:r>
              <a:rPr lang="es-CO" sz="1100" b="1" i="0" u="none" strike="noStrike" cap="none">
                <a:solidFill>
                  <a:srgbClr val="FFFFFF"/>
                </a:solidFill>
                <a:latin typeface="Gill Sans"/>
                <a:ea typeface="Gill Sans"/>
                <a:cs typeface="Gill Sans"/>
                <a:sym typeface="Gill Sans"/>
              </a:rPr>
              <a:t>Proyecto</a:t>
            </a:r>
            <a:endParaRPr sz="1100" b="0" i="0" u="none" strike="noStrike" cap="none">
              <a:solidFill>
                <a:srgbClr val="000000"/>
              </a:solidFill>
              <a:latin typeface="Gill Sans"/>
              <a:ea typeface="Gill Sans"/>
              <a:cs typeface="Gill Sans"/>
              <a:sym typeface="Gill Sans"/>
            </a:endParaRPr>
          </a:p>
        </p:txBody>
      </p:sp>
      <p:sp>
        <p:nvSpPr>
          <p:cNvPr id="749" name="Google Shape;749;g2244ab9ddd5_0_110"/>
          <p:cNvSpPr txBox="1"/>
          <p:nvPr/>
        </p:nvSpPr>
        <p:spPr>
          <a:xfrm>
            <a:off x="5247825" y="1227975"/>
            <a:ext cx="2436900" cy="407400"/>
          </a:xfrm>
          <a:prstGeom prst="rect">
            <a:avLst/>
          </a:prstGeom>
          <a:solidFill>
            <a:schemeClr val="accent4"/>
          </a:solidFill>
          <a:ln>
            <a:noFill/>
          </a:ln>
        </p:spPr>
        <p:txBody>
          <a:bodyPr spcFirstLastPara="1" wrap="square" lIns="0" tIns="3450" rIns="0" bIns="0" anchor="t" anchorCtr="0">
            <a:noAutofit/>
          </a:bodyPr>
          <a:lstStyle/>
          <a:p>
            <a:pPr marL="0" marR="0" lvl="0" indent="0" algn="l" rtl="0">
              <a:lnSpc>
                <a:spcPct val="100000"/>
              </a:lnSpc>
              <a:spcBef>
                <a:spcPts val="0"/>
              </a:spcBef>
              <a:spcAft>
                <a:spcPts val="0"/>
              </a:spcAft>
              <a:buNone/>
            </a:pPr>
            <a:endParaRPr sz="800" b="0" i="0" u="none" strike="noStrike" cap="none">
              <a:solidFill>
                <a:srgbClr val="000000"/>
              </a:solidFill>
              <a:latin typeface="Arial"/>
              <a:ea typeface="Arial"/>
              <a:cs typeface="Arial"/>
              <a:sym typeface="Arial"/>
            </a:endParaRPr>
          </a:p>
          <a:p>
            <a:pPr marL="958691" marR="958728" lvl="0" indent="0" algn="ctr" rtl="0">
              <a:lnSpc>
                <a:spcPct val="96638"/>
              </a:lnSpc>
              <a:spcBef>
                <a:spcPts val="0"/>
              </a:spcBef>
              <a:spcAft>
                <a:spcPts val="0"/>
              </a:spcAft>
              <a:buNone/>
            </a:pPr>
            <a:r>
              <a:rPr lang="es-CO" sz="1100" b="1" i="0" u="none" strike="noStrike" cap="none">
                <a:solidFill>
                  <a:srgbClr val="FFFFFF"/>
                </a:solidFill>
                <a:latin typeface="Gill Sans"/>
                <a:ea typeface="Gill Sans"/>
                <a:cs typeface="Gill Sans"/>
                <a:sym typeface="Gill Sans"/>
              </a:rPr>
              <a:t>Entidad</a:t>
            </a:r>
            <a:endParaRPr sz="1100" b="0" i="0" u="none" strike="noStrike" cap="none">
              <a:solidFill>
                <a:srgbClr val="000000"/>
              </a:solidFill>
              <a:latin typeface="Gill Sans"/>
              <a:ea typeface="Gill Sans"/>
              <a:cs typeface="Gill Sans"/>
              <a:sym typeface="Gill Sans"/>
            </a:endParaRPr>
          </a:p>
        </p:txBody>
      </p:sp>
      <p:sp>
        <p:nvSpPr>
          <p:cNvPr id="750" name="Google Shape;750;g2244ab9ddd5_0_110"/>
          <p:cNvSpPr txBox="1"/>
          <p:nvPr/>
        </p:nvSpPr>
        <p:spPr>
          <a:xfrm>
            <a:off x="1891850" y="1635250"/>
            <a:ext cx="422100" cy="443400"/>
          </a:xfrm>
          <a:prstGeom prst="rect">
            <a:avLst/>
          </a:prstGeom>
          <a:noFill/>
          <a:ln>
            <a:noFill/>
          </a:ln>
        </p:spPr>
        <p:txBody>
          <a:bodyPr spcFirstLastPara="1" wrap="square" lIns="0" tIns="2400" rIns="0" bIns="0" anchor="t" anchorCtr="0">
            <a:noAutofit/>
          </a:bodyPr>
          <a:lstStyle/>
          <a:p>
            <a:pPr marL="0" marR="0" lvl="0" indent="0" algn="l" rtl="0">
              <a:lnSpc>
                <a:spcPct val="100000"/>
              </a:lnSpc>
              <a:spcBef>
                <a:spcPts val="0"/>
              </a:spcBef>
              <a:spcAft>
                <a:spcPts val="0"/>
              </a:spcAft>
              <a:buNone/>
            </a:pPr>
            <a:endParaRPr sz="1100" i="0" u="none" strike="noStrike" cap="none">
              <a:solidFill>
                <a:srgbClr val="000000"/>
              </a:solidFill>
              <a:latin typeface="Roboto Light"/>
              <a:ea typeface="Roboto Light"/>
              <a:cs typeface="Roboto Light"/>
              <a:sym typeface="Roboto Light"/>
            </a:endParaRPr>
          </a:p>
          <a:p>
            <a:pPr marL="147788" marR="147833" lvl="0" indent="0" algn="ctr" rtl="0">
              <a:lnSpc>
                <a:spcPct val="96638"/>
              </a:lnSpc>
              <a:spcBef>
                <a:spcPts val="0"/>
              </a:spcBef>
              <a:spcAft>
                <a:spcPts val="0"/>
              </a:spcAft>
              <a:buNone/>
            </a:pPr>
            <a:r>
              <a:rPr lang="es-CO" sz="1100" i="0" u="none" strike="noStrike" cap="none">
                <a:solidFill>
                  <a:srgbClr val="CC0000"/>
                </a:solidFill>
                <a:latin typeface="Roboto Light"/>
                <a:ea typeface="Roboto Light"/>
                <a:cs typeface="Roboto Light"/>
                <a:sym typeface="Roboto Light"/>
              </a:rPr>
              <a:t>1</a:t>
            </a:r>
            <a:endParaRPr sz="1100" i="0" u="none" strike="noStrike" cap="none">
              <a:solidFill>
                <a:srgbClr val="000000"/>
              </a:solidFill>
              <a:latin typeface="Roboto Light"/>
              <a:ea typeface="Roboto Light"/>
              <a:cs typeface="Roboto Light"/>
              <a:sym typeface="Roboto Light"/>
            </a:endParaRPr>
          </a:p>
        </p:txBody>
      </p:sp>
      <p:sp>
        <p:nvSpPr>
          <p:cNvPr id="751" name="Google Shape;751;g2244ab9ddd5_0_110"/>
          <p:cNvSpPr txBox="1"/>
          <p:nvPr/>
        </p:nvSpPr>
        <p:spPr>
          <a:xfrm>
            <a:off x="2313875" y="1635250"/>
            <a:ext cx="2934000" cy="443400"/>
          </a:xfrm>
          <a:prstGeom prst="rect">
            <a:avLst/>
          </a:prstGeom>
          <a:noFill/>
          <a:ln>
            <a:noFill/>
          </a:ln>
        </p:spPr>
        <p:txBody>
          <a:bodyPr spcFirstLastPara="1" wrap="square" lIns="0" tIns="52050" rIns="0" bIns="0" anchor="t" anchorCtr="0">
            <a:noAutofit/>
          </a:bodyPr>
          <a:lstStyle/>
          <a:p>
            <a:pPr marL="28573" marR="0" lvl="0" indent="0" algn="l" rtl="0">
              <a:lnSpc>
                <a:spcPct val="101725"/>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Bogotá Short Film Festival / Festival De Cortos De</a:t>
            </a:r>
            <a:r>
              <a:rPr lang="es-CO" sz="1100">
                <a:latin typeface="Roboto Medium"/>
                <a:ea typeface="Roboto Medium"/>
                <a:cs typeface="Roboto Medium"/>
                <a:sym typeface="Roboto Medium"/>
              </a:rPr>
              <a:t> </a:t>
            </a:r>
            <a:r>
              <a:rPr lang="es-CO" sz="1100" i="1" u="none" strike="noStrike" cap="none">
                <a:solidFill>
                  <a:srgbClr val="372263"/>
                </a:solidFill>
                <a:latin typeface="Roboto Medium"/>
                <a:ea typeface="Roboto Medium"/>
                <a:cs typeface="Roboto Medium"/>
                <a:sym typeface="Roboto Medium"/>
              </a:rPr>
              <a:t>Bogotá - Bogoshorts</a:t>
            </a:r>
            <a:endParaRPr sz="1100" i="0" u="none" strike="noStrike" cap="none">
              <a:solidFill>
                <a:srgbClr val="000000"/>
              </a:solidFill>
              <a:latin typeface="Roboto Medium"/>
              <a:ea typeface="Roboto Medium"/>
              <a:cs typeface="Roboto Medium"/>
              <a:sym typeface="Roboto Medium"/>
            </a:endParaRPr>
          </a:p>
        </p:txBody>
      </p:sp>
      <p:sp>
        <p:nvSpPr>
          <p:cNvPr id="752" name="Google Shape;752;g2244ab9ddd5_0_110"/>
          <p:cNvSpPr txBox="1"/>
          <p:nvPr/>
        </p:nvSpPr>
        <p:spPr>
          <a:xfrm>
            <a:off x="5247825" y="1635250"/>
            <a:ext cx="2436900" cy="443400"/>
          </a:xfrm>
          <a:prstGeom prst="rect">
            <a:avLst/>
          </a:prstGeom>
          <a:noFill/>
          <a:ln>
            <a:noFill/>
          </a:ln>
        </p:spPr>
        <p:txBody>
          <a:bodyPr spcFirstLastPara="1" wrap="square" lIns="0" tIns="9300" rIns="0" bIns="0" anchor="t" anchorCtr="0">
            <a:noAutofit/>
          </a:bodyPr>
          <a:lstStyle/>
          <a:p>
            <a:pPr marL="0" marR="0" lvl="0" indent="0" algn="l" rtl="0">
              <a:lnSpc>
                <a:spcPct val="100000"/>
              </a:lnSpc>
              <a:spcBef>
                <a:spcPts val="0"/>
              </a:spcBef>
              <a:spcAft>
                <a:spcPts val="0"/>
              </a:spcAft>
              <a:buNone/>
            </a:pPr>
            <a:endParaRPr sz="1100" i="0" u="none" strike="noStrike" cap="none">
              <a:solidFill>
                <a:srgbClr val="000000"/>
              </a:solidFill>
              <a:latin typeface="Roboto Light"/>
              <a:ea typeface="Roboto Light"/>
              <a:cs typeface="Roboto Light"/>
              <a:sym typeface="Roboto Light"/>
            </a:endParaRPr>
          </a:p>
          <a:p>
            <a:pPr marL="28575" marR="0" lvl="0" indent="0" algn="l" rtl="0">
              <a:lnSpc>
                <a:spcPct val="101725"/>
              </a:lnSpc>
              <a:spcBef>
                <a:spcPts val="0"/>
              </a:spcBef>
              <a:spcAft>
                <a:spcPts val="0"/>
              </a:spcAft>
              <a:buNone/>
            </a:pPr>
            <a:r>
              <a:rPr lang="es-CO" sz="1000" i="0" u="none" strike="noStrike" cap="none">
                <a:solidFill>
                  <a:srgbClr val="434343"/>
                </a:solidFill>
                <a:latin typeface="Roboto Light"/>
                <a:ea typeface="Roboto Light"/>
                <a:cs typeface="Roboto Light"/>
                <a:sym typeface="Roboto Light"/>
              </a:rPr>
              <a:t>CORPORACIÓN IN VITRO VISUAL</a:t>
            </a:r>
            <a:endParaRPr sz="1000" i="0" u="none" strike="noStrike" cap="none">
              <a:solidFill>
                <a:srgbClr val="000000"/>
              </a:solidFill>
              <a:latin typeface="Roboto Light"/>
              <a:ea typeface="Roboto Light"/>
              <a:cs typeface="Roboto Light"/>
              <a:sym typeface="Roboto Light"/>
            </a:endParaRPr>
          </a:p>
        </p:txBody>
      </p:sp>
      <p:sp>
        <p:nvSpPr>
          <p:cNvPr id="753" name="Google Shape;753;g2244ab9ddd5_0_110"/>
          <p:cNvSpPr txBox="1"/>
          <p:nvPr/>
        </p:nvSpPr>
        <p:spPr>
          <a:xfrm>
            <a:off x="1891850" y="2078525"/>
            <a:ext cx="422100" cy="443400"/>
          </a:xfrm>
          <a:prstGeom prst="rect">
            <a:avLst/>
          </a:prstGeom>
          <a:noFill/>
          <a:ln>
            <a:noFill/>
          </a:ln>
        </p:spPr>
        <p:txBody>
          <a:bodyPr spcFirstLastPara="1" wrap="square" lIns="0" tIns="240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147788" marR="147833" lvl="0" indent="0" algn="ctr" rtl="0">
              <a:lnSpc>
                <a:spcPct val="96638"/>
              </a:lnSpc>
              <a:spcBef>
                <a:spcPts val="0"/>
              </a:spcBef>
              <a:spcAft>
                <a:spcPts val="0"/>
              </a:spcAft>
              <a:buNone/>
            </a:pPr>
            <a:r>
              <a:rPr lang="es-CO" sz="1100" b="1" i="0" u="none" strike="noStrike" cap="none">
                <a:solidFill>
                  <a:srgbClr val="CC0000"/>
                </a:solidFill>
                <a:latin typeface="Gill Sans"/>
                <a:ea typeface="Gill Sans"/>
                <a:cs typeface="Gill Sans"/>
                <a:sym typeface="Gill Sans"/>
              </a:rPr>
              <a:t>2</a:t>
            </a:r>
            <a:endParaRPr sz="1100" b="0" i="0" u="none" strike="noStrike" cap="none">
              <a:solidFill>
                <a:srgbClr val="000000"/>
              </a:solidFill>
              <a:latin typeface="Gill Sans"/>
              <a:ea typeface="Gill Sans"/>
              <a:cs typeface="Gill Sans"/>
              <a:sym typeface="Gill Sans"/>
            </a:endParaRPr>
          </a:p>
        </p:txBody>
      </p:sp>
      <p:sp>
        <p:nvSpPr>
          <p:cNvPr id="754" name="Google Shape;754;g2244ab9ddd5_0_110"/>
          <p:cNvSpPr txBox="1"/>
          <p:nvPr/>
        </p:nvSpPr>
        <p:spPr>
          <a:xfrm>
            <a:off x="2313875" y="2078525"/>
            <a:ext cx="2934000" cy="443400"/>
          </a:xfrm>
          <a:prstGeom prst="rect">
            <a:avLst/>
          </a:prstGeom>
          <a:noFill/>
          <a:ln>
            <a:noFill/>
          </a:ln>
        </p:spPr>
        <p:txBody>
          <a:bodyPr spcFirstLastPara="1" wrap="square" lIns="0" tIns="9300" rIns="0" bIns="0" anchor="t" anchorCtr="0">
            <a:noAutofit/>
          </a:bodyPr>
          <a:lstStyle/>
          <a:p>
            <a:pPr marL="0" marR="0" lvl="0" indent="0" algn="l" rtl="0">
              <a:lnSpc>
                <a:spcPct val="100000"/>
              </a:lnSpc>
              <a:spcBef>
                <a:spcPts val="0"/>
              </a:spcBef>
              <a:spcAft>
                <a:spcPts val="0"/>
              </a:spcAft>
              <a:buNone/>
            </a:pPr>
            <a:endParaRPr sz="1100" i="0" u="none" strike="noStrike" cap="none">
              <a:solidFill>
                <a:srgbClr val="000000"/>
              </a:solidFill>
              <a:latin typeface="Roboto Medium"/>
              <a:ea typeface="Roboto Medium"/>
              <a:cs typeface="Roboto Medium"/>
              <a:sym typeface="Roboto Medium"/>
            </a:endParaRPr>
          </a:p>
          <a:p>
            <a:pPr marL="28573" marR="0" lvl="0" indent="0" algn="l" rtl="0">
              <a:lnSpc>
                <a:spcPct val="101725"/>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Bogotá International Film Festival - Biff</a:t>
            </a:r>
            <a:endParaRPr sz="1100" i="0" u="none" strike="noStrike" cap="none">
              <a:solidFill>
                <a:srgbClr val="000000"/>
              </a:solidFill>
              <a:latin typeface="Roboto Medium"/>
              <a:ea typeface="Roboto Medium"/>
              <a:cs typeface="Roboto Medium"/>
              <a:sym typeface="Roboto Medium"/>
            </a:endParaRPr>
          </a:p>
        </p:txBody>
      </p:sp>
      <p:sp>
        <p:nvSpPr>
          <p:cNvPr id="755" name="Google Shape;755;g2244ab9ddd5_0_110"/>
          <p:cNvSpPr txBox="1"/>
          <p:nvPr/>
        </p:nvSpPr>
        <p:spPr>
          <a:xfrm>
            <a:off x="5247825" y="2078525"/>
            <a:ext cx="3681300" cy="443400"/>
          </a:xfrm>
          <a:prstGeom prst="rect">
            <a:avLst/>
          </a:prstGeom>
          <a:noFill/>
          <a:ln>
            <a:noFill/>
          </a:ln>
        </p:spPr>
        <p:txBody>
          <a:bodyPr spcFirstLastPara="1" wrap="square" lIns="0" tIns="62350" rIns="0" bIns="0" anchor="t" anchorCtr="0">
            <a:noAutofit/>
          </a:bodyPr>
          <a:lstStyle/>
          <a:p>
            <a:pPr marL="28575" marR="739772" lvl="0" indent="0" algn="l" rtl="0">
              <a:lnSpc>
                <a:spcPct val="120000"/>
              </a:lnSpc>
              <a:spcBef>
                <a:spcPts val="0"/>
              </a:spcBef>
              <a:spcAft>
                <a:spcPts val="0"/>
              </a:spcAft>
              <a:buNone/>
            </a:pPr>
            <a:r>
              <a:rPr lang="es-CO" sz="1000" i="0" u="none" strike="noStrike" cap="none">
                <a:solidFill>
                  <a:srgbClr val="434343"/>
                </a:solidFill>
                <a:latin typeface="Roboto Light"/>
                <a:ea typeface="Roboto Light"/>
                <a:cs typeface="Roboto Light"/>
                <a:sym typeface="Roboto Light"/>
              </a:rPr>
              <a:t>FUND. PATRIMONIO FÍLMICO COLOMBIANO</a:t>
            </a:r>
            <a:endParaRPr sz="1000" i="0" u="none" strike="noStrike" cap="none">
              <a:solidFill>
                <a:srgbClr val="000000"/>
              </a:solidFill>
              <a:latin typeface="Roboto Light"/>
              <a:ea typeface="Roboto Light"/>
              <a:cs typeface="Roboto Light"/>
              <a:sym typeface="Roboto Light"/>
            </a:endParaRPr>
          </a:p>
        </p:txBody>
      </p:sp>
      <p:sp>
        <p:nvSpPr>
          <p:cNvPr id="756" name="Google Shape;756;g2244ab9ddd5_0_110"/>
          <p:cNvSpPr txBox="1"/>
          <p:nvPr/>
        </p:nvSpPr>
        <p:spPr>
          <a:xfrm>
            <a:off x="1891850" y="2521800"/>
            <a:ext cx="422100" cy="327000"/>
          </a:xfrm>
          <a:prstGeom prst="rect">
            <a:avLst/>
          </a:prstGeom>
          <a:noFill/>
          <a:ln>
            <a:noFill/>
          </a:ln>
        </p:spPr>
        <p:txBody>
          <a:bodyPr spcFirstLastPara="1" wrap="square" lIns="0" tIns="14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147788" marR="147833" lvl="0" indent="0" algn="ctr" rtl="0">
              <a:lnSpc>
                <a:spcPct val="96638"/>
              </a:lnSpc>
              <a:spcBef>
                <a:spcPts val="0"/>
              </a:spcBef>
              <a:spcAft>
                <a:spcPts val="0"/>
              </a:spcAft>
              <a:buNone/>
            </a:pPr>
            <a:r>
              <a:rPr lang="es-CO" sz="1100" b="1" i="0" u="none" strike="noStrike" cap="none">
                <a:solidFill>
                  <a:srgbClr val="CC0000"/>
                </a:solidFill>
                <a:latin typeface="Gill Sans"/>
                <a:ea typeface="Gill Sans"/>
                <a:cs typeface="Gill Sans"/>
                <a:sym typeface="Gill Sans"/>
              </a:rPr>
              <a:t>3</a:t>
            </a:r>
            <a:endParaRPr sz="1100" b="0" i="0" u="none" strike="noStrike" cap="none">
              <a:solidFill>
                <a:srgbClr val="000000"/>
              </a:solidFill>
              <a:latin typeface="Gill Sans"/>
              <a:ea typeface="Gill Sans"/>
              <a:cs typeface="Gill Sans"/>
              <a:sym typeface="Gill Sans"/>
            </a:endParaRPr>
          </a:p>
        </p:txBody>
      </p:sp>
      <p:sp>
        <p:nvSpPr>
          <p:cNvPr id="757" name="Google Shape;757;g2244ab9ddd5_0_110"/>
          <p:cNvSpPr txBox="1"/>
          <p:nvPr/>
        </p:nvSpPr>
        <p:spPr>
          <a:xfrm>
            <a:off x="2313875" y="2521800"/>
            <a:ext cx="2934000" cy="327000"/>
          </a:xfrm>
          <a:prstGeom prst="rect">
            <a:avLst/>
          </a:prstGeom>
          <a:noFill/>
          <a:ln>
            <a:noFill/>
          </a:ln>
        </p:spPr>
        <p:txBody>
          <a:bodyPr spcFirstLastPara="1" wrap="square" lIns="0" tIns="2025" rIns="0" bIns="0" anchor="t" anchorCtr="0">
            <a:noAutofit/>
          </a:bodyPr>
          <a:lstStyle/>
          <a:p>
            <a:pPr marL="0" marR="0" lvl="0" indent="0" algn="l" rtl="0">
              <a:lnSpc>
                <a:spcPct val="100000"/>
              </a:lnSpc>
              <a:spcBef>
                <a:spcPts val="0"/>
              </a:spcBef>
              <a:spcAft>
                <a:spcPts val="0"/>
              </a:spcAft>
              <a:buNone/>
            </a:pPr>
            <a:endParaRPr sz="1100" i="0" u="none" strike="noStrike" cap="none">
              <a:solidFill>
                <a:srgbClr val="000000"/>
              </a:solidFill>
              <a:latin typeface="Roboto Medium"/>
              <a:ea typeface="Roboto Medium"/>
              <a:cs typeface="Roboto Medium"/>
              <a:sym typeface="Roboto Medium"/>
            </a:endParaRPr>
          </a:p>
          <a:p>
            <a:pPr marL="28573" marR="0" lvl="0" indent="0" algn="l" rtl="0">
              <a:lnSpc>
                <a:spcPct val="101725"/>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Bogotá Music Market | BOMM</a:t>
            </a:r>
            <a:endParaRPr sz="1100" i="0" u="none" strike="noStrike" cap="none">
              <a:solidFill>
                <a:srgbClr val="000000"/>
              </a:solidFill>
              <a:latin typeface="Roboto Medium"/>
              <a:ea typeface="Roboto Medium"/>
              <a:cs typeface="Roboto Medium"/>
              <a:sym typeface="Roboto Medium"/>
            </a:endParaRPr>
          </a:p>
        </p:txBody>
      </p:sp>
      <p:sp>
        <p:nvSpPr>
          <p:cNvPr id="758" name="Google Shape;758;g2244ab9ddd5_0_110"/>
          <p:cNvSpPr txBox="1"/>
          <p:nvPr/>
        </p:nvSpPr>
        <p:spPr>
          <a:xfrm>
            <a:off x="5247825" y="2521800"/>
            <a:ext cx="2436900" cy="327000"/>
          </a:xfrm>
          <a:prstGeom prst="rect">
            <a:avLst/>
          </a:prstGeom>
          <a:noFill/>
          <a:ln>
            <a:noFill/>
          </a:ln>
        </p:spPr>
        <p:txBody>
          <a:bodyPr spcFirstLastPara="1" wrap="square" lIns="0" tIns="2025" rIns="0" bIns="0" anchor="t" anchorCtr="0">
            <a:noAutofit/>
          </a:bodyPr>
          <a:lstStyle/>
          <a:p>
            <a:pPr marL="0" marR="0" lvl="0" indent="0" algn="l" rtl="0">
              <a:lnSpc>
                <a:spcPct val="100000"/>
              </a:lnSpc>
              <a:spcBef>
                <a:spcPts val="0"/>
              </a:spcBef>
              <a:spcAft>
                <a:spcPts val="0"/>
              </a:spcAft>
              <a:buNone/>
            </a:pPr>
            <a:endParaRPr sz="600" b="0" i="0" u="none" strike="noStrike" cap="none">
              <a:solidFill>
                <a:srgbClr val="000000"/>
              </a:solidFill>
              <a:latin typeface="Arial"/>
              <a:ea typeface="Arial"/>
              <a:cs typeface="Arial"/>
              <a:sym typeface="Arial"/>
            </a:endParaRPr>
          </a:p>
          <a:p>
            <a:pPr marL="28575" marR="0" lvl="0" indent="0" algn="l" rtl="0">
              <a:lnSpc>
                <a:spcPct val="101725"/>
              </a:lnSpc>
              <a:spcBef>
                <a:spcPts val="0"/>
              </a:spcBef>
              <a:spcAft>
                <a:spcPts val="0"/>
              </a:spcAft>
              <a:buNone/>
            </a:pPr>
            <a:r>
              <a:rPr lang="es-CO" sz="1000" i="0" u="none" strike="noStrike" cap="none">
                <a:solidFill>
                  <a:srgbClr val="434343"/>
                </a:solidFill>
                <a:latin typeface="Roboto Light"/>
                <a:ea typeface="Roboto Light"/>
                <a:cs typeface="Roboto Light"/>
                <a:sym typeface="Roboto Light"/>
              </a:rPr>
              <a:t>CÁMARA DE COMERCIO DE BOGOTÁ</a:t>
            </a:r>
            <a:endParaRPr sz="1000" i="0" u="none" strike="noStrike" cap="none">
              <a:solidFill>
                <a:srgbClr val="000000"/>
              </a:solidFill>
              <a:latin typeface="Roboto Light"/>
              <a:ea typeface="Roboto Light"/>
              <a:cs typeface="Roboto Light"/>
              <a:sym typeface="Roboto Light"/>
            </a:endParaRPr>
          </a:p>
        </p:txBody>
      </p:sp>
      <p:sp>
        <p:nvSpPr>
          <p:cNvPr id="759" name="Google Shape;759;g2244ab9ddd5_0_110"/>
          <p:cNvSpPr txBox="1"/>
          <p:nvPr/>
        </p:nvSpPr>
        <p:spPr>
          <a:xfrm>
            <a:off x="1891850" y="2848900"/>
            <a:ext cx="422100" cy="312900"/>
          </a:xfrm>
          <a:prstGeom prst="rect">
            <a:avLst/>
          </a:prstGeom>
          <a:noFill/>
          <a:ln>
            <a:noFill/>
          </a:ln>
        </p:spPr>
        <p:txBody>
          <a:bodyPr spcFirstLastPara="1" wrap="square" lIns="0" tIns="750" rIns="0" bIns="0" anchor="t" anchorCtr="0">
            <a:noAutofit/>
          </a:bodyPr>
          <a:lstStyle/>
          <a:p>
            <a:pPr marL="0" marR="0" lvl="0" indent="0" algn="l" rtl="0">
              <a:lnSpc>
                <a:spcPct val="100000"/>
              </a:lnSpc>
              <a:spcBef>
                <a:spcPts val="0"/>
              </a:spcBef>
              <a:spcAft>
                <a:spcPts val="0"/>
              </a:spcAft>
              <a:buNone/>
            </a:pPr>
            <a:endParaRPr sz="600" b="0" i="0" u="none" strike="noStrike" cap="none">
              <a:solidFill>
                <a:srgbClr val="000000"/>
              </a:solidFill>
              <a:latin typeface="Arial"/>
              <a:ea typeface="Arial"/>
              <a:cs typeface="Arial"/>
              <a:sym typeface="Arial"/>
            </a:endParaRPr>
          </a:p>
          <a:p>
            <a:pPr marL="147788" marR="147833" lvl="0" indent="0" algn="ctr" rtl="0">
              <a:lnSpc>
                <a:spcPct val="96638"/>
              </a:lnSpc>
              <a:spcBef>
                <a:spcPts val="0"/>
              </a:spcBef>
              <a:spcAft>
                <a:spcPts val="0"/>
              </a:spcAft>
              <a:buNone/>
            </a:pPr>
            <a:r>
              <a:rPr lang="es-CO" sz="1100" b="1" i="0" u="none" strike="noStrike" cap="none">
                <a:solidFill>
                  <a:srgbClr val="CC0000"/>
                </a:solidFill>
                <a:latin typeface="Gill Sans"/>
                <a:ea typeface="Gill Sans"/>
                <a:cs typeface="Gill Sans"/>
                <a:sym typeface="Gill Sans"/>
              </a:rPr>
              <a:t>4</a:t>
            </a:r>
            <a:endParaRPr sz="1100" b="0" i="0" u="none" strike="noStrike" cap="none">
              <a:solidFill>
                <a:srgbClr val="000000"/>
              </a:solidFill>
              <a:latin typeface="Gill Sans"/>
              <a:ea typeface="Gill Sans"/>
              <a:cs typeface="Gill Sans"/>
              <a:sym typeface="Gill Sans"/>
            </a:endParaRPr>
          </a:p>
        </p:txBody>
      </p:sp>
      <p:sp>
        <p:nvSpPr>
          <p:cNvPr id="760" name="Google Shape;760;g2244ab9ddd5_0_110"/>
          <p:cNvSpPr txBox="1"/>
          <p:nvPr/>
        </p:nvSpPr>
        <p:spPr>
          <a:xfrm>
            <a:off x="2313875" y="2848900"/>
            <a:ext cx="2934000" cy="312900"/>
          </a:xfrm>
          <a:prstGeom prst="rect">
            <a:avLst/>
          </a:prstGeom>
          <a:noFill/>
          <a:ln>
            <a:noFill/>
          </a:ln>
        </p:spPr>
        <p:txBody>
          <a:bodyPr spcFirstLastPara="1" wrap="square" lIns="0" tIns="1300" rIns="0" bIns="0" anchor="t" anchorCtr="0">
            <a:noAutofit/>
          </a:bodyPr>
          <a:lstStyle/>
          <a:p>
            <a:pPr marL="0" marR="0" lvl="0" indent="0" algn="l" rtl="0">
              <a:lnSpc>
                <a:spcPct val="100000"/>
              </a:lnSpc>
              <a:spcBef>
                <a:spcPts val="0"/>
              </a:spcBef>
              <a:spcAft>
                <a:spcPts val="0"/>
              </a:spcAft>
              <a:buNone/>
            </a:pPr>
            <a:endParaRPr sz="1100" i="0" u="none" strike="noStrike" cap="none">
              <a:solidFill>
                <a:srgbClr val="000000"/>
              </a:solidFill>
              <a:latin typeface="Roboto Medium"/>
              <a:ea typeface="Roboto Medium"/>
              <a:cs typeface="Roboto Medium"/>
              <a:sym typeface="Roboto Medium"/>
            </a:endParaRPr>
          </a:p>
          <a:p>
            <a:pPr marL="28573" marR="0" lvl="0" indent="0" algn="l" rtl="0">
              <a:lnSpc>
                <a:spcPct val="101725"/>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Temporada de Ópera</a:t>
            </a:r>
            <a:endParaRPr sz="1100" i="0" u="none" strike="noStrike" cap="none">
              <a:solidFill>
                <a:srgbClr val="000000"/>
              </a:solidFill>
              <a:latin typeface="Roboto Medium"/>
              <a:ea typeface="Roboto Medium"/>
              <a:cs typeface="Roboto Medium"/>
              <a:sym typeface="Roboto Medium"/>
            </a:endParaRPr>
          </a:p>
        </p:txBody>
      </p:sp>
      <p:sp>
        <p:nvSpPr>
          <p:cNvPr id="761" name="Google Shape;761;g2244ab9ddd5_0_110"/>
          <p:cNvSpPr txBox="1"/>
          <p:nvPr/>
        </p:nvSpPr>
        <p:spPr>
          <a:xfrm>
            <a:off x="5247825" y="2848900"/>
            <a:ext cx="2436900" cy="312900"/>
          </a:xfrm>
          <a:prstGeom prst="rect">
            <a:avLst/>
          </a:prstGeom>
          <a:noFill/>
          <a:ln>
            <a:noFill/>
          </a:ln>
        </p:spPr>
        <p:txBody>
          <a:bodyPr spcFirstLastPara="1" wrap="square" lIns="0" tIns="1300" rIns="0" bIns="0" anchor="t" anchorCtr="0">
            <a:noAutofit/>
          </a:bodyPr>
          <a:lstStyle/>
          <a:p>
            <a:pPr marL="0" marR="0" lvl="0" indent="0" algn="l" rtl="0">
              <a:lnSpc>
                <a:spcPct val="100000"/>
              </a:lnSpc>
              <a:spcBef>
                <a:spcPts val="0"/>
              </a:spcBef>
              <a:spcAft>
                <a:spcPts val="0"/>
              </a:spcAft>
              <a:buNone/>
            </a:pPr>
            <a:endParaRPr sz="550" b="0" i="0" u="none" strike="noStrike" cap="none">
              <a:solidFill>
                <a:srgbClr val="000000"/>
              </a:solidFill>
              <a:latin typeface="Arial"/>
              <a:ea typeface="Arial"/>
              <a:cs typeface="Arial"/>
              <a:sym typeface="Arial"/>
            </a:endParaRPr>
          </a:p>
          <a:p>
            <a:pPr marL="28575" marR="0" lvl="0" indent="0" algn="l" rtl="0">
              <a:lnSpc>
                <a:spcPct val="101725"/>
              </a:lnSpc>
              <a:spcBef>
                <a:spcPts val="0"/>
              </a:spcBef>
              <a:spcAft>
                <a:spcPts val="0"/>
              </a:spcAft>
              <a:buNone/>
            </a:pPr>
            <a:r>
              <a:rPr lang="es-CO" sz="1000" i="0" u="none" strike="noStrike" cap="none">
                <a:solidFill>
                  <a:srgbClr val="434343"/>
                </a:solidFill>
                <a:latin typeface="Roboto Light"/>
                <a:ea typeface="Roboto Light"/>
                <a:cs typeface="Roboto Light"/>
                <a:sym typeface="Roboto Light"/>
              </a:rPr>
              <a:t>FUNDACIÓN CAMARÍN DEL CARMEN</a:t>
            </a:r>
            <a:endParaRPr sz="1000" i="0" u="none" strike="noStrike" cap="none">
              <a:solidFill>
                <a:srgbClr val="000000"/>
              </a:solidFill>
              <a:latin typeface="Roboto Light"/>
              <a:ea typeface="Roboto Light"/>
              <a:cs typeface="Roboto Light"/>
              <a:sym typeface="Roboto Light"/>
            </a:endParaRPr>
          </a:p>
        </p:txBody>
      </p:sp>
      <p:sp>
        <p:nvSpPr>
          <p:cNvPr id="762" name="Google Shape;762;g2244ab9ddd5_0_110"/>
          <p:cNvSpPr txBox="1"/>
          <p:nvPr/>
        </p:nvSpPr>
        <p:spPr>
          <a:xfrm>
            <a:off x="1891850" y="3161850"/>
            <a:ext cx="422100" cy="275700"/>
          </a:xfrm>
          <a:prstGeom prst="rect">
            <a:avLst/>
          </a:prstGeom>
          <a:noFill/>
          <a:ln>
            <a:noFill/>
          </a:ln>
        </p:spPr>
        <p:txBody>
          <a:bodyPr spcFirstLastPara="1" wrap="square" lIns="0" tIns="58400" rIns="0" bIns="0" anchor="t" anchorCtr="0">
            <a:noAutofit/>
          </a:bodyPr>
          <a:lstStyle/>
          <a:p>
            <a:pPr marL="147788" marR="147833" lvl="0" indent="0" algn="ctr" rtl="0">
              <a:lnSpc>
                <a:spcPct val="96638"/>
              </a:lnSpc>
              <a:spcBef>
                <a:spcPts val="0"/>
              </a:spcBef>
              <a:spcAft>
                <a:spcPts val="0"/>
              </a:spcAft>
              <a:buNone/>
            </a:pPr>
            <a:r>
              <a:rPr lang="es-CO" sz="1100" b="1" i="0" u="none" strike="noStrike" cap="none">
                <a:solidFill>
                  <a:srgbClr val="CC0000"/>
                </a:solidFill>
                <a:latin typeface="Gill Sans"/>
                <a:ea typeface="Gill Sans"/>
                <a:cs typeface="Gill Sans"/>
                <a:sym typeface="Gill Sans"/>
              </a:rPr>
              <a:t>5</a:t>
            </a:r>
            <a:endParaRPr sz="1100" b="0" i="0" u="none" strike="noStrike" cap="none">
              <a:solidFill>
                <a:srgbClr val="000000"/>
              </a:solidFill>
              <a:latin typeface="Gill Sans"/>
              <a:ea typeface="Gill Sans"/>
              <a:cs typeface="Gill Sans"/>
              <a:sym typeface="Gill Sans"/>
            </a:endParaRPr>
          </a:p>
        </p:txBody>
      </p:sp>
      <p:sp>
        <p:nvSpPr>
          <p:cNvPr id="763" name="Google Shape;763;g2244ab9ddd5_0_110"/>
          <p:cNvSpPr txBox="1"/>
          <p:nvPr/>
        </p:nvSpPr>
        <p:spPr>
          <a:xfrm>
            <a:off x="2313875" y="3161850"/>
            <a:ext cx="2934000" cy="275700"/>
          </a:xfrm>
          <a:prstGeom prst="rect">
            <a:avLst/>
          </a:prstGeom>
          <a:noFill/>
          <a:ln>
            <a:noFill/>
          </a:ln>
        </p:spPr>
        <p:txBody>
          <a:bodyPr spcFirstLastPara="1" wrap="square" lIns="0" tIns="52050" rIns="0" bIns="0" anchor="t" anchorCtr="0">
            <a:noAutofit/>
          </a:bodyPr>
          <a:lstStyle/>
          <a:p>
            <a:pPr marL="28573" marR="0" lvl="0" indent="0" algn="l" rtl="0">
              <a:lnSpc>
                <a:spcPct val="101725"/>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Festival de Mujeres en Escena por la Paz</a:t>
            </a:r>
            <a:endParaRPr sz="1100" i="0" u="none" strike="noStrike" cap="none">
              <a:solidFill>
                <a:srgbClr val="000000"/>
              </a:solidFill>
              <a:latin typeface="Roboto Medium"/>
              <a:ea typeface="Roboto Medium"/>
              <a:cs typeface="Roboto Medium"/>
              <a:sym typeface="Roboto Medium"/>
            </a:endParaRPr>
          </a:p>
        </p:txBody>
      </p:sp>
      <p:sp>
        <p:nvSpPr>
          <p:cNvPr id="764" name="Google Shape;764;g2244ab9ddd5_0_110"/>
          <p:cNvSpPr txBox="1"/>
          <p:nvPr/>
        </p:nvSpPr>
        <p:spPr>
          <a:xfrm>
            <a:off x="5247825" y="3161850"/>
            <a:ext cx="2709300" cy="275700"/>
          </a:xfrm>
          <a:prstGeom prst="rect">
            <a:avLst/>
          </a:prstGeom>
          <a:noFill/>
          <a:ln>
            <a:noFill/>
          </a:ln>
        </p:spPr>
        <p:txBody>
          <a:bodyPr spcFirstLastPara="1" wrap="square" lIns="0" tIns="52050" rIns="0" bIns="0" anchor="t" anchorCtr="0">
            <a:noAutofit/>
          </a:bodyPr>
          <a:lstStyle/>
          <a:p>
            <a:pPr marL="28575" marR="0" lvl="0" indent="0" algn="l" rtl="0">
              <a:lnSpc>
                <a:spcPct val="101725"/>
              </a:lnSpc>
              <a:spcBef>
                <a:spcPts val="0"/>
              </a:spcBef>
              <a:spcAft>
                <a:spcPts val="0"/>
              </a:spcAft>
              <a:buNone/>
            </a:pPr>
            <a:r>
              <a:rPr lang="es-CO" sz="1000" i="0" u="none" strike="noStrike" cap="none">
                <a:solidFill>
                  <a:srgbClr val="434343"/>
                </a:solidFill>
                <a:latin typeface="Roboto Light"/>
                <a:ea typeface="Roboto Light"/>
                <a:cs typeface="Roboto Light"/>
                <a:sym typeface="Roboto Light"/>
              </a:rPr>
              <a:t>CORPORACIÓN COLOMBIANA DE TEATRO</a:t>
            </a:r>
            <a:endParaRPr sz="1000" i="0" u="none" strike="noStrike" cap="none">
              <a:solidFill>
                <a:srgbClr val="000000"/>
              </a:solidFill>
              <a:latin typeface="Roboto Light"/>
              <a:ea typeface="Roboto Light"/>
              <a:cs typeface="Roboto Light"/>
              <a:sym typeface="Roboto Light"/>
            </a:endParaRPr>
          </a:p>
        </p:txBody>
      </p:sp>
      <p:sp>
        <p:nvSpPr>
          <p:cNvPr id="765" name="Google Shape;765;g2244ab9ddd5_0_110"/>
          <p:cNvSpPr txBox="1"/>
          <p:nvPr/>
        </p:nvSpPr>
        <p:spPr>
          <a:xfrm>
            <a:off x="1891850" y="3437475"/>
            <a:ext cx="422100" cy="499800"/>
          </a:xfrm>
          <a:prstGeom prst="rect">
            <a:avLst/>
          </a:prstGeom>
          <a:noFill/>
          <a:ln>
            <a:noFill/>
          </a:ln>
        </p:spPr>
        <p:txBody>
          <a:bodyPr spcFirstLastPara="1" wrap="square" lIns="0" tIns="5300" rIns="0" bIns="0" anchor="t" anchorCtr="0">
            <a:noAutofit/>
          </a:bodyPr>
          <a:lstStyle/>
          <a:p>
            <a:pPr marL="0" marR="0" lvl="0" indent="0" algn="l"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a:p>
            <a:pPr marL="147788" marR="147833" lvl="0" indent="0" algn="ctr" rtl="0">
              <a:lnSpc>
                <a:spcPct val="96638"/>
              </a:lnSpc>
              <a:spcBef>
                <a:spcPts val="0"/>
              </a:spcBef>
              <a:spcAft>
                <a:spcPts val="0"/>
              </a:spcAft>
              <a:buNone/>
            </a:pPr>
            <a:r>
              <a:rPr lang="es-CO" sz="1100" b="1" i="0" u="none" strike="noStrike" cap="none">
                <a:solidFill>
                  <a:srgbClr val="CC0000"/>
                </a:solidFill>
                <a:latin typeface="Gill Sans"/>
                <a:ea typeface="Gill Sans"/>
                <a:cs typeface="Gill Sans"/>
                <a:sym typeface="Gill Sans"/>
              </a:rPr>
              <a:t>6</a:t>
            </a:r>
            <a:endParaRPr sz="1100" b="0" i="0" u="none" strike="noStrike" cap="none">
              <a:solidFill>
                <a:srgbClr val="000000"/>
              </a:solidFill>
              <a:latin typeface="Gill Sans"/>
              <a:ea typeface="Gill Sans"/>
              <a:cs typeface="Gill Sans"/>
              <a:sym typeface="Gill Sans"/>
            </a:endParaRPr>
          </a:p>
        </p:txBody>
      </p:sp>
      <p:sp>
        <p:nvSpPr>
          <p:cNvPr id="766" name="Google Shape;766;g2244ab9ddd5_0_110"/>
          <p:cNvSpPr txBox="1"/>
          <p:nvPr/>
        </p:nvSpPr>
        <p:spPr>
          <a:xfrm>
            <a:off x="2313875" y="3437475"/>
            <a:ext cx="2934000" cy="499800"/>
          </a:xfrm>
          <a:prstGeom prst="rect">
            <a:avLst/>
          </a:prstGeom>
          <a:noFill/>
          <a:ln>
            <a:noFill/>
          </a:ln>
        </p:spPr>
        <p:txBody>
          <a:bodyPr spcFirstLastPara="1" wrap="square" lIns="0" tIns="4600" rIns="0" bIns="0" anchor="t" anchorCtr="0">
            <a:noAutofit/>
          </a:bodyPr>
          <a:lstStyle/>
          <a:p>
            <a:pPr marL="0" marR="0" lvl="0" indent="0" algn="l" rtl="0">
              <a:lnSpc>
                <a:spcPct val="100000"/>
              </a:lnSpc>
              <a:spcBef>
                <a:spcPts val="0"/>
              </a:spcBef>
              <a:spcAft>
                <a:spcPts val="0"/>
              </a:spcAft>
              <a:buNone/>
            </a:pPr>
            <a:endParaRPr sz="1100" i="0" u="none" strike="noStrike" cap="none">
              <a:solidFill>
                <a:srgbClr val="000000"/>
              </a:solidFill>
              <a:latin typeface="Roboto Medium"/>
              <a:ea typeface="Roboto Medium"/>
              <a:cs typeface="Roboto Medium"/>
              <a:sym typeface="Roboto Medium"/>
            </a:endParaRPr>
          </a:p>
          <a:p>
            <a:pPr marL="28573" marR="0" lvl="0" indent="0" algn="l" rtl="0">
              <a:lnSpc>
                <a:spcPct val="101725"/>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FAICP-Festival Artístico Internacional Invasión de Cultura Popular "Carnaval de la Alegría”</a:t>
            </a:r>
            <a:endParaRPr sz="1100" i="0" u="none" strike="noStrike" cap="none">
              <a:solidFill>
                <a:srgbClr val="000000"/>
              </a:solidFill>
              <a:latin typeface="Roboto Medium"/>
              <a:ea typeface="Roboto Medium"/>
              <a:cs typeface="Roboto Medium"/>
              <a:sym typeface="Roboto Medium"/>
            </a:endParaRPr>
          </a:p>
        </p:txBody>
      </p:sp>
      <p:sp>
        <p:nvSpPr>
          <p:cNvPr id="767" name="Google Shape;767;g2244ab9ddd5_0_110"/>
          <p:cNvSpPr txBox="1"/>
          <p:nvPr/>
        </p:nvSpPr>
        <p:spPr>
          <a:xfrm>
            <a:off x="5247825" y="3437475"/>
            <a:ext cx="2436900" cy="499800"/>
          </a:xfrm>
          <a:prstGeom prst="rect">
            <a:avLst/>
          </a:prstGeom>
          <a:noFill/>
          <a:ln>
            <a:noFill/>
          </a:ln>
        </p:spPr>
        <p:txBody>
          <a:bodyPr spcFirstLastPara="1" wrap="square" lIns="0" tIns="12200" rIns="0" bIns="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28575" marR="0" lvl="0" indent="0" algn="l" rtl="0">
              <a:lnSpc>
                <a:spcPct val="101725"/>
              </a:lnSpc>
              <a:spcBef>
                <a:spcPts val="0"/>
              </a:spcBef>
              <a:spcAft>
                <a:spcPts val="0"/>
              </a:spcAft>
              <a:buNone/>
            </a:pPr>
            <a:r>
              <a:rPr lang="es-CO" sz="1000" i="0" u="none" strike="noStrike" cap="none">
                <a:solidFill>
                  <a:srgbClr val="434343"/>
                </a:solidFill>
                <a:latin typeface="Roboto Light"/>
                <a:ea typeface="Roboto Light"/>
                <a:cs typeface="Roboto Light"/>
                <a:sym typeface="Roboto Light"/>
              </a:rPr>
              <a:t>FUNDACIÓN TCHYMINIGAGUA</a:t>
            </a:r>
            <a:endParaRPr sz="1000" i="0" u="none" strike="noStrike" cap="none">
              <a:solidFill>
                <a:srgbClr val="000000"/>
              </a:solidFill>
              <a:latin typeface="Roboto Light"/>
              <a:ea typeface="Roboto Light"/>
              <a:cs typeface="Roboto Light"/>
              <a:sym typeface="Roboto Light"/>
            </a:endParaRPr>
          </a:p>
        </p:txBody>
      </p:sp>
      <p:sp>
        <p:nvSpPr>
          <p:cNvPr id="768" name="Google Shape;768;g2244ab9ddd5_0_110"/>
          <p:cNvSpPr txBox="1"/>
          <p:nvPr/>
        </p:nvSpPr>
        <p:spPr>
          <a:xfrm>
            <a:off x="1891850" y="3937350"/>
            <a:ext cx="422100" cy="447300"/>
          </a:xfrm>
          <a:prstGeom prst="rect">
            <a:avLst/>
          </a:prstGeom>
          <a:solidFill>
            <a:schemeClr val="lt1"/>
          </a:solidFill>
          <a:ln>
            <a:noFill/>
          </a:ln>
        </p:spPr>
        <p:txBody>
          <a:bodyPr spcFirstLastPara="1" wrap="square" lIns="0" tIns="4450" rIns="0" bIns="0"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147788" marR="147833" lvl="0" indent="0" algn="ctr" rtl="0">
              <a:lnSpc>
                <a:spcPct val="96638"/>
              </a:lnSpc>
              <a:spcBef>
                <a:spcPts val="0"/>
              </a:spcBef>
              <a:spcAft>
                <a:spcPts val="0"/>
              </a:spcAft>
              <a:buNone/>
            </a:pPr>
            <a:r>
              <a:rPr lang="es-CO" sz="1100" b="1" i="0" u="none" strike="noStrike" cap="none">
                <a:solidFill>
                  <a:srgbClr val="CC0000"/>
                </a:solidFill>
                <a:latin typeface="Gill Sans"/>
                <a:ea typeface="Gill Sans"/>
                <a:cs typeface="Gill Sans"/>
                <a:sym typeface="Gill Sans"/>
              </a:rPr>
              <a:t>7</a:t>
            </a:r>
            <a:endParaRPr sz="1100" b="0" i="0" u="none" strike="noStrike" cap="none">
              <a:solidFill>
                <a:srgbClr val="000000"/>
              </a:solidFill>
              <a:latin typeface="Gill Sans"/>
              <a:ea typeface="Gill Sans"/>
              <a:cs typeface="Gill Sans"/>
              <a:sym typeface="Gill Sans"/>
            </a:endParaRPr>
          </a:p>
        </p:txBody>
      </p:sp>
      <p:sp>
        <p:nvSpPr>
          <p:cNvPr id="769" name="Google Shape;769;g2244ab9ddd5_0_110"/>
          <p:cNvSpPr txBox="1"/>
          <p:nvPr/>
        </p:nvSpPr>
        <p:spPr>
          <a:xfrm>
            <a:off x="2313875" y="3937350"/>
            <a:ext cx="2934000" cy="447300"/>
          </a:xfrm>
          <a:prstGeom prst="rect">
            <a:avLst/>
          </a:prstGeom>
          <a:solidFill>
            <a:schemeClr val="lt1"/>
          </a:solidFill>
          <a:ln>
            <a:noFill/>
          </a:ln>
        </p:spPr>
        <p:txBody>
          <a:bodyPr spcFirstLastPara="1" wrap="square" lIns="0" tIns="11350" rIns="0" bIns="0" anchor="t" anchorCtr="0">
            <a:noAutofit/>
          </a:bodyPr>
          <a:lstStyle/>
          <a:p>
            <a:pPr marL="0" marR="0" lvl="0" indent="0" algn="l" rtl="0">
              <a:lnSpc>
                <a:spcPct val="100000"/>
              </a:lnSpc>
              <a:spcBef>
                <a:spcPts val="0"/>
              </a:spcBef>
              <a:spcAft>
                <a:spcPts val="0"/>
              </a:spcAft>
              <a:buNone/>
            </a:pPr>
            <a:endParaRPr sz="1100" i="0" u="none" strike="noStrike" cap="none">
              <a:solidFill>
                <a:srgbClr val="000000"/>
              </a:solidFill>
              <a:latin typeface="Roboto Medium"/>
              <a:ea typeface="Roboto Medium"/>
              <a:cs typeface="Roboto Medium"/>
              <a:sym typeface="Roboto Medium"/>
            </a:endParaRPr>
          </a:p>
          <a:p>
            <a:pPr marL="28573" marR="0" lvl="0" indent="0" algn="l" rtl="0">
              <a:lnSpc>
                <a:spcPct val="101725"/>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Festival Internacional de Títeres Manuelucho</a:t>
            </a:r>
            <a:endParaRPr sz="1100" i="0" u="none" strike="noStrike" cap="none">
              <a:solidFill>
                <a:srgbClr val="000000"/>
              </a:solidFill>
              <a:latin typeface="Roboto Medium"/>
              <a:ea typeface="Roboto Medium"/>
              <a:cs typeface="Roboto Medium"/>
              <a:sym typeface="Roboto Medium"/>
            </a:endParaRPr>
          </a:p>
        </p:txBody>
      </p:sp>
      <p:sp>
        <p:nvSpPr>
          <p:cNvPr id="770" name="Google Shape;770;g2244ab9ddd5_0_110"/>
          <p:cNvSpPr txBox="1"/>
          <p:nvPr/>
        </p:nvSpPr>
        <p:spPr>
          <a:xfrm>
            <a:off x="5247825" y="3937350"/>
            <a:ext cx="2436900" cy="447300"/>
          </a:xfrm>
          <a:prstGeom prst="rect">
            <a:avLst/>
          </a:prstGeom>
          <a:solidFill>
            <a:schemeClr val="lt1"/>
          </a:solidFill>
          <a:ln>
            <a:noFill/>
          </a:ln>
        </p:spPr>
        <p:txBody>
          <a:bodyPr spcFirstLastPara="1" wrap="square" lIns="0" tIns="64250" rIns="0" bIns="0" anchor="t" anchorCtr="0">
            <a:noAutofit/>
          </a:bodyPr>
          <a:lstStyle/>
          <a:p>
            <a:pPr marL="28575" marR="277924" lvl="0" indent="0" algn="l" rtl="0">
              <a:lnSpc>
                <a:spcPct val="120000"/>
              </a:lnSpc>
              <a:spcBef>
                <a:spcPts val="0"/>
              </a:spcBef>
              <a:spcAft>
                <a:spcPts val="0"/>
              </a:spcAft>
              <a:buNone/>
            </a:pPr>
            <a:r>
              <a:rPr lang="es-CO" sz="1000" i="0" u="none" strike="noStrike" cap="none">
                <a:solidFill>
                  <a:srgbClr val="434343"/>
                </a:solidFill>
                <a:latin typeface="Roboto Light"/>
                <a:ea typeface="Roboto Light"/>
                <a:cs typeface="Roboto Light"/>
                <a:sym typeface="Roboto Light"/>
              </a:rPr>
              <a:t>FUNDACIÓN DE TÍTERES Y TEATRO LA LIBÉLULA DORADA</a:t>
            </a:r>
            <a:endParaRPr sz="1000" i="0" u="none" strike="noStrike" cap="none">
              <a:solidFill>
                <a:srgbClr val="000000"/>
              </a:solidFill>
              <a:latin typeface="Roboto Light"/>
              <a:ea typeface="Roboto Light"/>
              <a:cs typeface="Roboto Light"/>
              <a:sym typeface="Roboto Light"/>
            </a:endParaRPr>
          </a:p>
        </p:txBody>
      </p:sp>
      <p:sp>
        <p:nvSpPr>
          <p:cNvPr id="771" name="Google Shape;771;g2244ab9ddd5_0_110"/>
          <p:cNvSpPr txBox="1"/>
          <p:nvPr/>
        </p:nvSpPr>
        <p:spPr>
          <a:xfrm>
            <a:off x="4203975" y="248275"/>
            <a:ext cx="4186800" cy="5727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799941" lvl="0" indent="0" algn="l" rtl="0">
              <a:lnSpc>
                <a:spcPct val="101725"/>
              </a:lnSpc>
              <a:spcBef>
                <a:spcPts val="0"/>
              </a:spcBef>
              <a:spcAft>
                <a:spcPts val="0"/>
              </a:spcAft>
              <a:buClr>
                <a:schemeClr val="dk1"/>
              </a:buClr>
              <a:buFont typeface="Arial"/>
              <a:buNone/>
            </a:pPr>
            <a:r>
              <a:rPr lang="es-CO" sz="2000" b="1">
                <a:solidFill>
                  <a:srgbClr val="674EA7"/>
                </a:solidFill>
                <a:latin typeface="Roboto"/>
                <a:ea typeface="Roboto"/>
                <a:cs typeface="Roboto"/>
                <a:sym typeface="Roboto"/>
              </a:rPr>
              <a:t>Proyectos Metropolitanos</a:t>
            </a:r>
            <a:endParaRPr sz="2000" b="1">
              <a:solidFill>
                <a:srgbClr val="674EA7"/>
              </a:solidFill>
              <a:latin typeface="Roboto"/>
              <a:ea typeface="Roboto"/>
              <a:cs typeface="Roboto"/>
              <a:sym typeface="Roboto"/>
            </a:endParaRPr>
          </a:p>
          <a:p>
            <a:pPr marL="799941" marR="0" lvl="0" indent="0" algn="l" rtl="0">
              <a:lnSpc>
                <a:spcPct val="101725"/>
              </a:lnSpc>
              <a:spcBef>
                <a:spcPts val="0"/>
              </a:spcBef>
              <a:spcAft>
                <a:spcPts val="0"/>
              </a:spcAft>
              <a:buNone/>
            </a:pPr>
            <a:endParaRPr sz="2200" b="1">
              <a:solidFill>
                <a:srgbClr val="674EA7"/>
              </a:solidFill>
              <a:latin typeface="Calibri"/>
              <a:ea typeface="Calibri"/>
              <a:cs typeface="Calibri"/>
              <a:sym typeface="Calibri"/>
            </a:endParaRPr>
          </a:p>
        </p:txBody>
      </p:sp>
      <p:pic>
        <p:nvPicPr>
          <p:cNvPr id="772" name="Google Shape;772;g2244ab9ddd5_0_110"/>
          <p:cNvPicPr preferRelativeResize="0"/>
          <p:nvPr/>
        </p:nvPicPr>
        <p:blipFill rotWithShape="1">
          <a:blip r:embed="rId3">
            <a:alphaModFix/>
          </a:blip>
          <a:srcRect/>
          <a:stretch/>
        </p:blipFill>
        <p:spPr>
          <a:xfrm>
            <a:off x="7741455" y="-27150"/>
            <a:ext cx="1843419" cy="5143501"/>
          </a:xfrm>
          <a:prstGeom prst="rect">
            <a:avLst/>
          </a:prstGeom>
          <a:noFill/>
          <a:ln>
            <a:noFill/>
          </a:ln>
        </p:spPr>
      </p:pic>
      <p:sp>
        <p:nvSpPr>
          <p:cNvPr id="773" name="Google Shape;773;g2244ab9ddd5_0_110"/>
          <p:cNvSpPr txBox="1"/>
          <p:nvPr/>
        </p:nvSpPr>
        <p:spPr>
          <a:xfrm>
            <a:off x="724350" y="649875"/>
            <a:ext cx="7695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1800">
                <a:solidFill>
                  <a:srgbClr val="491F6A"/>
                </a:solidFill>
                <a:latin typeface="Roboto Medium"/>
                <a:ea typeface="Roboto Medium"/>
                <a:cs typeface="Roboto Medium"/>
                <a:sym typeface="Roboto Medium"/>
              </a:rPr>
              <a:t>Listado de proyectos invitados históricamente</a:t>
            </a:r>
            <a:endParaRPr sz="1800">
              <a:solidFill>
                <a:srgbClr val="491F6A"/>
              </a:solidFill>
              <a:latin typeface="Roboto Medium"/>
              <a:ea typeface="Roboto Medium"/>
              <a:cs typeface="Roboto Medium"/>
              <a:sym typeface="Roboto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g2244ab9ddd5_0_172"/>
          <p:cNvSpPr/>
          <p:nvPr/>
        </p:nvSpPr>
        <p:spPr>
          <a:xfrm>
            <a:off x="4499675" y="248275"/>
            <a:ext cx="3891000" cy="572700"/>
          </a:xfrm>
          <a:custGeom>
            <a:avLst/>
            <a:gdLst/>
            <a:ahLst/>
            <a:cxnLst/>
            <a:rect l="l" t="t" r="r" b="b"/>
            <a:pathLst>
              <a:path w="3891000" h="572700" extrusionOk="0">
                <a:moveTo>
                  <a:pt x="0" y="0"/>
                </a:moveTo>
                <a:lnTo>
                  <a:pt x="3891000" y="0"/>
                </a:lnTo>
                <a:lnTo>
                  <a:pt x="3891000" y="572700"/>
                </a:lnTo>
                <a:lnTo>
                  <a:pt x="0" y="572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g2244ab9ddd5_0_172"/>
          <p:cNvSpPr txBox="1"/>
          <p:nvPr/>
        </p:nvSpPr>
        <p:spPr>
          <a:xfrm>
            <a:off x="4525751" y="481313"/>
            <a:ext cx="111600" cy="417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grpSp>
        <p:nvGrpSpPr>
          <p:cNvPr id="780" name="Google Shape;780;g2244ab9ddd5_0_172"/>
          <p:cNvGrpSpPr/>
          <p:nvPr/>
        </p:nvGrpSpPr>
        <p:grpSpPr>
          <a:xfrm>
            <a:off x="1459101" y="842225"/>
            <a:ext cx="6848274" cy="2997250"/>
            <a:chOff x="1333501" y="1223225"/>
            <a:chExt cx="6848274" cy="2997250"/>
          </a:xfrm>
        </p:grpSpPr>
        <p:sp>
          <p:nvSpPr>
            <p:cNvPr id="781" name="Google Shape;781;g2244ab9ddd5_0_172"/>
            <p:cNvSpPr/>
            <p:nvPr/>
          </p:nvSpPr>
          <p:spPr>
            <a:xfrm>
              <a:off x="1409701" y="1227975"/>
              <a:ext cx="422025" cy="407275"/>
            </a:xfrm>
            <a:custGeom>
              <a:avLst/>
              <a:gdLst/>
              <a:ahLst/>
              <a:cxnLst/>
              <a:rect l="l" t="t" r="r" b="b"/>
              <a:pathLst>
                <a:path w="422025" h="407275" extrusionOk="0">
                  <a:moveTo>
                    <a:pt x="0" y="0"/>
                  </a:moveTo>
                  <a:lnTo>
                    <a:pt x="422025" y="0"/>
                  </a:lnTo>
                  <a:lnTo>
                    <a:pt x="422025" y="407275"/>
                  </a:lnTo>
                  <a:lnTo>
                    <a:pt x="0" y="407275"/>
                  </a:lnTo>
                  <a:lnTo>
                    <a:pt x="0" y="0"/>
                  </a:lnTo>
                  <a:close/>
                </a:path>
              </a:pathLst>
            </a:custGeom>
            <a:solidFill>
              <a:srgbClr val="8C81BD"/>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82" name="Google Shape;782;g2244ab9ddd5_0_172"/>
            <p:cNvSpPr/>
            <p:nvPr/>
          </p:nvSpPr>
          <p:spPr>
            <a:xfrm>
              <a:off x="1831726" y="1227975"/>
              <a:ext cx="2933950" cy="407275"/>
            </a:xfrm>
            <a:custGeom>
              <a:avLst/>
              <a:gdLst/>
              <a:ahLst/>
              <a:cxnLst/>
              <a:rect l="l" t="t" r="r" b="b"/>
              <a:pathLst>
                <a:path w="2933950" h="407275" extrusionOk="0">
                  <a:moveTo>
                    <a:pt x="0" y="0"/>
                  </a:moveTo>
                  <a:lnTo>
                    <a:pt x="2933950" y="0"/>
                  </a:lnTo>
                  <a:lnTo>
                    <a:pt x="2933950" y="407275"/>
                  </a:lnTo>
                  <a:lnTo>
                    <a:pt x="0" y="407275"/>
                  </a:lnTo>
                  <a:lnTo>
                    <a:pt x="0" y="0"/>
                  </a:lnTo>
                  <a:close/>
                </a:path>
              </a:pathLst>
            </a:custGeom>
            <a:solidFill>
              <a:srgbClr val="8C81BD"/>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83" name="Google Shape;783;g2244ab9ddd5_0_172"/>
            <p:cNvSpPr/>
            <p:nvPr/>
          </p:nvSpPr>
          <p:spPr>
            <a:xfrm>
              <a:off x="4765676" y="1227975"/>
              <a:ext cx="3161748" cy="407275"/>
            </a:xfrm>
            <a:custGeom>
              <a:avLst/>
              <a:gdLst/>
              <a:ahLst/>
              <a:cxnLst/>
              <a:rect l="l" t="t" r="r" b="b"/>
              <a:pathLst>
                <a:path w="2436800" h="407275" extrusionOk="0">
                  <a:moveTo>
                    <a:pt x="0" y="0"/>
                  </a:moveTo>
                  <a:lnTo>
                    <a:pt x="2436800" y="0"/>
                  </a:lnTo>
                  <a:lnTo>
                    <a:pt x="2436800" y="407275"/>
                  </a:lnTo>
                  <a:lnTo>
                    <a:pt x="0" y="407275"/>
                  </a:lnTo>
                  <a:lnTo>
                    <a:pt x="0" y="0"/>
                  </a:lnTo>
                  <a:close/>
                </a:path>
              </a:pathLst>
            </a:custGeom>
            <a:solidFill>
              <a:srgbClr val="8C81BD"/>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84" name="Google Shape;784;g2244ab9ddd5_0_172"/>
            <p:cNvSpPr/>
            <p:nvPr/>
          </p:nvSpPr>
          <p:spPr>
            <a:xfrm>
              <a:off x="1409701" y="1223225"/>
              <a:ext cx="0" cy="407275"/>
            </a:xfrm>
            <a:custGeom>
              <a:avLst/>
              <a:gdLst/>
              <a:ahLst/>
              <a:cxnLst/>
              <a:rect l="l" t="t" r="r" b="b"/>
              <a:pathLst>
                <a:path w="120000" h="407275" extrusionOk="0">
                  <a:moveTo>
                    <a:pt x="0" y="0"/>
                  </a:moveTo>
                  <a:lnTo>
                    <a:pt x="0" y="407275"/>
                  </a:lnTo>
                </a:path>
              </a:pathLst>
            </a:custGeom>
            <a:no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85" name="Google Shape;785;g2244ab9ddd5_0_172"/>
            <p:cNvSpPr/>
            <p:nvPr/>
          </p:nvSpPr>
          <p:spPr>
            <a:xfrm>
              <a:off x="1409701" y="2571725"/>
              <a:ext cx="422025" cy="407275"/>
            </a:xfrm>
            <a:custGeom>
              <a:avLst/>
              <a:gdLst/>
              <a:ahLst/>
              <a:cxnLst/>
              <a:rect l="l" t="t" r="r" b="b"/>
              <a:pathLst>
                <a:path w="422025" h="407275" extrusionOk="0">
                  <a:moveTo>
                    <a:pt x="0" y="0"/>
                  </a:moveTo>
                  <a:lnTo>
                    <a:pt x="422025" y="0"/>
                  </a:lnTo>
                  <a:lnTo>
                    <a:pt x="422025" y="407275"/>
                  </a:lnTo>
                  <a:lnTo>
                    <a:pt x="0" y="407275"/>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86" name="Google Shape;786;g2244ab9ddd5_0_172"/>
            <p:cNvSpPr/>
            <p:nvPr/>
          </p:nvSpPr>
          <p:spPr>
            <a:xfrm>
              <a:off x="1831726" y="2571725"/>
              <a:ext cx="2933950" cy="407275"/>
            </a:xfrm>
            <a:custGeom>
              <a:avLst/>
              <a:gdLst/>
              <a:ahLst/>
              <a:cxnLst/>
              <a:rect l="l" t="t" r="r" b="b"/>
              <a:pathLst>
                <a:path w="2933950" h="407275" extrusionOk="0">
                  <a:moveTo>
                    <a:pt x="0" y="0"/>
                  </a:moveTo>
                  <a:lnTo>
                    <a:pt x="2933950" y="0"/>
                  </a:lnTo>
                  <a:lnTo>
                    <a:pt x="2933950" y="407275"/>
                  </a:lnTo>
                  <a:lnTo>
                    <a:pt x="0" y="407275"/>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87" name="Google Shape;787;g2244ab9ddd5_0_172"/>
            <p:cNvSpPr/>
            <p:nvPr/>
          </p:nvSpPr>
          <p:spPr>
            <a:xfrm>
              <a:off x="4765676" y="2571725"/>
              <a:ext cx="2436800" cy="407275"/>
            </a:xfrm>
            <a:custGeom>
              <a:avLst/>
              <a:gdLst/>
              <a:ahLst/>
              <a:cxnLst/>
              <a:rect l="l" t="t" r="r" b="b"/>
              <a:pathLst>
                <a:path w="2436800" h="407275" extrusionOk="0">
                  <a:moveTo>
                    <a:pt x="0" y="0"/>
                  </a:moveTo>
                  <a:lnTo>
                    <a:pt x="2436800" y="0"/>
                  </a:lnTo>
                  <a:lnTo>
                    <a:pt x="2436800" y="407275"/>
                  </a:lnTo>
                  <a:lnTo>
                    <a:pt x="0" y="407275"/>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88" name="Google Shape;788;g2244ab9ddd5_0_172"/>
            <p:cNvSpPr/>
            <p:nvPr/>
          </p:nvSpPr>
          <p:spPr>
            <a:xfrm>
              <a:off x="1409701" y="2979000"/>
              <a:ext cx="422025" cy="407275"/>
            </a:xfrm>
            <a:custGeom>
              <a:avLst/>
              <a:gdLst/>
              <a:ahLst/>
              <a:cxnLst/>
              <a:rect l="l" t="t" r="r" b="b"/>
              <a:pathLst>
                <a:path w="422025" h="407275" extrusionOk="0">
                  <a:moveTo>
                    <a:pt x="0" y="0"/>
                  </a:moveTo>
                  <a:lnTo>
                    <a:pt x="422025" y="0"/>
                  </a:lnTo>
                  <a:lnTo>
                    <a:pt x="422025" y="407275"/>
                  </a:lnTo>
                  <a:lnTo>
                    <a:pt x="0" y="407275"/>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89" name="Google Shape;789;g2244ab9ddd5_0_172"/>
            <p:cNvSpPr/>
            <p:nvPr/>
          </p:nvSpPr>
          <p:spPr>
            <a:xfrm>
              <a:off x="1831726" y="2979000"/>
              <a:ext cx="2933950" cy="407275"/>
            </a:xfrm>
            <a:custGeom>
              <a:avLst/>
              <a:gdLst/>
              <a:ahLst/>
              <a:cxnLst/>
              <a:rect l="l" t="t" r="r" b="b"/>
              <a:pathLst>
                <a:path w="2933950" h="407275" extrusionOk="0">
                  <a:moveTo>
                    <a:pt x="0" y="0"/>
                  </a:moveTo>
                  <a:lnTo>
                    <a:pt x="2933950" y="0"/>
                  </a:lnTo>
                  <a:lnTo>
                    <a:pt x="2933950" y="407275"/>
                  </a:lnTo>
                  <a:lnTo>
                    <a:pt x="0" y="407275"/>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90" name="Google Shape;790;g2244ab9ddd5_0_172"/>
            <p:cNvSpPr/>
            <p:nvPr/>
          </p:nvSpPr>
          <p:spPr>
            <a:xfrm>
              <a:off x="4765676" y="2979000"/>
              <a:ext cx="2436800" cy="407275"/>
            </a:xfrm>
            <a:custGeom>
              <a:avLst/>
              <a:gdLst/>
              <a:ahLst/>
              <a:cxnLst/>
              <a:rect l="l" t="t" r="r" b="b"/>
              <a:pathLst>
                <a:path w="2436800" h="407275" extrusionOk="0">
                  <a:moveTo>
                    <a:pt x="0" y="0"/>
                  </a:moveTo>
                  <a:lnTo>
                    <a:pt x="2436800" y="0"/>
                  </a:lnTo>
                  <a:lnTo>
                    <a:pt x="2436800" y="407275"/>
                  </a:lnTo>
                  <a:lnTo>
                    <a:pt x="0" y="407275"/>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91" name="Google Shape;791;g2244ab9ddd5_0_172"/>
            <p:cNvSpPr/>
            <p:nvPr/>
          </p:nvSpPr>
          <p:spPr>
            <a:xfrm>
              <a:off x="1409701" y="3808325"/>
              <a:ext cx="422025" cy="407275"/>
            </a:xfrm>
            <a:custGeom>
              <a:avLst/>
              <a:gdLst/>
              <a:ahLst/>
              <a:cxnLst/>
              <a:rect l="l" t="t" r="r" b="b"/>
              <a:pathLst>
                <a:path w="422025" h="407275" extrusionOk="0">
                  <a:moveTo>
                    <a:pt x="0" y="0"/>
                  </a:moveTo>
                  <a:lnTo>
                    <a:pt x="422025" y="0"/>
                  </a:lnTo>
                  <a:lnTo>
                    <a:pt x="422025" y="407275"/>
                  </a:lnTo>
                  <a:lnTo>
                    <a:pt x="0" y="407275"/>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92" name="Google Shape;792;g2244ab9ddd5_0_172"/>
            <p:cNvSpPr/>
            <p:nvPr/>
          </p:nvSpPr>
          <p:spPr>
            <a:xfrm>
              <a:off x="1831726" y="3808325"/>
              <a:ext cx="2933950" cy="407275"/>
            </a:xfrm>
            <a:custGeom>
              <a:avLst/>
              <a:gdLst/>
              <a:ahLst/>
              <a:cxnLst/>
              <a:rect l="l" t="t" r="r" b="b"/>
              <a:pathLst>
                <a:path w="2933950" h="407275" extrusionOk="0">
                  <a:moveTo>
                    <a:pt x="0" y="0"/>
                  </a:moveTo>
                  <a:lnTo>
                    <a:pt x="2933950" y="0"/>
                  </a:lnTo>
                  <a:lnTo>
                    <a:pt x="2933950" y="407275"/>
                  </a:lnTo>
                  <a:lnTo>
                    <a:pt x="0" y="407275"/>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93" name="Google Shape;793;g2244ab9ddd5_0_172"/>
            <p:cNvSpPr/>
            <p:nvPr/>
          </p:nvSpPr>
          <p:spPr>
            <a:xfrm>
              <a:off x="4765676" y="3808325"/>
              <a:ext cx="2436800" cy="407275"/>
            </a:xfrm>
            <a:custGeom>
              <a:avLst/>
              <a:gdLst/>
              <a:ahLst/>
              <a:cxnLst/>
              <a:rect l="l" t="t" r="r" b="b"/>
              <a:pathLst>
                <a:path w="2436800" h="407275" extrusionOk="0">
                  <a:moveTo>
                    <a:pt x="0" y="0"/>
                  </a:moveTo>
                  <a:lnTo>
                    <a:pt x="2436800" y="0"/>
                  </a:lnTo>
                  <a:lnTo>
                    <a:pt x="2436800" y="407275"/>
                  </a:lnTo>
                  <a:lnTo>
                    <a:pt x="0" y="407275"/>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94" name="Google Shape;794;g2244ab9ddd5_0_172"/>
            <p:cNvSpPr/>
            <p:nvPr/>
          </p:nvSpPr>
          <p:spPr>
            <a:xfrm>
              <a:off x="1409701" y="1630500"/>
              <a:ext cx="0" cy="2589850"/>
            </a:xfrm>
            <a:custGeom>
              <a:avLst/>
              <a:gdLst/>
              <a:ahLst/>
              <a:cxnLst/>
              <a:rect l="l" t="t" r="r" b="b"/>
              <a:pathLst>
                <a:path w="120000" h="2589850" extrusionOk="0">
                  <a:moveTo>
                    <a:pt x="0" y="0"/>
                  </a:moveTo>
                  <a:lnTo>
                    <a:pt x="0" y="258985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95" name="Google Shape;795;g2244ab9ddd5_0_172"/>
            <p:cNvSpPr/>
            <p:nvPr/>
          </p:nvSpPr>
          <p:spPr>
            <a:xfrm>
              <a:off x="1831726" y="1223225"/>
              <a:ext cx="0" cy="407275"/>
            </a:xfrm>
            <a:custGeom>
              <a:avLst/>
              <a:gdLst/>
              <a:ahLst/>
              <a:cxnLst/>
              <a:rect l="l" t="t" r="r" b="b"/>
              <a:pathLst>
                <a:path w="120000" h="407275" extrusionOk="0">
                  <a:moveTo>
                    <a:pt x="0" y="0"/>
                  </a:moveTo>
                  <a:lnTo>
                    <a:pt x="0" y="407275"/>
                  </a:lnTo>
                </a:path>
              </a:pathLst>
            </a:custGeom>
            <a:no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96" name="Google Shape;796;g2244ab9ddd5_0_172"/>
            <p:cNvSpPr/>
            <p:nvPr/>
          </p:nvSpPr>
          <p:spPr>
            <a:xfrm>
              <a:off x="1831726" y="1630500"/>
              <a:ext cx="0" cy="2589850"/>
            </a:xfrm>
            <a:custGeom>
              <a:avLst/>
              <a:gdLst/>
              <a:ahLst/>
              <a:cxnLst/>
              <a:rect l="l" t="t" r="r" b="b"/>
              <a:pathLst>
                <a:path w="120000" h="2589850" extrusionOk="0">
                  <a:moveTo>
                    <a:pt x="0" y="0"/>
                  </a:moveTo>
                  <a:lnTo>
                    <a:pt x="0" y="258985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97" name="Google Shape;797;g2244ab9ddd5_0_172"/>
            <p:cNvSpPr/>
            <p:nvPr/>
          </p:nvSpPr>
          <p:spPr>
            <a:xfrm>
              <a:off x="4765676" y="1223225"/>
              <a:ext cx="0" cy="407275"/>
            </a:xfrm>
            <a:custGeom>
              <a:avLst/>
              <a:gdLst/>
              <a:ahLst/>
              <a:cxnLst/>
              <a:rect l="l" t="t" r="r" b="b"/>
              <a:pathLst>
                <a:path w="120000" h="407275" extrusionOk="0">
                  <a:moveTo>
                    <a:pt x="0" y="0"/>
                  </a:moveTo>
                  <a:lnTo>
                    <a:pt x="0" y="407275"/>
                  </a:lnTo>
                </a:path>
              </a:pathLst>
            </a:custGeom>
            <a:no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98" name="Google Shape;798;g2244ab9ddd5_0_172"/>
            <p:cNvSpPr/>
            <p:nvPr/>
          </p:nvSpPr>
          <p:spPr>
            <a:xfrm>
              <a:off x="4765676" y="1630500"/>
              <a:ext cx="0" cy="2589850"/>
            </a:xfrm>
            <a:custGeom>
              <a:avLst/>
              <a:gdLst/>
              <a:ahLst/>
              <a:cxnLst/>
              <a:rect l="l" t="t" r="r" b="b"/>
              <a:pathLst>
                <a:path w="120000" h="2589850" extrusionOk="0">
                  <a:moveTo>
                    <a:pt x="0" y="0"/>
                  </a:moveTo>
                  <a:lnTo>
                    <a:pt x="0" y="258985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799" name="Google Shape;799;g2244ab9ddd5_0_172"/>
            <p:cNvSpPr/>
            <p:nvPr/>
          </p:nvSpPr>
          <p:spPr>
            <a:xfrm>
              <a:off x="7202476" y="1223225"/>
              <a:ext cx="0" cy="407275"/>
            </a:xfrm>
            <a:custGeom>
              <a:avLst/>
              <a:gdLst/>
              <a:ahLst/>
              <a:cxnLst/>
              <a:rect l="l" t="t" r="r" b="b"/>
              <a:pathLst>
                <a:path w="120000" h="407275" extrusionOk="0">
                  <a:moveTo>
                    <a:pt x="0" y="0"/>
                  </a:moveTo>
                  <a:lnTo>
                    <a:pt x="0" y="407275"/>
                  </a:lnTo>
                </a:path>
              </a:pathLst>
            </a:custGeom>
            <a:noFill/>
            <a:ln w="9525" cap="flat" cmpd="sng">
              <a:solidFill>
                <a:srgbClr val="9E9E9E"/>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800" name="Google Shape;800;g2244ab9ddd5_0_172"/>
            <p:cNvSpPr/>
            <p:nvPr/>
          </p:nvSpPr>
          <p:spPr>
            <a:xfrm flipH="1">
              <a:off x="7202400" y="1630500"/>
              <a:ext cx="722400" cy="2589850"/>
            </a:xfrm>
            <a:custGeom>
              <a:avLst/>
              <a:gdLst/>
              <a:ahLst/>
              <a:cxnLst/>
              <a:rect l="l" t="t" r="r" b="b"/>
              <a:pathLst>
                <a:path w="120000" h="2589850" extrusionOk="0">
                  <a:moveTo>
                    <a:pt x="0" y="0"/>
                  </a:moveTo>
                  <a:lnTo>
                    <a:pt x="0" y="258985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801" name="Google Shape;801;g2244ab9ddd5_0_172"/>
            <p:cNvSpPr/>
            <p:nvPr/>
          </p:nvSpPr>
          <p:spPr>
            <a:xfrm>
              <a:off x="1404951" y="2042524"/>
              <a:ext cx="6523188" cy="456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802" name="Google Shape;802;g2244ab9ddd5_0_172"/>
            <p:cNvSpPr/>
            <p:nvPr/>
          </p:nvSpPr>
          <p:spPr>
            <a:xfrm>
              <a:off x="1404951" y="2282149"/>
              <a:ext cx="6523188" cy="456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803" name="Google Shape;803;g2244ab9ddd5_0_172"/>
            <p:cNvSpPr/>
            <p:nvPr/>
          </p:nvSpPr>
          <p:spPr>
            <a:xfrm rot="10800000" flipH="1">
              <a:off x="1404951" y="2526125"/>
              <a:ext cx="6523188" cy="456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804" name="Google Shape;804;g2244ab9ddd5_0_172"/>
            <p:cNvSpPr/>
            <p:nvPr/>
          </p:nvSpPr>
          <p:spPr>
            <a:xfrm rot="10800000" flipH="1">
              <a:off x="1404951" y="2933400"/>
              <a:ext cx="6523188" cy="456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805" name="Google Shape;805;g2244ab9ddd5_0_172"/>
            <p:cNvSpPr/>
            <p:nvPr/>
          </p:nvSpPr>
          <p:spPr>
            <a:xfrm rot="10800000" flipH="1">
              <a:off x="1404951" y="3340675"/>
              <a:ext cx="6523188" cy="456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806" name="Google Shape;806;g2244ab9ddd5_0_172"/>
            <p:cNvSpPr/>
            <p:nvPr/>
          </p:nvSpPr>
          <p:spPr>
            <a:xfrm rot="10800000" flipH="1">
              <a:off x="1404951" y="3762725"/>
              <a:ext cx="6523188" cy="456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807" name="Google Shape;807;g2244ab9ddd5_0_172"/>
            <p:cNvSpPr/>
            <p:nvPr/>
          </p:nvSpPr>
          <p:spPr>
            <a:xfrm rot="10800000" flipH="1">
              <a:off x="1404952" y="4170000"/>
              <a:ext cx="6447993" cy="45600"/>
            </a:xfrm>
            <a:custGeom>
              <a:avLst/>
              <a:gdLst/>
              <a:ahLst/>
              <a:cxnLst/>
              <a:rect l="l" t="t" r="r" b="b"/>
              <a:pathLst>
                <a:path w="7519525" h="120000" extrusionOk="0">
                  <a:moveTo>
                    <a:pt x="0" y="0"/>
                  </a:moveTo>
                  <a:lnTo>
                    <a:pt x="7519525" y="0"/>
                  </a:lnTo>
                </a:path>
              </a:pathLst>
            </a:custGeom>
            <a:noFill/>
            <a:ln w="9525" cap="flat" cmpd="sng">
              <a:solidFill>
                <a:srgbClr val="E1DEF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None/>
              </a:pPr>
              <a:endParaRPr sz="1400" i="0" u="none" strike="noStrike" cap="none">
                <a:solidFill>
                  <a:srgbClr val="000000"/>
                </a:solidFill>
                <a:latin typeface="Roboto Light"/>
                <a:ea typeface="Roboto Light"/>
                <a:cs typeface="Roboto Light"/>
                <a:sym typeface="Roboto Light"/>
              </a:endParaRPr>
            </a:p>
          </p:txBody>
        </p:sp>
        <p:sp>
          <p:nvSpPr>
            <p:cNvPr id="808" name="Google Shape;808;g2244ab9ddd5_0_172"/>
            <p:cNvSpPr txBox="1"/>
            <p:nvPr/>
          </p:nvSpPr>
          <p:spPr>
            <a:xfrm>
              <a:off x="1340126" y="1227975"/>
              <a:ext cx="69600" cy="2992500"/>
            </a:xfrm>
            <a:prstGeom prst="rect">
              <a:avLst/>
            </a:prstGeom>
            <a:noFill/>
            <a:ln>
              <a:noFill/>
            </a:ln>
          </p:spPr>
          <p:txBody>
            <a:bodyPr spcFirstLastPara="1" wrap="square" lIns="0" tIns="0" rIns="0" bIns="0" anchor="t" anchorCtr="0">
              <a:noAutofit/>
            </a:bodyPr>
            <a:lstStyle/>
            <a:p>
              <a:pPr marL="25400" marR="0" lvl="0" indent="0" algn="ctr" rtl="0">
                <a:lnSpc>
                  <a:spcPct val="100000"/>
                </a:lnSpc>
                <a:spcBef>
                  <a:spcPts val="0"/>
                </a:spcBef>
                <a:spcAft>
                  <a:spcPts val="0"/>
                </a:spcAft>
                <a:buNone/>
              </a:pPr>
              <a:endParaRPr sz="1000" i="0" u="none" strike="noStrike" cap="none">
                <a:solidFill>
                  <a:srgbClr val="000000"/>
                </a:solidFill>
                <a:latin typeface="Roboto Light"/>
                <a:ea typeface="Roboto Light"/>
                <a:cs typeface="Roboto Light"/>
                <a:sym typeface="Roboto Light"/>
              </a:endParaRPr>
            </a:p>
          </p:txBody>
        </p:sp>
        <p:sp>
          <p:nvSpPr>
            <p:cNvPr id="809" name="Google Shape;809;g2244ab9ddd5_0_172"/>
            <p:cNvSpPr txBox="1"/>
            <p:nvPr/>
          </p:nvSpPr>
          <p:spPr>
            <a:xfrm>
              <a:off x="1409701" y="1227975"/>
              <a:ext cx="422100" cy="407400"/>
            </a:xfrm>
            <a:prstGeom prst="rect">
              <a:avLst/>
            </a:prstGeom>
            <a:solidFill>
              <a:schemeClr val="accent1"/>
            </a:solidFill>
            <a:ln>
              <a:noFill/>
            </a:ln>
          </p:spPr>
          <p:txBody>
            <a:bodyPr spcFirstLastPara="1" wrap="square" lIns="0" tIns="3450" rIns="0" bIns="0" anchor="t" anchorCtr="0">
              <a:noAutofit/>
            </a:bodyPr>
            <a:lstStyle/>
            <a:p>
              <a:pPr marL="0" marR="0" lvl="0" indent="0" algn="ctr" rtl="0">
                <a:lnSpc>
                  <a:spcPct val="100000"/>
                </a:lnSpc>
                <a:spcBef>
                  <a:spcPts val="0"/>
                </a:spcBef>
                <a:spcAft>
                  <a:spcPts val="0"/>
                </a:spcAft>
                <a:buNone/>
              </a:pPr>
              <a:endParaRPr sz="800" i="0" u="none" strike="noStrike" cap="none">
                <a:solidFill>
                  <a:srgbClr val="000000"/>
                </a:solidFill>
                <a:latin typeface="Roboto Light"/>
                <a:ea typeface="Roboto Light"/>
                <a:cs typeface="Roboto Light"/>
                <a:sym typeface="Roboto Light"/>
              </a:endParaRPr>
            </a:p>
            <a:p>
              <a:pPr marL="129828" marR="0" lvl="0" indent="0" algn="ctr" rtl="0">
                <a:lnSpc>
                  <a:spcPct val="96638"/>
                </a:lnSpc>
                <a:spcBef>
                  <a:spcPts val="0"/>
                </a:spcBef>
                <a:spcAft>
                  <a:spcPts val="0"/>
                </a:spcAft>
                <a:buNone/>
              </a:pPr>
              <a:r>
                <a:rPr lang="es-CO" sz="1100" i="0" u="none" strike="noStrike" cap="none">
                  <a:solidFill>
                    <a:srgbClr val="FFFFFF"/>
                  </a:solidFill>
                  <a:latin typeface="Roboto Light"/>
                  <a:ea typeface="Roboto Light"/>
                  <a:cs typeface="Roboto Light"/>
                  <a:sym typeface="Roboto Light"/>
                </a:rPr>
                <a:t>Nº</a:t>
              </a:r>
              <a:endParaRPr sz="1100" i="0" u="none" strike="noStrike" cap="none">
                <a:solidFill>
                  <a:srgbClr val="000000"/>
                </a:solidFill>
                <a:latin typeface="Roboto Light"/>
                <a:ea typeface="Roboto Light"/>
                <a:cs typeface="Roboto Light"/>
                <a:sym typeface="Roboto Light"/>
              </a:endParaRPr>
            </a:p>
          </p:txBody>
        </p:sp>
        <p:sp>
          <p:nvSpPr>
            <p:cNvPr id="810" name="Google Shape;810;g2244ab9ddd5_0_172"/>
            <p:cNvSpPr txBox="1"/>
            <p:nvPr/>
          </p:nvSpPr>
          <p:spPr>
            <a:xfrm>
              <a:off x="1831726" y="1227975"/>
              <a:ext cx="2934000" cy="407400"/>
            </a:xfrm>
            <a:prstGeom prst="rect">
              <a:avLst/>
            </a:prstGeom>
            <a:solidFill>
              <a:schemeClr val="accent1"/>
            </a:solidFill>
            <a:ln>
              <a:noFill/>
            </a:ln>
          </p:spPr>
          <p:txBody>
            <a:bodyPr spcFirstLastPara="1" wrap="square" lIns="0" tIns="3450" rIns="0" bIns="0" anchor="t" anchorCtr="0">
              <a:noAutofit/>
            </a:bodyPr>
            <a:lstStyle/>
            <a:p>
              <a:pPr marL="0" marR="0" lvl="0" indent="0" algn="ctr" rtl="0">
                <a:lnSpc>
                  <a:spcPct val="100000"/>
                </a:lnSpc>
                <a:spcBef>
                  <a:spcPts val="0"/>
                </a:spcBef>
                <a:spcAft>
                  <a:spcPts val="0"/>
                </a:spcAft>
                <a:buNone/>
              </a:pPr>
              <a:endParaRPr sz="800" i="0" u="none" strike="noStrike" cap="none">
                <a:solidFill>
                  <a:srgbClr val="000000"/>
                </a:solidFill>
                <a:latin typeface="Roboto Light"/>
                <a:ea typeface="Roboto Light"/>
                <a:cs typeface="Roboto Light"/>
                <a:sym typeface="Roboto Light"/>
              </a:endParaRPr>
            </a:p>
            <a:p>
              <a:pPr marL="1164836" marR="1164795" lvl="0" indent="0" algn="ctr" rtl="0">
                <a:lnSpc>
                  <a:spcPct val="96638"/>
                </a:lnSpc>
                <a:spcBef>
                  <a:spcPts val="0"/>
                </a:spcBef>
                <a:spcAft>
                  <a:spcPts val="0"/>
                </a:spcAft>
                <a:buNone/>
              </a:pPr>
              <a:r>
                <a:rPr lang="es-CO" sz="1100" i="0" u="none" strike="noStrike" cap="none">
                  <a:solidFill>
                    <a:srgbClr val="FFFFFF"/>
                  </a:solidFill>
                  <a:latin typeface="Roboto Light"/>
                  <a:ea typeface="Roboto Light"/>
                  <a:cs typeface="Roboto Light"/>
                  <a:sym typeface="Roboto Light"/>
                </a:rPr>
                <a:t>Proyecto</a:t>
              </a:r>
              <a:endParaRPr sz="1100" i="0" u="none" strike="noStrike" cap="none">
                <a:solidFill>
                  <a:srgbClr val="000000"/>
                </a:solidFill>
                <a:latin typeface="Roboto Light"/>
                <a:ea typeface="Roboto Light"/>
                <a:cs typeface="Roboto Light"/>
                <a:sym typeface="Roboto Light"/>
              </a:endParaRPr>
            </a:p>
          </p:txBody>
        </p:sp>
        <p:sp>
          <p:nvSpPr>
            <p:cNvPr id="811" name="Google Shape;811;g2244ab9ddd5_0_172"/>
            <p:cNvSpPr txBox="1"/>
            <p:nvPr/>
          </p:nvSpPr>
          <p:spPr>
            <a:xfrm>
              <a:off x="4765676" y="1227975"/>
              <a:ext cx="3159000" cy="407400"/>
            </a:xfrm>
            <a:prstGeom prst="rect">
              <a:avLst/>
            </a:prstGeom>
            <a:solidFill>
              <a:schemeClr val="accent1"/>
            </a:solidFill>
            <a:ln>
              <a:noFill/>
            </a:ln>
          </p:spPr>
          <p:txBody>
            <a:bodyPr spcFirstLastPara="1" wrap="square" lIns="0" tIns="3450" rIns="0" bIns="0" anchor="t" anchorCtr="0">
              <a:noAutofit/>
            </a:bodyPr>
            <a:lstStyle/>
            <a:p>
              <a:pPr marL="0" marR="0" lvl="0" indent="0" algn="ctr" rtl="0">
                <a:lnSpc>
                  <a:spcPct val="100000"/>
                </a:lnSpc>
                <a:spcBef>
                  <a:spcPts val="0"/>
                </a:spcBef>
                <a:spcAft>
                  <a:spcPts val="0"/>
                </a:spcAft>
                <a:buNone/>
              </a:pPr>
              <a:endParaRPr sz="800" i="0" u="none" strike="noStrike" cap="none">
                <a:solidFill>
                  <a:srgbClr val="000000"/>
                </a:solidFill>
                <a:latin typeface="Roboto Light"/>
                <a:ea typeface="Roboto Light"/>
                <a:cs typeface="Roboto Light"/>
                <a:sym typeface="Roboto Light"/>
              </a:endParaRPr>
            </a:p>
            <a:p>
              <a:pPr marL="958691" marR="958728" lvl="0" indent="0" algn="ctr" rtl="0">
                <a:lnSpc>
                  <a:spcPct val="96638"/>
                </a:lnSpc>
                <a:spcBef>
                  <a:spcPts val="0"/>
                </a:spcBef>
                <a:spcAft>
                  <a:spcPts val="0"/>
                </a:spcAft>
                <a:buNone/>
              </a:pPr>
              <a:r>
                <a:rPr lang="es-CO" sz="1100" i="0" u="none" strike="noStrike" cap="none">
                  <a:solidFill>
                    <a:srgbClr val="FFFFFF"/>
                  </a:solidFill>
                  <a:latin typeface="Roboto Light"/>
                  <a:ea typeface="Roboto Light"/>
                  <a:cs typeface="Roboto Light"/>
                  <a:sym typeface="Roboto Light"/>
                </a:rPr>
                <a:t>Entidad</a:t>
              </a:r>
              <a:endParaRPr sz="1100" i="0" u="none" strike="noStrike" cap="none">
                <a:solidFill>
                  <a:srgbClr val="000000"/>
                </a:solidFill>
                <a:latin typeface="Roboto Light"/>
                <a:ea typeface="Roboto Light"/>
                <a:cs typeface="Roboto Light"/>
                <a:sym typeface="Roboto Light"/>
              </a:endParaRPr>
            </a:p>
          </p:txBody>
        </p:sp>
        <p:sp>
          <p:nvSpPr>
            <p:cNvPr id="812" name="Google Shape;812;g2244ab9ddd5_0_172"/>
            <p:cNvSpPr txBox="1"/>
            <p:nvPr/>
          </p:nvSpPr>
          <p:spPr>
            <a:xfrm>
              <a:off x="1333501" y="1635250"/>
              <a:ext cx="422100" cy="407400"/>
            </a:xfrm>
            <a:prstGeom prst="rect">
              <a:avLst/>
            </a:prstGeom>
            <a:noFill/>
            <a:ln>
              <a:noFill/>
            </a:ln>
          </p:spPr>
          <p:txBody>
            <a:bodyPr spcFirstLastPara="1" wrap="square" lIns="0" tIns="3450" rIns="0" bIns="0" anchor="t" anchorCtr="0">
              <a:noAutofit/>
            </a:bodyPr>
            <a:lstStyle/>
            <a:p>
              <a:pPr marL="0" marR="0" lvl="0" indent="0" algn="ctr" rtl="0">
                <a:lnSpc>
                  <a:spcPct val="100000"/>
                </a:lnSpc>
                <a:spcBef>
                  <a:spcPts val="0"/>
                </a:spcBef>
                <a:spcAft>
                  <a:spcPts val="0"/>
                </a:spcAft>
                <a:buNone/>
              </a:pPr>
              <a:endParaRPr sz="950" i="0" u="none" strike="noStrike" cap="none">
                <a:solidFill>
                  <a:srgbClr val="000000"/>
                </a:solidFill>
                <a:latin typeface="Roboto Light"/>
                <a:ea typeface="Roboto Light"/>
                <a:cs typeface="Roboto Light"/>
                <a:sym typeface="Roboto Light"/>
              </a:endParaRPr>
            </a:p>
            <a:p>
              <a:pPr marL="147788" marR="147833" lvl="0" indent="0" algn="ctr" rtl="0">
                <a:lnSpc>
                  <a:spcPct val="96638"/>
                </a:lnSpc>
                <a:spcBef>
                  <a:spcPts val="0"/>
                </a:spcBef>
                <a:spcAft>
                  <a:spcPts val="0"/>
                </a:spcAft>
                <a:buNone/>
              </a:pPr>
              <a:r>
                <a:rPr lang="es-CO" sz="1100" i="0" u="none" strike="noStrike" cap="none">
                  <a:solidFill>
                    <a:srgbClr val="CC0000"/>
                  </a:solidFill>
                  <a:latin typeface="Roboto Light"/>
                  <a:ea typeface="Roboto Light"/>
                  <a:cs typeface="Roboto Light"/>
                  <a:sym typeface="Roboto Light"/>
                </a:rPr>
                <a:t>8</a:t>
              </a:r>
              <a:endParaRPr sz="1100" i="0" u="none" strike="noStrike" cap="none">
                <a:solidFill>
                  <a:srgbClr val="000000"/>
                </a:solidFill>
                <a:latin typeface="Roboto Light"/>
                <a:ea typeface="Roboto Light"/>
                <a:cs typeface="Roboto Light"/>
                <a:sym typeface="Roboto Light"/>
              </a:endParaRPr>
            </a:p>
          </p:txBody>
        </p:sp>
        <p:sp>
          <p:nvSpPr>
            <p:cNvPr id="813" name="Google Shape;813;g2244ab9ddd5_0_172"/>
            <p:cNvSpPr txBox="1"/>
            <p:nvPr/>
          </p:nvSpPr>
          <p:spPr>
            <a:xfrm>
              <a:off x="1831726" y="1635250"/>
              <a:ext cx="2934000" cy="407400"/>
            </a:xfrm>
            <a:prstGeom prst="rect">
              <a:avLst/>
            </a:prstGeom>
            <a:noFill/>
            <a:ln>
              <a:noFill/>
            </a:ln>
          </p:spPr>
          <p:txBody>
            <a:bodyPr spcFirstLastPara="1" wrap="square" lIns="0" tIns="34275" rIns="0" bIns="0" anchor="t" anchorCtr="0">
              <a:noAutofit/>
            </a:bodyPr>
            <a:lstStyle/>
            <a:p>
              <a:pPr marL="28573" marR="0" lvl="0" indent="0" algn="l" rtl="0">
                <a:lnSpc>
                  <a:spcPct val="101725"/>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Festival Internacional de Teatro de Calle Al</a:t>
              </a:r>
              <a:endParaRPr sz="1100" i="1">
                <a:solidFill>
                  <a:srgbClr val="372263"/>
                </a:solidFill>
                <a:latin typeface="Roboto Medium"/>
                <a:ea typeface="Roboto Medium"/>
                <a:cs typeface="Roboto Medium"/>
                <a:sym typeface="Roboto Medium"/>
              </a:endParaRPr>
            </a:p>
            <a:p>
              <a:pPr marL="28573" marR="0" lvl="0" indent="0" algn="l" rtl="0">
                <a:lnSpc>
                  <a:spcPct val="101725"/>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Aire Puro - FITCAP</a:t>
              </a:r>
              <a:endParaRPr sz="1100" i="0" u="none" strike="noStrike" cap="none">
                <a:solidFill>
                  <a:srgbClr val="000000"/>
                </a:solidFill>
                <a:latin typeface="Roboto Medium"/>
                <a:ea typeface="Roboto Medium"/>
                <a:cs typeface="Roboto Medium"/>
                <a:sym typeface="Roboto Medium"/>
              </a:endParaRPr>
            </a:p>
          </p:txBody>
        </p:sp>
        <p:sp>
          <p:nvSpPr>
            <p:cNvPr id="814" name="Google Shape;814;g2244ab9ddd5_0_172"/>
            <p:cNvSpPr txBox="1"/>
            <p:nvPr/>
          </p:nvSpPr>
          <p:spPr>
            <a:xfrm>
              <a:off x="4765676" y="1635250"/>
              <a:ext cx="3159000" cy="407400"/>
            </a:xfrm>
            <a:prstGeom prst="rect">
              <a:avLst/>
            </a:prstGeom>
            <a:noFill/>
            <a:ln>
              <a:noFill/>
            </a:ln>
          </p:spPr>
          <p:txBody>
            <a:bodyPr spcFirstLastPara="1" wrap="square" lIns="0" tIns="43925" rIns="0" bIns="0" anchor="t" anchorCtr="0">
              <a:noAutofit/>
            </a:bodyPr>
            <a:lstStyle/>
            <a:p>
              <a:pPr marL="28575" marR="102299" lvl="0" indent="0" algn="l" rtl="0">
                <a:lnSpc>
                  <a:spcPct val="120000"/>
                </a:lnSpc>
                <a:spcBef>
                  <a:spcPts val="0"/>
                </a:spcBef>
                <a:spcAft>
                  <a:spcPts val="0"/>
                </a:spcAft>
                <a:buNone/>
              </a:pPr>
              <a:r>
                <a:rPr lang="es-CO" sz="1000" i="0" u="none" strike="noStrike" cap="none">
                  <a:solidFill>
                    <a:srgbClr val="434343"/>
                  </a:solidFill>
                  <a:latin typeface="Roboto Light"/>
                  <a:ea typeface="Roboto Light"/>
                  <a:cs typeface="Roboto Light"/>
                  <a:sym typeface="Roboto Light"/>
                </a:rPr>
                <a:t>FUNDACIÓN TEATRO TALLER DE COLOMBIA</a:t>
              </a:r>
              <a:endParaRPr sz="1000" i="0" u="none" strike="noStrike" cap="none">
                <a:solidFill>
                  <a:srgbClr val="000000"/>
                </a:solidFill>
                <a:latin typeface="Roboto Light"/>
                <a:ea typeface="Roboto Light"/>
                <a:cs typeface="Roboto Light"/>
                <a:sym typeface="Roboto Light"/>
              </a:endParaRPr>
            </a:p>
          </p:txBody>
        </p:sp>
        <p:sp>
          <p:nvSpPr>
            <p:cNvPr id="815" name="Google Shape;815;g2244ab9ddd5_0_172"/>
            <p:cNvSpPr txBox="1"/>
            <p:nvPr/>
          </p:nvSpPr>
          <p:spPr>
            <a:xfrm>
              <a:off x="1333501" y="2042525"/>
              <a:ext cx="422100" cy="239700"/>
            </a:xfrm>
            <a:prstGeom prst="rect">
              <a:avLst/>
            </a:prstGeom>
            <a:noFill/>
            <a:ln>
              <a:noFill/>
            </a:ln>
          </p:spPr>
          <p:txBody>
            <a:bodyPr spcFirstLastPara="1" wrap="square" lIns="0" tIns="40000" rIns="0" bIns="0" anchor="t" anchorCtr="0">
              <a:noAutofit/>
            </a:bodyPr>
            <a:lstStyle/>
            <a:p>
              <a:pPr marL="147788" marR="147833" lvl="0" indent="0" algn="ctr" rtl="0">
                <a:lnSpc>
                  <a:spcPct val="96638"/>
                </a:lnSpc>
                <a:spcBef>
                  <a:spcPts val="0"/>
                </a:spcBef>
                <a:spcAft>
                  <a:spcPts val="0"/>
                </a:spcAft>
                <a:buNone/>
              </a:pPr>
              <a:r>
                <a:rPr lang="es-CO" sz="1100" i="0" u="none" strike="noStrike" cap="none">
                  <a:solidFill>
                    <a:srgbClr val="CC0000"/>
                  </a:solidFill>
                  <a:latin typeface="Roboto Light"/>
                  <a:ea typeface="Roboto Light"/>
                  <a:cs typeface="Roboto Light"/>
                  <a:sym typeface="Roboto Light"/>
                </a:rPr>
                <a:t>9</a:t>
              </a:r>
              <a:endParaRPr sz="1100" i="0" u="none" strike="noStrike" cap="none">
                <a:solidFill>
                  <a:srgbClr val="000000"/>
                </a:solidFill>
                <a:latin typeface="Roboto Light"/>
                <a:ea typeface="Roboto Light"/>
                <a:cs typeface="Roboto Light"/>
                <a:sym typeface="Roboto Light"/>
              </a:endParaRPr>
            </a:p>
          </p:txBody>
        </p:sp>
        <p:sp>
          <p:nvSpPr>
            <p:cNvPr id="816" name="Google Shape;816;g2244ab9ddd5_0_172"/>
            <p:cNvSpPr txBox="1"/>
            <p:nvPr/>
          </p:nvSpPr>
          <p:spPr>
            <a:xfrm>
              <a:off x="1831726" y="2042525"/>
              <a:ext cx="2934000" cy="239700"/>
            </a:xfrm>
            <a:prstGeom prst="rect">
              <a:avLst/>
            </a:prstGeom>
            <a:noFill/>
            <a:ln>
              <a:noFill/>
            </a:ln>
          </p:spPr>
          <p:txBody>
            <a:bodyPr spcFirstLastPara="1" wrap="square" lIns="0" tIns="34275" rIns="0" bIns="0" anchor="t" anchorCtr="0">
              <a:noAutofit/>
            </a:bodyPr>
            <a:lstStyle/>
            <a:p>
              <a:pPr marL="28573" marR="0" lvl="0" indent="0" algn="l" rtl="0">
                <a:lnSpc>
                  <a:spcPct val="101725"/>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Proyecto Expositivo y Educativo MAMBO</a:t>
              </a:r>
              <a:endParaRPr sz="1100" i="0" u="none" strike="noStrike" cap="none">
                <a:solidFill>
                  <a:srgbClr val="000000"/>
                </a:solidFill>
                <a:latin typeface="Roboto Medium"/>
                <a:ea typeface="Roboto Medium"/>
                <a:cs typeface="Roboto Medium"/>
                <a:sym typeface="Roboto Medium"/>
              </a:endParaRPr>
            </a:p>
          </p:txBody>
        </p:sp>
        <p:sp>
          <p:nvSpPr>
            <p:cNvPr id="817" name="Google Shape;817;g2244ab9ddd5_0_172"/>
            <p:cNvSpPr txBox="1"/>
            <p:nvPr/>
          </p:nvSpPr>
          <p:spPr>
            <a:xfrm>
              <a:off x="4765676" y="2042525"/>
              <a:ext cx="2436900" cy="239700"/>
            </a:xfrm>
            <a:prstGeom prst="rect">
              <a:avLst/>
            </a:prstGeom>
            <a:noFill/>
            <a:ln>
              <a:noFill/>
            </a:ln>
          </p:spPr>
          <p:txBody>
            <a:bodyPr spcFirstLastPara="1" wrap="square" lIns="0" tIns="34275" rIns="0" bIns="0" anchor="t" anchorCtr="0">
              <a:noAutofit/>
            </a:bodyPr>
            <a:lstStyle/>
            <a:p>
              <a:pPr marL="28575" marR="0" lvl="0" indent="0" algn="l" rtl="0">
                <a:lnSpc>
                  <a:spcPct val="101725"/>
                </a:lnSpc>
                <a:spcBef>
                  <a:spcPts val="0"/>
                </a:spcBef>
                <a:spcAft>
                  <a:spcPts val="0"/>
                </a:spcAft>
                <a:buNone/>
              </a:pPr>
              <a:r>
                <a:rPr lang="es-CO" sz="1000" i="0" u="none" strike="noStrike" cap="none">
                  <a:solidFill>
                    <a:srgbClr val="434343"/>
                  </a:solidFill>
                  <a:latin typeface="Roboto Light"/>
                  <a:ea typeface="Roboto Light"/>
                  <a:cs typeface="Roboto Light"/>
                  <a:sym typeface="Roboto Light"/>
                </a:rPr>
                <a:t>MUSEO DE ARTE MODERNO</a:t>
              </a:r>
              <a:endParaRPr sz="1000" i="0" u="none" strike="noStrike" cap="none">
                <a:solidFill>
                  <a:srgbClr val="000000"/>
                </a:solidFill>
                <a:latin typeface="Roboto Light"/>
                <a:ea typeface="Roboto Light"/>
                <a:cs typeface="Roboto Light"/>
                <a:sym typeface="Roboto Light"/>
              </a:endParaRPr>
            </a:p>
          </p:txBody>
        </p:sp>
        <p:sp>
          <p:nvSpPr>
            <p:cNvPr id="818" name="Google Shape;818;g2244ab9ddd5_0_172"/>
            <p:cNvSpPr txBox="1"/>
            <p:nvPr/>
          </p:nvSpPr>
          <p:spPr>
            <a:xfrm>
              <a:off x="1333501" y="2282150"/>
              <a:ext cx="422100" cy="289500"/>
            </a:xfrm>
            <a:prstGeom prst="rect">
              <a:avLst/>
            </a:prstGeom>
            <a:noFill/>
            <a:ln>
              <a:noFill/>
            </a:ln>
          </p:spPr>
          <p:txBody>
            <a:bodyPr spcFirstLastPara="1" wrap="square" lIns="0" tIns="1750" rIns="0" bIns="0" anchor="t" anchorCtr="0">
              <a:noAutofit/>
            </a:bodyPr>
            <a:lstStyle/>
            <a:p>
              <a:pPr marL="0" marR="0" lvl="0" indent="0" algn="ctr" rtl="0">
                <a:lnSpc>
                  <a:spcPct val="100000"/>
                </a:lnSpc>
                <a:spcBef>
                  <a:spcPts val="0"/>
                </a:spcBef>
                <a:spcAft>
                  <a:spcPts val="0"/>
                </a:spcAft>
                <a:buNone/>
              </a:pPr>
              <a:endParaRPr sz="500" i="0" u="none" strike="noStrike" cap="none">
                <a:solidFill>
                  <a:srgbClr val="000000"/>
                </a:solidFill>
                <a:latin typeface="Roboto Light"/>
                <a:ea typeface="Roboto Light"/>
                <a:cs typeface="Roboto Light"/>
                <a:sym typeface="Roboto Light"/>
              </a:endParaRPr>
            </a:p>
            <a:p>
              <a:pPr marL="130919" marR="0" lvl="0" indent="0" algn="ctr" rtl="0">
                <a:lnSpc>
                  <a:spcPct val="96638"/>
                </a:lnSpc>
                <a:spcBef>
                  <a:spcPts val="0"/>
                </a:spcBef>
                <a:spcAft>
                  <a:spcPts val="0"/>
                </a:spcAft>
                <a:buNone/>
              </a:pPr>
              <a:r>
                <a:rPr lang="es-CO" sz="1100" i="0" u="none" strike="noStrike" cap="none">
                  <a:solidFill>
                    <a:srgbClr val="CC0000"/>
                  </a:solidFill>
                  <a:latin typeface="Roboto Light"/>
                  <a:ea typeface="Roboto Light"/>
                  <a:cs typeface="Roboto Light"/>
                  <a:sym typeface="Roboto Light"/>
                </a:rPr>
                <a:t>10</a:t>
              </a:r>
              <a:endParaRPr sz="1100" i="0" u="none" strike="noStrike" cap="none">
                <a:solidFill>
                  <a:srgbClr val="000000"/>
                </a:solidFill>
                <a:latin typeface="Roboto Light"/>
                <a:ea typeface="Roboto Light"/>
                <a:cs typeface="Roboto Light"/>
                <a:sym typeface="Roboto Light"/>
              </a:endParaRPr>
            </a:p>
          </p:txBody>
        </p:sp>
        <p:sp>
          <p:nvSpPr>
            <p:cNvPr id="819" name="Google Shape;819;g2244ab9ddd5_0_172"/>
            <p:cNvSpPr txBox="1"/>
            <p:nvPr/>
          </p:nvSpPr>
          <p:spPr>
            <a:xfrm>
              <a:off x="1831726" y="2282150"/>
              <a:ext cx="2934000" cy="289500"/>
            </a:xfrm>
            <a:prstGeom prst="rect">
              <a:avLst/>
            </a:prstGeom>
            <a:noFill/>
            <a:ln>
              <a:noFill/>
            </a:ln>
          </p:spPr>
          <p:txBody>
            <a:bodyPr spcFirstLastPara="1" wrap="square" lIns="0" tIns="59050" rIns="0" bIns="0" anchor="t" anchorCtr="0">
              <a:noAutofit/>
            </a:bodyPr>
            <a:lstStyle/>
            <a:p>
              <a:pPr marL="28573" marR="0" lvl="0" indent="0" algn="l" rtl="0">
                <a:lnSpc>
                  <a:spcPct val="101725"/>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Festival de Música Sacra</a:t>
              </a:r>
              <a:endParaRPr sz="1100" i="0" u="none" strike="noStrike" cap="none">
                <a:solidFill>
                  <a:srgbClr val="000000"/>
                </a:solidFill>
                <a:latin typeface="Roboto Medium"/>
                <a:ea typeface="Roboto Medium"/>
                <a:cs typeface="Roboto Medium"/>
                <a:sym typeface="Roboto Medium"/>
              </a:endParaRPr>
            </a:p>
          </p:txBody>
        </p:sp>
        <p:sp>
          <p:nvSpPr>
            <p:cNvPr id="820" name="Google Shape;820;g2244ab9ddd5_0_172"/>
            <p:cNvSpPr txBox="1"/>
            <p:nvPr/>
          </p:nvSpPr>
          <p:spPr>
            <a:xfrm>
              <a:off x="4765676" y="2282150"/>
              <a:ext cx="2436900" cy="289500"/>
            </a:xfrm>
            <a:prstGeom prst="rect">
              <a:avLst/>
            </a:prstGeom>
            <a:noFill/>
            <a:ln>
              <a:noFill/>
            </a:ln>
          </p:spPr>
          <p:txBody>
            <a:bodyPr spcFirstLastPara="1" wrap="square" lIns="0" tIns="59050" rIns="0" bIns="0" anchor="t" anchorCtr="0">
              <a:noAutofit/>
            </a:bodyPr>
            <a:lstStyle/>
            <a:p>
              <a:pPr marL="28575" marR="0" lvl="0" indent="0" algn="l" rtl="0">
                <a:lnSpc>
                  <a:spcPct val="101725"/>
                </a:lnSpc>
                <a:spcBef>
                  <a:spcPts val="0"/>
                </a:spcBef>
                <a:spcAft>
                  <a:spcPts val="0"/>
                </a:spcAft>
                <a:buNone/>
              </a:pPr>
              <a:r>
                <a:rPr lang="es-CO" sz="1000" i="0" u="none" strike="noStrike" cap="none">
                  <a:solidFill>
                    <a:srgbClr val="434343"/>
                  </a:solidFill>
                  <a:latin typeface="Roboto Light"/>
                  <a:ea typeface="Roboto Light"/>
                  <a:cs typeface="Roboto Light"/>
                  <a:sym typeface="Roboto Light"/>
                </a:rPr>
                <a:t>CORPORACIÓN INTERCOLOMBIA</a:t>
              </a:r>
              <a:endParaRPr sz="1000" i="0" u="none" strike="noStrike" cap="none">
                <a:solidFill>
                  <a:srgbClr val="000000"/>
                </a:solidFill>
                <a:latin typeface="Roboto Light"/>
                <a:ea typeface="Roboto Light"/>
                <a:cs typeface="Roboto Light"/>
                <a:sym typeface="Roboto Light"/>
              </a:endParaRPr>
            </a:p>
          </p:txBody>
        </p:sp>
        <p:sp>
          <p:nvSpPr>
            <p:cNvPr id="821" name="Google Shape;821;g2244ab9ddd5_0_172"/>
            <p:cNvSpPr txBox="1"/>
            <p:nvPr/>
          </p:nvSpPr>
          <p:spPr>
            <a:xfrm>
              <a:off x="1333501" y="2571725"/>
              <a:ext cx="422100" cy="407400"/>
            </a:xfrm>
            <a:prstGeom prst="rect">
              <a:avLst/>
            </a:prstGeom>
            <a:noFill/>
            <a:ln>
              <a:noFill/>
            </a:ln>
          </p:spPr>
          <p:txBody>
            <a:bodyPr spcFirstLastPara="1" wrap="square" lIns="0" tIns="3450" rIns="0" bIns="0" anchor="t" anchorCtr="0">
              <a:noAutofit/>
            </a:bodyPr>
            <a:lstStyle/>
            <a:p>
              <a:pPr marL="0" marR="0" lvl="0" indent="0" algn="ctr" rtl="0">
                <a:lnSpc>
                  <a:spcPct val="100000"/>
                </a:lnSpc>
                <a:spcBef>
                  <a:spcPts val="0"/>
                </a:spcBef>
                <a:spcAft>
                  <a:spcPts val="0"/>
                </a:spcAft>
                <a:buNone/>
              </a:pPr>
              <a:endParaRPr sz="950" i="0" u="none" strike="noStrike" cap="none">
                <a:solidFill>
                  <a:srgbClr val="000000"/>
                </a:solidFill>
                <a:latin typeface="Roboto Light"/>
                <a:ea typeface="Roboto Light"/>
                <a:cs typeface="Roboto Light"/>
                <a:sym typeface="Roboto Light"/>
              </a:endParaRPr>
            </a:p>
            <a:p>
              <a:pPr marL="130919" marR="0" lvl="0" indent="0" algn="ctr" rtl="0">
                <a:lnSpc>
                  <a:spcPct val="96638"/>
                </a:lnSpc>
                <a:spcBef>
                  <a:spcPts val="0"/>
                </a:spcBef>
                <a:spcAft>
                  <a:spcPts val="0"/>
                </a:spcAft>
                <a:buNone/>
              </a:pPr>
              <a:r>
                <a:rPr lang="es-CO" sz="1100" i="0" u="none" strike="noStrike" cap="none">
                  <a:solidFill>
                    <a:srgbClr val="CC0000"/>
                  </a:solidFill>
                  <a:latin typeface="Roboto Light"/>
                  <a:ea typeface="Roboto Light"/>
                  <a:cs typeface="Roboto Light"/>
                  <a:sym typeface="Roboto Light"/>
                </a:rPr>
                <a:t>11</a:t>
              </a:r>
              <a:endParaRPr sz="1100" i="0" u="none" strike="noStrike" cap="none">
                <a:solidFill>
                  <a:srgbClr val="000000"/>
                </a:solidFill>
                <a:latin typeface="Roboto Light"/>
                <a:ea typeface="Roboto Light"/>
                <a:cs typeface="Roboto Light"/>
                <a:sym typeface="Roboto Light"/>
              </a:endParaRPr>
            </a:p>
          </p:txBody>
        </p:sp>
        <p:sp>
          <p:nvSpPr>
            <p:cNvPr id="822" name="Google Shape;822;g2244ab9ddd5_0_172"/>
            <p:cNvSpPr txBox="1"/>
            <p:nvPr/>
          </p:nvSpPr>
          <p:spPr>
            <a:xfrm>
              <a:off x="1831726" y="2571725"/>
              <a:ext cx="2934000" cy="407400"/>
            </a:xfrm>
            <a:prstGeom prst="rect">
              <a:avLst/>
            </a:prstGeom>
            <a:noFill/>
            <a:ln>
              <a:noFill/>
            </a:ln>
          </p:spPr>
          <p:txBody>
            <a:bodyPr spcFirstLastPara="1" wrap="square" lIns="0" tIns="4000" rIns="0" bIns="0" anchor="t" anchorCtr="0">
              <a:noAutofit/>
            </a:bodyPr>
            <a:lstStyle/>
            <a:p>
              <a:pPr marL="0" marR="0" lvl="0" indent="0" algn="ctr" rtl="0">
                <a:lnSpc>
                  <a:spcPct val="100000"/>
                </a:lnSpc>
                <a:spcBef>
                  <a:spcPts val="0"/>
                </a:spcBef>
                <a:spcAft>
                  <a:spcPts val="0"/>
                </a:spcAft>
                <a:buNone/>
              </a:pPr>
              <a:endParaRPr sz="900" b="1" i="0" u="none" strike="noStrike" cap="none">
                <a:solidFill>
                  <a:srgbClr val="000000"/>
                </a:solidFill>
                <a:latin typeface="Roboto"/>
                <a:ea typeface="Roboto"/>
                <a:cs typeface="Roboto"/>
                <a:sym typeface="Roboto"/>
              </a:endParaRPr>
            </a:p>
            <a:p>
              <a:pPr marL="28573" marR="0" lvl="0" indent="0" algn="l" rtl="0">
                <a:lnSpc>
                  <a:spcPct val="101725"/>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Festival de Cine: Infancia y Adolescencia</a:t>
              </a:r>
              <a:endParaRPr sz="1100" i="0" u="none" strike="noStrike" cap="none">
                <a:solidFill>
                  <a:srgbClr val="000000"/>
                </a:solidFill>
                <a:latin typeface="Roboto Medium"/>
                <a:ea typeface="Roboto Medium"/>
                <a:cs typeface="Roboto Medium"/>
                <a:sym typeface="Roboto Medium"/>
              </a:endParaRPr>
            </a:p>
          </p:txBody>
        </p:sp>
        <p:sp>
          <p:nvSpPr>
            <p:cNvPr id="823" name="Google Shape;823;g2244ab9ddd5_0_172"/>
            <p:cNvSpPr txBox="1"/>
            <p:nvPr/>
          </p:nvSpPr>
          <p:spPr>
            <a:xfrm>
              <a:off x="4765676" y="2571725"/>
              <a:ext cx="3159000" cy="407400"/>
            </a:xfrm>
            <a:prstGeom prst="rect">
              <a:avLst/>
            </a:prstGeom>
            <a:noFill/>
            <a:ln>
              <a:noFill/>
            </a:ln>
          </p:spPr>
          <p:txBody>
            <a:bodyPr spcFirstLastPara="1" wrap="square" lIns="0" tIns="43925" rIns="0" bIns="0" anchor="t" anchorCtr="0">
              <a:noAutofit/>
            </a:bodyPr>
            <a:lstStyle/>
            <a:p>
              <a:pPr marL="28575" marR="402955" lvl="0" indent="0" algn="l" rtl="0">
                <a:lnSpc>
                  <a:spcPct val="120000"/>
                </a:lnSpc>
                <a:spcBef>
                  <a:spcPts val="0"/>
                </a:spcBef>
                <a:spcAft>
                  <a:spcPts val="0"/>
                </a:spcAft>
                <a:buNone/>
              </a:pPr>
              <a:r>
                <a:rPr lang="es-CO" sz="1000" i="0" u="none" strike="noStrike" cap="none">
                  <a:solidFill>
                    <a:srgbClr val="434343"/>
                  </a:solidFill>
                  <a:latin typeface="Roboto Light"/>
                  <a:ea typeface="Roboto Light"/>
                  <a:cs typeface="Roboto Light"/>
                  <a:sym typeface="Roboto Light"/>
                </a:rPr>
                <a:t>CORPORACIÓN FESTIVAL DE CINE E INFANCIA Y ADOLESCENCIA</a:t>
              </a:r>
              <a:endParaRPr sz="1000" i="0" u="none" strike="noStrike" cap="none">
                <a:solidFill>
                  <a:srgbClr val="000000"/>
                </a:solidFill>
                <a:latin typeface="Roboto Light"/>
                <a:ea typeface="Roboto Light"/>
                <a:cs typeface="Roboto Light"/>
                <a:sym typeface="Roboto Light"/>
              </a:endParaRPr>
            </a:p>
          </p:txBody>
        </p:sp>
        <p:sp>
          <p:nvSpPr>
            <p:cNvPr id="824" name="Google Shape;824;g2244ab9ddd5_0_172"/>
            <p:cNvSpPr txBox="1"/>
            <p:nvPr/>
          </p:nvSpPr>
          <p:spPr>
            <a:xfrm>
              <a:off x="1333501" y="2979000"/>
              <a:ext cx="422100" cy="407400"/>
            </a:xfrm>
            <a:prstGeom prst="rect">
              <a:avLst/>
            </a:prstGeom>
            <a:noFill/>
            <a:ln>
              <a:noFill/>
            </a:ln>
          </p:spPr>
          <p:txBody>
            <a:bodyPr spcFirstLastPara="1" wrap="square" lIns="0" tIns="3450" rIns="0" bIns="0" anchor="t" anchorCtr="0">
              <a:noAutofit/>
            </a:bodyPr>
            <a:lstStyle/>
            <a:p>
              <a:pPr marL="0" marR="0" lvl="0" indent="0" algn="ctr" rtl="0">
                <a:lnSpc>
                  <a:spcPct val="100000"/>
                </a:lnSpc>
                <a:spcBef>
                  <a:spcPts val="0"/>
                </a:spcBef>
                <a:spcAft>
                  <a:spcPts val="0"/>
                </a:spcAft>
                <a:buNone/>
              </a:pPr>
              <a:endParaRPr sz="950" i="0" u="none" strike="noStrike" cap="none">
                <a:solidFill>
                  <a:srgbClr val="000000"/>
                </a:solidFill>
                <a:latin typeface="Roboto Light"/>
                <a:ea typeface="Roboto Light"/>
                <a:cs typeface="Roboto Light"/>
                <a:sym typeface="Roboto Light"/>
              </a:endParaRPr>
            </a:p>
            <a:p>
              <a:pPr marL="130919" marR="0" lvl="0" indent="0" algn="ctr" rtl="0">
                <a:lnSpc>
                  <a:spcPct val="96638"/>
                </a:lnSpc>
                <a:spcBef>
                  <a:spcPts val="0"/>
                </a:spcBef>
                <a:spcAft>
                  <a:spcPts val="0"/>
                </a:spcAft>
                <a:buNone/>
              </a:pPr>
              <a:r>
                <a:rPr lang="es-CO" sz="1100" i="0" u="none" strike="noStrike" cap="none">
                  <a:solidFill>
                    <a:srgbClr val="CC0000"/>
                  </a:solidFill>
                  <a:latin typeface="Roboto Light"/>
                  <a:ea typeface="Roboto Light"/>
                  <a:cs typeface="Roboto Light"/>
                  <a:sym typeface="Roboto Light"/>
                </a:rPr>
                <a:t>12</a:t>
              </a:r>
              <a:endParaRPr sz="1100" i="0" u="none" strike="noStrike" cap="none">
                <a:solidFill>
                  <a:srgbClr val="000000"/>
                </a:solidFill>
                <a:latin typeface="Roboto Light"/>
                <a:ea typeface="Roboto Light"/>
                <a:cs typeface="Roboto Light"/>
                <a:sym typeface="Roboto Light"/>
              </a:endParaRPr>
            </a:p>
          </p:txBody>
        </p:sp>
        <p:sp>
          <p:nvSpPr>
            <p:cNvPr id="825" name="Google Shape;825;g2244ab9ddd5_0_172"/>
            <p:cNvSpPr txBox="1"/>
            <p:nvPr/>
          </p:nvSpPr>
          <p:spPr>
            <a:xfrm>
              <a:off x="1831726" y="2979000"/>
              <a:ext cx="2934000" cy="407400"/>
            </a:xfrm>
            <a:prstGeom prst="rect">
              <a:avLst/>
            </a:prstGeom>
            <a:noFill/>
            <a:ln>
              <a:noFill/>
            </a:ln>
          </p:spPr>
          <p:txBody>
            <a:bodyPr spcFirstLastPara="1" wrap="square" lIns="0" tIns="43925" rIns="0" bIns="0" anchor="t" anchorCtr="0">
              <a:noAutofit/>
            </a:bodyPr>
            <a:lstStyle/>
            <a:p>
              <a:pPr marL="28573" marR="521519" lvl="0" indent="0" algn="l" rtl="0">
                <a:lnSpc>
                  <a:spcPct val="120000"/>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Muestra internacional de artes escénicas movimiento continuo</a:t>
              </a:r>
              <a:endParaRPr sz="1100" i="0" u="none" strike="noStrike" cap="none">
                <a:solidFill>
                  <a:srgbClr val="000000"/>
                </a:solidFill>
                <a:latin typeface="Roboto Medium"/>
                <a:ea typeface="Roboto Medium"/>
                <a:cs typeface="Roboto Medium"/>
                <a:sym typeface="Roboto Medium"/>
              </a:endParaRPr>
            </a:p>
          </p:txBody>
        </p:sp>
        <p:sp>
          <p:nvSpPr>
            <p:cNvPr id="826" name="Google Shape;826;g2244ab9ddd5_0_172"/>
            <p:cNvSpPr txBox="1"/>
            <p:nvPr/>
          </p:nvSpPr>
          <p:spPr>
            <a:xfrm>
              <a:off x="4765676" y="2979000"/>
              <a:ext cx="3159000" cy="407400"/>
            </a:xfrm>
            <a:prstGeom prst="rect">
              <a:avLst/>
            </a:prstGeom>
            <a:noFill/>
            <a:ln>
              <a:noFill/>
            </a:ln>
          </p:spPr>
          <p:txBody>
            <a:bodyPr spcFirstLastPara="1" wrap="square" lIns="0" tIns="43925" rIns="0" bIns="0" anchor="t" anchorCtr="0">
              <a:noAutofit/>
            </a:bodyPr>
            <a:lstStyle/>
            <a:p>
              <a:pPr marL="28575" marR="102299" lvl="0" indent="0" algn="l" rtl="0">
                <a:lnSpc>
                  <a:spcPct val="120000"/>
                </a:lnSpc>
                <a:spcBef>
                  <a:spcPts val="0"/>
                </a:spcBef>
                <a:spcAft>
                  <a:spcPts val="0"/>
                </a:spcAft>
                <a:buNone/>
              </a:pPr>
              <a:r>
                <a:rPr lang="es-CO" sz="1000" i="0" u="none" strike="noStrike" cap="none">
                  <a:solidFill>
                    <a:srgbClr val="434343"/>
                  </a:solidFill>
                  <a:latin typeface="Roboto Light"/>
                  <a:ea typeface="Roboto Light"/>
                  <a:cs typeface="Roboto Light"/>
                  <a:sym typeface="Roboto Light"/>
                </a:rPr>
                <a:t>CORPORACIÓN CULTURAL SUEÑO MESTIZO</a:t>
              </a:r>
              <a:endParaRPr sz="1000" i="0" u="none" strike="noStrike" cap="none">
                <a:solidFill>
                  <a:srgbClr val="000000"/>
                </a:solidFill>
                <a:latin typeface="Roboto Light"/>
                <a:ea typeface="Roboto Light"/>
                <a:cs typeface="Roboto Light"/>
                <a:sym typeface="Roboto Light"/>
              </a:endParaRPr>
            </a:p>
          </p:txBody>
        </p:sp>
        <p:sp>
          <p:nvSpPr>
            <p:cNvPr id="827" name="Google Shape;827;g2244ab9ddd5_0_172"/>
            <p:cNvSpPr txBox="1"/>
            <p:nvPr/>
          </p:nvSpPr>
          <p:spPr>
            <a:xfrm>
              <a:off x="1333501" y="3386275"/>
              <a:ext cx="422100" cy="422100"/>
            </a:xfrm>
            <a:prstGeom prst="rect">
              <a:avLst/>
            </a:prstGeom>
            <a:noFill/>
            <a:ln>
              <a:noFill/>
            </a:ln>
          </p:spPr>
          <p:txBody>
            <a:bodyPr spcFirstLastPara="1" wrap="square" lIns="0" tIns="4500" rIns="0" bIns="0" anchor="t" anchorCtr="0">
              <a:noAutofit/>
            </a:bodyPr>
            <a:lstStyle/>
            <a:p>
              <a:pPr marL="0" marR="0" lvl="0" indent="0" algn="ctr" rtl="0">
                <a:lnSpc>
                  <a:spcPct val="100000"/>
                </a:lnSpc>
                <a:spcBef>
                  <a:spcPts val="0"/>
                </a:spcBef>
                <a:spcAft>
                  <a:spcPts val="0"/>
                </a:spcAft>
                <a:buNone/>
              </a:pPr>
              <a:endParaRPr sz="1000" i="0" u="none" strike="noStrike" cap="none">
                <a:solidFill>
                  <a:srgbClr val="000000"/>
                </a:solidFill>
                <a:latin typeface="Roboto Light"/>
                <a:ea typeface="Roboto Light"/>
                <a:cs typeface="Roboto Light"/>
                <a:sym typeface="Roboto Light"/>
              </a:endParaRPr>
            </a:p>
            <a:p>
              <a:pPr marL="130919" marR="0" lvl="0" indent="0" algn="ctr" rtl="0">
                <a:lnSpc>
                  <a:spcPct val="96638"/>
                </a:lnSpc>
                <a:spcBef>
                  <a:spcPts val="0"/>
                </a:spcBef>
                <a:spcAft>
                  <a:spcPts val="0"/>
                </a:spcAft>
                <a:buNone/>
              </a:pPr>
              <a:r>
                <a:rPr lang="es-CO" sz="1100" i="0" u="none" strike="noStrike" cap="none">
                  <a:solidFill>
                    <a:srgbClr val="CC0000"/>
                  </a:solidFill>
                  <a:latin typeface="Roboto Light"/>
                  <a:ea typeface="Roboto Light"/>
                  <a:cs typeface="Roboto Light"/>
                  <a:sym typeface="Roboto Light"/>
                </a:rPr>
                <a:t>13</a:t>
              </a:r>
              <a:endParaRPr sz="1100" i="0" u="none" strike="noStrike" cap="none">
                <a:solidFill>
                  <a:srgbClr val="000000"/>
                </a:solidFill>
                <a:latin typeface="Roboto Light"/>
                <a:ea typeface="Roboto Light"/>
                <a:cs typeface="Roboto Light"/>
                <a:sym typeface="Roboto Light"/>
              </a:endParaRPr>
            </a:p>
          </p:txBody>
        </p:sp>
        <p:sp>
          <p:nvSpPr>
            <p:cNvPr id="828" name="Google Shape;828;g2244ab9ddd5_0_172"/>
            <p:cNvSpPr txBox="1"/>
            <p:nvPr/>
          </p:nvSpPr>
          <p:spPr>
            <a:xfrm>
              <a:off x="1831726" y="3386275"/>
              <a:ext cx="2934000" cy="422100"/>
            </a:xfrm>
            <a:prstGeom prst="rect">
              <a:avLst/>
            </a:prstGeom>
            <a:noFill/>
            <a:ln>
              <a:noFill/>
            </a:ln>
          </p:spPr>
          <p:txBody>
            <a:bodyPr spcFirstLastPara="1" wrap="square" lIns="0" tIns="5050" rIns="0" bIns="0" anchor="t" anchorCtr="0">
              <a:noAutofit/>
            </a:bodyPr>
            <a:lstStyle/>
            <a:p>
              <a:pPr marL="0" marR="0" lvl="0" indent="0" algn="ctr" rtl="0">
                <a:lnSpc>
                  <a:spcPct val="100000"/>
                </a:lnSpc>
                <a:spcBef>
                  <a:spcPts val="0"/>
                </a:spcBef>
                <a:spcAft>
                  <a:spcPts val="0"/>
                </a:spcAft>
                <a:buNone/>
              </a:pPr>
              <a:endParaRPr sz="950" b="1" i="0" u="none" strike="noStrike" cap="none">
                <a:solidFill>
                  <a:srgbClr val="000000"/>
                </a:solidFill>
                <a:latin typeface="Roboto"/>
                <a:ea typeface="Roboto"/>
                <a:cs typeface="Roboto"/>
                <a:sym typeface="Roboto"/>
              </a:endParaRPr>
            </a:p>
            <a:p>
              <a:pPr marL="28573" marR="0" lvl="0" indent="0" algn="l" rtl="0">
                <a:lnSpc>
                  <a:spcPct val="101725"/>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Fotográfica Bogotá</a:t>
              </a:r>
              <a:endParaRPr sz="1100" i="0" u="none" strike="noStrike" cap="none">
                <a:solidFill>
                  <a:srgbClr val="000000"/>
                </a:solidFill>
                <a:latin typeface="Roboto Medium"/>
                <a:ea typeface="Roboto Medium"/>
                <a:cs typeface="Roboto Medium"/>
                <a:sym typeface="Roboto Medium"/>
              </a:endParaRPr>
            </a:p>
          </p:txBody>
        </p:sp>
        <p:sp>
          <p:nvSpPr>
            <p:cNvPr id="829" name="Google Shape;829;g2244ab9ddd5_0_172"/>
            <p:cNvSpPr txBox="1"/>
            <p:nvPr/>
          </p:nvSpPr>
          <p:spPr>
            <a:xfrm>
              <a:off x="4765676" y="3386275"/>
              <a:ext cx="3159000" cy="422100"/>
            </a:xfrm>
            <a:prstGeom prst="rect">
              <a:avLst/>
            </a:prstGeom>
            <a:noFill/>
            <a:ln>
              <a:noFill/>
            </a:ln>
          </p:spPr>
          <p:txBody>
            <a:bodyPr spcFirstLastPara="1" wrap="square" lIns="0" tIns="51550" rIns="0" bIns="0" anchor="t" anchorCtr="0">
              <a:noAutofit/>
            </a:bodyPr>
            <a:lstStyle/>
            <a:p>
              <a:pPr marL="28575" marR="0" lvl="0" indent="0" algn="l" rtl="0">
                <a:lnSpc>
                  <a:spcPct val="120000"/>
                </a:lnSpc>
                <a:spcBef>
                  <a:spcPts val="0"/>
                </a:spcBef>
                <a:spcAft>
                  <a:spcPts val="0"/>
                </a:spcAft>
                <a:buNone/>
              </a:pPr>
              <a:r>
                <a:rPr lang="es-CO" sz="1000" i="0" u="none" strike="noStrike" cap="none">
                  <a:solidFill>
                    <a:srgbClr val="434343"/>
                  </a:solidFill>
                  <a:latin typeface="Roboto Light"/>
                  <a:ea typeface="Roboto Light"/>
                  <a:cs typeface="Roboto Light"/>
                  <a:sym typeface="Roboto Light"/>
                </a:rPr>
                <a:t>FOTOMUSEO MUSEO NACIONAL DE FOTOGRAFÍA</a:t>
              </a:r>
              <a:endParaRPr sz="1000" i="0" u="none" strike="noStrike" cap="none">
                <a:solidFill>
                  <a:srgbClr val="000000"/>
                </a:solidFill>
                <a:latin typeface="Roboto Light"/>
                <a:ea typeface="Roboto Light"/>
                <a:cs typeface="Roboto Light"/>
                <a:sym typeface="Roboto Light"/>
              </a:endParaRPr>
            </a:p>
          </p:txBody>
        </p:sp>
        <p:sp>
          <p:nvSpPr>
            <p:cNvPr id="830" name="Google Shape;830;g2244ab9ddd5_0_172"/>
            <p:cNvSpPr txBox="1"/>
            <p:nvPr/>
          </p:nvSpPr>
          <p:spPr>
            <a:xfrm>
              <a:off x="1333501" y="3808325"/>
              <a:ext cx="422100" cy="407400"/>
            </a:xfrm>
            <a:prstGeom prst="rect">
              <a:avLst/>
            </a:prstGeom>
            <a:noFill/>
            <a:ln>
              <a:noFill/>
            </a:ln>
          </p:spPr>
          <p:txBody>
            <a:bodyPr spcFirstLastPara="1" wrap="square" lIns="0" tIns="3450" rIns="0" bIns="0" anchor="t" anchorCtr="0">
              <a:noAutofit/>
            </a:bodyPr>
            <a:lstStyle/>
            <a:p>
              <a:pPr marL="0" marR="0" lvl="0" indent="0" algn="ctr" rtl="0">
                <a:lnSpc>
                  <a:spcPct val="100000"/>
                </a:lnSpc>
                <a:spcBef>
                  <a:spcPts val="0"/>
                </a:spcBef>
                <a:spcAft>
                  <a:spcPts val="0"/>
                </a:spcAft>
                <a:buNone/>
              </a:pPr>
              <a:endParaRPr sz="950" i="0" u="none" strike="noStrike" cap="none">
                <a:solidFill>
                  <a:srgbClr val="000000"/>
                </a:solidFill>
                <a:latin typeface="Roboto Light"/>
                <a:ea typeface="Roboto Light"/>
                <a:cs typeface="Roboto Light"/>
                <a:sym typeface="Roboto Light"/>
              </a:endParaRPr>
            </a:p>
            <a:p>
              <a:pPr marL="130919" marR="0" lvl="0" indent="0" algn="ctr" rtl="0">
                <a:lnSpc>
                  <a:spcPct val="96638"/>
                </a:lnSpc>
                <a:spcBef>
                  <a:spcPts val="0"/>
                </a:spcBef>
                <a:spcAft>
                  <a:spcPts val="0"/>
                </a:spcAft>
                <a:buNone/>
              </a:pPr>
              <a:r>
                <a:rPr lang="es-CO" sz="1100" i="0" u="none" strike="noStrike" cap="none">
                  <a:solidFill>
                    <a:srgbClr val="CC0000"/>
                  </a:solidFill>
                  <a:latin typeface="Roboto Light"/>
                  <a:ea typeface="Roboto Light"/>
                  <a:cs typeface="Roboto Light"/>
                  <a:sym typeface="Roboto Light"/>
                </a:rPr>
                <a:t>14</a:t>
              </a:r>
              <a:endParaRPr sz="1100" i="0" u="none" strike="noStrike" cap="none">
                <a:solidFill>
                  <a:srgbClr val="000000"/>
                </a:solidFill>
                <a:latin typeface="Roboto Light"/>
                <a:ea typeface="Roboto Light"/>
                <a:cs typeface="Roboto Light"/>
                <a:sym typeface="Roboto Light"/>
              </a:endParaRPr>
            </a:p>
          </p:txBody>
        </p:sp>
        <p:sp>
          <p:nvSpPr>
            <p:cNvPr id="831" name="Google Shape;831;g2244ab9ddd5_0_172"/>
            <p:cNvSpPr txBox="1"/>
            <p:nvPr/>
          </p:nvSpPr>
          <p:spPr>
            <a:xfrm>
              <a:off x="1831726" y="3808325"/>
              <a:ext cx="2934000" cy="407400"/>
            </a:xfrm>
            <a:prstGeom prst="rect">
              <a:avLst/>
            </a:prstGeom>
            <a:noFill/>
            <a:ln>
              <a:noFill/>
            </a:ln>
          </p:spPr>
          <p:txBody>
            <a:bodyPr spcFirstLastPara="1" wrap="square" lIns="0" tIns="43925" rIns="0" bIns="0" anchor="t" anchorCtr="0">
              <a:noAutofit/>
            </a:bodyPr>
            <a:lstStyle/>
            <a:p>
              <a:pPr marL="28573" marR="0" lvl="0" indent="0" algn="l" rtl="0">
                <a:lnSpc>
                  <a:spcPct val="120000"/>
                </a:lnSpc>
                <a:spcBef>
                  <a:spcPts val="0"/>
                </a:spcBef>
                <a:spcAft>
                  <a:spcPts val="0"/>
                </a:spcAft>
                <a:buNone/>
              </a:pPr>
              <a:r>
                <a:rPr lang="es-CO" sz="1100" i="1" u="none" strike="noStrike" cap="none">
                  <a:solidFill>
                    <a:srgbClr val="372263"/>
                  </a:solidFill>
                  <a:latin typeface="Roboto Medium"/>
                  <a:ea typeface="Roboto Medium"/>
                  <a:cs typeface="Roboto Medium"/>
                  <a:sym typeface="Roboto Medium"/>
                </a:rPr>
                <a:t>Muestra Internacional Documental </a:t>
              </a:r>
              <a:r>
                <a:rPr lang="es-CO" sz="1100" i="1">
                  <a:solidFill>
                    <a:srgbClr val="372263"/>
                  </a:solidFill>
                  <a:latin typeface="Roboto Medium"/>
                  <a:ea typeface="Roboto Medium"/>
                  <a:cs typeface="Roboto Medium"/>
                  <a:sym typeface="Roboto Medium"/>
                </a:rPr>
                <a:t>d</a:t>
              </a:r>
              <a:r>
                <a:rPr lang="es-CO" sz="1100" i="1" u="none" strike="noStrike" cap="none">
                  <a:solidFill>
                    <a:srgbClr val="372263"/>
                  </a:solidFill>
                  <a:latin typeface="Roboto Medium"/>
                  <a:ea typeface="Roboto Medium"/>
                  <a:cs typeface="Roboto Medium"/>
                  <a:sym typeface="Roboto Medium"/>
                </a:rPr>
                <a:t>e Bogotá - MIDBO</a:t>
              </a:r>
              <a:endParaRPr sz="1100" i="0" u="none" strike="noStrike" cap="none">
                <a:solidFill>
                  <a:srgbClr val="000000"/>
                </a:solidFill>
                <a:latin typeface="Roboto Medium"/>
                <a:ea typeface="Roboto Medium"/>
                <a:cs typeface="Roboto Medium"/>
                <a:sym typeface="Roboto Medium"/>
              </a:endParaRPr>
            </a:p>
          </p:txBody>
        </p:sp>
        <p:sp>
          <p:nvSpPr>
            <p:cNvPr id="832" name="Google Shape;832;g2244ab9ddd5_0_172"/>
            <p:cNvSpPr txBox="1"/>
            <p:nvPr/>
          </p:nvSpPr>
          <p:spPr>
            <a:xfrm>
              <a:off x="4765675" y="3808325"/>
              <a:ext cx="3416100" cy="407400"/>
            </a:xfrm>
            <a:prstGeom prst="rect">
              <a:avLst/>
            </a:prstGeom>
            <a:noFill/>
            <a:ln>
              <a:noFill/>
            </a:ln>
          </p:spPr>
          <p:txBody>
            <a:bodyPr spcFirstLastPara="1" wrap="square" lIns="0" tIns="43925" rIns="0" bIns="0" anchor="t" anchorCtr="0">
              <a:noAutofit/>
            </a:bodyPr>
            <a:lstStyle/>
            <a:p>
              <a:pPr marL="28575" marR="192299" lvl="0" indent="0" algn="l" rtl="0">
                <a:lnSpc>
                  <a:spcPct val="120000"/>
                </a:lnSpc>
                <a:spcBef>
                  <a:spcPts val="0"/>
                </a:spcBef>
                <a:spcAft>
                  <a:spcPts val="0"/>
                </a:spcAft>
                <a:buNone/>
              </a:pPr>
              <a:r>
                <a:rPr lang="es-CO" sz="1000">
                  <a:solidFill>
                    <a:srgbClr val="434343"/>
                  </a:solidFill>
                  <a:latin typeface="Roboto Light"/>
                  <a:ea typeface="Roboto Light"/>
                  <a:cs typeface="Roboto Light"/>
                  <a:sym typeface="Roboto Light"/>
                </a:rPr>
                <a:t>CORPORACIÓN COLOMBIANA DE DOCUMENTALISTAS ALADOS</a:t>
              </a:r>
              <a:endParaRPr sz="1000" i="0" u="none" strike="noStrike" cap="none">
                <a:solidFill>
                  <a:srgbClr val="000000"/>
                </a:solidFill>
                <a:latin typeface="Roboto Light"/>
                <a:ea typeface="Roboto Light"/>
                <a:cs typeface="Roboto Light"/>
                <a:sym typeface="Roboto Light"/>
              </a:endParaRPr>
            </a:p>
          </p:txBody>
        </p:sp>
      </p:grpSp>
      <p:pic>
        <p:nvPicPr>
          <p:cNvPr id="833" name="Google Shape;833;g2244ab9ddd5_0_172"/>
          <p:cNvPicPr preferRelativeResize="0"/>
          <p:nvPr/>
        </p:nvPicPr>
        <p:blipFill rotWithShape="1">
          <a:blip r:embed="rId3">
            <a:alphaModFix/>
          </a:blip>
          <a:srcRect/>
          <a:stretch/>
        </p:blipFill>
        <p:spPr>
          <a:xfrm>
            <a:off x="7221455" y="0"/>
            <a:ext cx="1843419" cy="5143501"/>
          </a:xfrm>
          <a:prstGeom prst="rect">
            <a:avLst/>
          </a:prstGeom>
          <a:noFill/>
          <a:ln>
            <a:noFill/>
          </a:ln>
        </p:spPr>
      </p:pic>
      <p:sp>
        <p:nvSpPr>
          <p:cNvPr id="834" name="Google Shape;834;g2244ab9ddd5_0_172"/>
          <p:cNvSpPr txBox="1"/>
          <p:nvPr/>
        </p:nvSpPr>
        <p:spPr>
          <a:xfrm>
            <a:off x="4158750" y="248275"/>
            <a:ext cx="4231800" cy="5727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799941" lvl="0" indent="0" algn="l" rtl="0">
              <a:lnSpc>
                <a:spcPct val="101725"/>
              </a:lnSpc>
              <a:spcBef>
                <a:spcPts val="0"/>
              </a:spcBef>
              <a:spcAft>
                <a:spcPts val="0"/>
              </a:spcAft>
              <a:buClr>
                <a:schemeClr val="dk1"/>
              </a:buClr>
              <a:buFont typeface="Arial"/>
              <a:buNone/>
            </a:pPr>
            <a:r>
              <a:rPr lang="es-CO" sz="2000" b="1">
                <a:solidFill>
                  <a:srgbClr val="7030A0"/>
                </a:solidFill>
                <a:latin typeface="Roboto"/>
                <a:ea typeface="Roboto"/>
                <a:cs typeface="Roboto"/>
                <a:sym typeface="Roboto"/>
              </a:rPr>
              <a:t>Proyectos Metropolitanos</a:t>
            </a:r>
            <a:endParaRPr sz="2000" b="1">
              <a:solidFill>
                <a:srgbClr val="7030A0"/>
              </a:solidFill>
              <a:latin typeface="Roboto"/>
              <a:ea typeface="Roboto"/>
              <a:cs typeface="Roboto"/>
              <a:sym typeface="Roboto"/>
            </a:endParaRPr>
          </a:p>
          <a:p>
            <a:pPr marL="799941" marR="0" lvl="0" indent="0" algn="l" rtl="0">
              <a:lnSpc>
                <a:spcPct val="101725"/>
              </a:lnSpc>
              <a:spcBef>
                <a:spcPts val="0"/>
              </a:spcBef>
              <a:spcAft>
                <a:spcPts val="0"/>
              </a:spcAft>
              <a:buNone/>
            </a:pPr>
            <a:endParaRPr sz="2200" b="1">
              <a:solidFill>
                <a:srgbClr val="674EA7"/>
              </a:solidFill>
              <a:latin typeface="Calibri"/>
              <a:ea typeface="Calibri"/>
              <a:cs typeface="Calibri"/>
              <a:sym typeface="Calibri"/>
            </a:endParaRPr>
          </a:p>
        </p:txBody>
      </p:sp>
      <p:grpSp>
        <p:nvGrpSpPr>
          <p:cNvPr id="835" name="Google Shape;835;g2244ab9ddd5_0_172"/>
          <p:cNvGrpSpPr/>
          <p:nvPr/>
        </p:nvGrpSpPr>
        <p:grpSpPr>
          <a:xfrm>
            <a:off x="1459101" y="3808325"/>
            <a:ext cx="6514975" cy="407400"/>
            <a:chOff x="1409701" y="3808325"/>
            <a:chExt cx="6514975" cy="407400"/>
          </a:xfrm>
        </p:grpSpPr>
        <p:sp>
          <p:nvSpPr>
            <p:cNvPr id="836" name="Google Shape;836;g2244ab9ddd5_0_172"/>
            <p:cNvSpPr txBox="1"/>
            <p:nvPr/>
          </p:nvSpPr>
          <p:spPr>
            <a:xfrm>
              <a:off x="1409701" y="3808325"/>
              <a:ext cx="422100" cy="407400"/>
            </a:xfrm>
            <a:prstGeom prst="rect">
              <a:avLst/>
            </a:prstGeom>
            <a:noFill/>
            <a:ln w="9525" cap="flat" cmpd="sng">
              <a:solidFill>
                <a:schemeClr val="lt2"/>
              </a:solidFill>
              <a:prstDash val="solid"/>
              <a:round/>
              <a:headEnd type="none" w="sm" len="sm"/>
              <a:tailEnd type="none" w="sm" len="sm"/>
            </a:ln>
          </p:spPr>
          <p:txBody>
            <a:bodyPr spcFirstLastPara="1" wrap="square" lIns="0" tIns="3450" rIns="0" bIns="0" anchor="ctr" anchorCtr="0">
              <a:noAutofit/>
            </a:bodyPr>
            <a:lstStyle/>
            <a:p>
              <a:pPr marL="0" marR="0" lvl="0" indent="0" algn="ctr" rtl="0">
                <a:lnSpc>
                  <a:spcPct val="100000"/>
                </a:lnSpc>
                <a:spcBef>
                  <a:spcPts val="0"/>
                </a:spcBef>
                <a:spcAft>
                  <a:spcPts val="0"/>
                </a:spcAft>
                <a:buNone/>
              </a:pPr>
              <a:endParaRPr sz="950" i="0" u="none" strike="noStrike" cap="none">
                <a:solidFill>
                  <a:srgbClr val="000000"/>
                </a:solidFill>
                <a:latin typeface="Roboto Light"/>
                <a:ea typeface="Roboto Light"/>
                <a:cs typeface="Roboto Light"/>
                <a:sym typeface="Roboto Light"/>
              </a:endParaRPr>
            </a:p>
            <a:p>
              <a:pPr marL="130919" marR="0" lvl="0" indent="0" algn="ctr" rtl="0">
                <a:lnSpc>
                  <a:spcPct val="96638"/>
                </a:lnSpc>
                <a:spcBef>
                  <a:spcPts val="0"/>
                </a:spcBef>
                <a:spcAft>
                  <a:spcPts val="0"/>
                </a:spcAft>
                <a:buNone/>
              </a:pPr>
              <a:r>
                <a:rPr lang="es-CO" sz="1100" i="0" u="none" strike="noStrike" cap="none">
                  <a:solidFill>
                    <a:srgbClr val="CC0000"/>
                  </a:solidFill>
                  <a:latin typeface="Roboto Light"/>
                  <a:ea typeface="Roboto Light"/>
                  <a:cs typeface="Roboto Light"/>
                  <a:sym typeface="Roboto Light"/>
                </a:rPr>
                <a:t>1</a:t>
              </a:r>
              <a:r>
                <a:rPr lang="es-CO" sz="1100">
                  <a:solidFill>
                    <a:srgbClr val="CC0000"/>
                  </a:solidFill>
                  <a:latin typeface="Roboto Light"/>
                  <a:ea typeface="Roboto Light"/>
                  <a:cs typeface="Roboto Light"/>
                  <a:sym typeface="Roboto Light"/>
                </a:rPr>
                <a:t>5</a:t>
              </a:r>
              <a:endParaRPr sz="1100" i="0" u="none" strike="noStrike" cap="none">
                <a:solidFill>
                  <a:srgbClr val="000000"/>
                </a:solidFill>
                <a:latin typeface="Roboto Light"/>
                <a:ea typeface="Roboto Light"/>
                <a:cs typeface="Roboto Light"/>
                <a:sym typeface="Roboto Light"/>
              </a:endParaRPr>
            </a:p>
          </p:txBody>
        </p:sp>
        <p:sp>
          <p:nvSpPr>
            <p:cNvPr id="837" name="Google Shape;837;g2244ab9ddd5_0_172"/>
            <p:cNvSpPr txBox="1"/>
            <p:nvPr/>
          </p:nvSpPr>
          <p:spPr>
            <a:xfrm>
              <a:off x="1831726" y="3808325"/>
              <a:ext cx="2934000" cy="407400"/>
            </a:xfrm>
            <a:prstGeom prst="rect">
              <a:avLst/>
            </a:prstGeom>
            <a:noFill/>
            <a:ln w="9525" cap="flat" cmpd="sng">
              <a:solidFill>
                <a:schemeClr val="lt2"/>
              </a:solidFill>
              <a:prstDash val="solid"/>
              <a:round/>
              <a:headEnd type="none" w="sm" len="sm"/>
              <a:tailEnd type="none" w="sm" len="sm"/>
            </a:ln>
          </p:spPr>
          <p:txBody>
            <a:bodyPr spcFirstLastPara="1" wrap="square" lIns="0" tIns="43925" rIns="0" bIns="0" anchor="ctr" anchorCtr="0">
              <a:noAutofit/>
            </a:bodyPr>
            <a:lstStyle/>
            <a:p>
              <a:pPr marL="28573" lvl="0" indent="0" algn="l" rtl="0">
                <a:lnSpc>
                  <a:spcPct val="101725"/>
                </a:lnSpc>
                <a:spcBef>
                  <a:spcPts val="0"/>
                </a:spcBef>
                <a:spcAft>
                  <a:spcPts val="0"/>
                </a:spcAft>
                <a:buNone/>
              </a:pPr>
              <a:r>
                <a:rPr lang="es-CO" sz="1100" i="1">
                  <a:solidFill>
                    <a:srgbClr val="372263"/>
                  </a:solidFill>
                  <a:latin typeface="Roboto Medium"/>
                  <a:ea typeface="Roboto Medium"/>
                  <a:cs typeface="Roboto Medium"/>
                  <a:sym typeface="Roboto Medium"/>
                </a:rPr>
                <a:t>Festival de Literatura de Bogotá</a:t>
              </a:r>
              <a:endParaRPr sz="1100" i="0" u="none" strike="noStrike" cap="none">
                <a:solidFill>
                  <a:srgbClr val="000000"/>
                </a:solidFill>
                <a:latin typeface="Roboto Medium"/>
                <a:ea typeface="Roboto Medium"/>
                <a:cs typeface="Roboto Medium"/>
                <a:sym typeface="Roboto Medium"/>
              </a:endParaRPr>
            </a:p>
          </p:txBody>
        </p:sp>
        <p:sp>
          <p:nvSpPr>
            <p:cNvPr id="838" name="Google Shape;838;g2244ab9ddd5_0_172"/>
            <p:cNvSpPr txBox="1"/>
            <p:nvPr/>
          </p:nvSpPr>
          <p:spPr>
            <a:xfrm>
              <a:off x="4765676" y="3808325"/>
              <a:ext cx="3159000" cy="407400"/>
            </a:xfrm>
            <a:prstGeom prst="rect">
              <a:avLst/>
            </a:prstGeom>
            <a:noFill/>
            <a:ln w="9525" cap="flat" cmpd="sng">
              <a:solidFill>
                <a:schemeClr val="lt2"/>
              </a:solidFill>
              <a:prstDash val="solid"/>
              <a:round/>
              <a:headEnd type="none" w="sm" len="sm"/>
              <a:tailEnd type="none" w="sm" len="sm"/>
            </a:ln>
          </p:spPr>
          <p:txBody>
            <a:bodyPr spcFirstLastPara="1" wrap="square" lIns="0" tIns="43925" rIns="0" bIns="0" anchor="ctr" anchorCtr="0">
              <a:noAutofit/>
            </a:bodyPr>
            <a:lstStyle/>
            <a:p>
              <a:pPr marL="28575" lvl="0" indent="0" algn="l" rtl="0">
                <a:lnSpc>
                  <a:spcPct val="101725"/>
                </a:lnSpc>
                <a:spcBef>
                  <a:spcPts val="0"/>
                </a:spcBef>
                <a:spcAft>
                  <a:spcPts val="0"/>
                </a:spcAft>
                <a:buNone/>
              </a:pPr>
              <a:r>
                <a:rPr lang="es-CO" sz="1000">
                  <a:solidFill>
                    <a:srgbClr val="434343"/>
                  </a:solidFill>
                  <a:latin typeface="Roboto Light"/>
                  <a:ea typeface="Roboto Light"/>
                  <a:cs typeface="Roboto Light"/>
                  <a:sym typeface="Roboto Light"/>
                </a:rPr>
                <a:t>FUNDACIÓN FAHRENHEIT 451</a:t>
              </a:r>
              <a:endParaRPr sz="1000">
                <a:solidFill>
                  <a:schemeClr val="dk1"/>
                </a:solidFill>
                <a:latin typeface="Roboto Light"/>
                <a:ea typeface="Roboto Light"/>
                <a:cs typeface="Roboto Light"/>
                <a:sym typeface="Roboto Light"/>
              </a:endParaRPr>
            </a:p>
            <a:p>
              <a:pPr marL="28575" marR="508758" lvl="0" indent="0" algn="ctr" rtl="0">
                <a:lnSpc>
                  <a:spcPct val="120000"/>
                </a:lnSpc>
                <a:spcBef>
                  <a:spcPts val="0"/>
                </a:spcBef>
                <a:spcAft>
                  <a:spcPts val="0"/>
                </a:spcAft>
                <a:buNone/>
              </a:pPr>
              <a:endParaRPr sz="1100">
                <a:solidFill>
                  <a:srgbClr val="434343"/>
                </a:solidFill>
                <a:latin typeface="Roboto Light"/>
                <a:ea typeface="Roboto Light"/>
                <a:cs typeface="Roboto Light"/>
                <a:sym typeface="Roboto Light"/>
              </a:endParaRPr>
            </a:p>
          </p:txBody>
        </p:sp>
      </p:grpSp>
      <p:grpSp>
        <p:nvGrpSpPr>
          <p:cNvPr id="839" name="Google Shape;839;g2244ab9ddd5_0_172"/>
          <p:cNvGrpSpPr/>
          <p:nvPr/>
        </p:nvGrpSpPr>
        <p:grpSpPr>
          <a:xfrm>
            <a:off x="1459101" y="4265525"/>
            <a:ext cx="6514975" cy="407400"/>
            <a:chOff x="1409701" y="3808325"/>
            <a:chExt cx="6514975" cy="407400"/>
          </a:xfrm>
        </p:grpSpPr>
        <p:sp>
          <p:nvSpPr>
            <p:cNvPr id="840" name="Google Shape;840;g2244ab9ddd5_0_172"/>
            <p:cNvSpPr txBox="1"/>
            <p:nvPr/>
          </p:nvSpPr>
          <p:spPr>
            <a:xfrm>
              <a:off x="1409701" y="3808325"/>
              <a:ext cx="422100" cy="407400"/>
            </a:xfrm>
            <a:prstGeom prst="rect">
              <a:avLst/>
            </a:prstGeom>
            <a:noFill/>
            <a:ln w="9525" cap="flat" cmpd="sng">
              <a:solidFill>
                <a:schemeClr val="lt2"/>
              </a:solidFill>
              <a:prstDash val="solid"/>
              <a:round/>
              <a:headEnd type="none" w="sm" len="sm"/>
              <a:tailEnd type="none" w="sm" len="sm"/>
            </a:ln>
          </p:spPr>
          <p:txBody>
            <a:bodyPr spcFirstLastPara="1" wrap="square" lIns="0" tIns="3450" rIns="0" bIns="0" anchor="ctr" anchorCtr="0">
              <a:noAutofit/>
            </a:bodyPr>
            <a:lstStyle/>
            <a:p>
              <a:pPr marL="0" marR="0" lvl="0" indent="0" algn="ctr" rtl="0">
                <a:lnSpc>
                  <a:spcPct val="100000"/>
                </a:lnSpc>
                <a:spcBef>
                  <a:spcPts val="0"/>
                </a:spcBef>
                <a:spcAft>
                  <a:spcPts val="0"/>
                </a:spcAft>
                <a:buNone/>
              </a:pPr>
              <a:endParaRPr sz="950" i="0" u="none" strike="noStrike" cap="none">
                <a:solidFill>
                  <a:srgbClr val="000000"/>
                </a:solidFill>
                <a:latin typeface="Roboto Light"/>
                <a:ea typeface="Roboto Light"/>
                <a:cs typeface="Roboto Light"/>
                <a:sym typeface="Roboto Light"/>
              </a:endParaRPr>
            </a:p>
            <a:p>
              <a:pPr marL="130919" marR="0" lvl="0" indent="0" algn="ctr" rtl="0">
                <a:lnSpc>
                  <a:spcPct val="96638"/>
                </a:lnSpc>
                <a:spcBef>
                  <a:spcPts val="0"/>
                </a:spcBef>
                <a:spcAft>
                  <a:spcPts val="0"/>
                </a:spcAft>
                <a:buNone/>
              </a:pPr>
              <a:r>
                <a:rPr lang="es-CO" sz="1100" i="0" u="none" strike="noStrike" cap="none">
                  <a:solidFill>
                    <a:srgbClr val="CC0000"/>
                  </a:solidFill>
                  <a:latin typeface="Roboto Light"/>
                  <a:ea typeface="Roboto Light"/>
                  <a:cs typeface="Roboto Light"/>
                  <a:sym typeface="Roboto Light"/>
                </a:rPr>
                <a:t>1</a:t>
              </a:r>
              <a:r>
                <a:rPr lang="es-CO" sz="1100">
                  <a:solidFill>
                    <a:srgbClr val="CC0000"/>
                  </a:solidFill>
                  <a:latin typeface="Roboto Light"/>
                  <a:ea typeface="Roboto Light"/>
                  <a:cs typeface="Roboto Light"/>
                  <a:sym typeface="Roboto Light"/>
                </a:rPr>
                <a:t>6</a:t>
              </a:r>
              <a:endParaRPr sz="1100" i="0" u="none" strike="noStrike" cap="none">
                <a:solidFill>
                  <a:srgbClr val="000000"/>
                </a:solidFill>
                <a:latin typeface="Roboto Light"/>
                <a:ea typeface="Roboto Light"/>
                <a:cs typeface="Roboto Light"/>
                <a:sym typeface="Roboto Light"/>
              </a:endParaRPr>
            </a:p>
          </p:txBody>
        </p:sp>
        <p:sp>
          <p:nvSpPr>
            <p:cNvPr id="841" name="Google Shape;841;g2244ab9ddd5_0_172"/>
            <p:cNvSpPr txBox="1"/>
            <p:nvPr/>
          </p:nvSpPr>
          <p:spPr>
            <a:xfrm>
              <a:off x="1831726" y="3808325"/>
              <a:ext cx="2934000" cy="407400"/>
            </a:xfrm>
            <a:prstGeom prst="rect">
              <a:avLst/>
            </a:prstGeom>
            <a:noFill/>
            <a:ln w="9525" cap="flat" cmpd="sng">
              <a:solidFill>
                <a:schemeClr val="lt2"/>
              </a:solidFill>
              <a:prstDash val="solid"/>
              <a:round/>
              <a:headEnd type="none" w="sm" len="sm"/>
              <a:tailEnd type="none" w="sm" len="sm"/>
            </a:ln>
          </p:spPr>
          <p:txBody>
            <a:bodyPr spcFirstLastPara="1" wrap="square" lIns="0" tIns="43925" rIns="0" bIns="0" anchor="ctr" anchorCtr="0">
              <a:noAutofit/>
            </a:bodyPr>
            <a:lstStyle/>
            <a:p>
              <a:pPr marL="28573" lvl="0" indent="0" algn="l" rtl="0">
                <a:lnSpc>
                  <a:spcPct val="101725"/>
                </a:lnSpc>
                <a:spcBef>
                  <a:spcPts val="0"/>
                </a:spcBef>
                <a:spcAft>
                  <a:spcPts val="0"/>
                </a:spcAft>
                <a:buClr>
                  <a:schemeClr val="dk1"/>
                </a:buClr>
                <a:buFont typeface="Arial"/>
                <a:buNone/>
              </a:pPr>
              <a:br>
                <a:rPr lang="es-CO" sz="1100" i="1">
                  <a:solidFill>
                    <a:srgbClr val="372263"/>
                  </a:solidFill>
                  <a:latin typeface="Roboto Medium"/>
                  <a:ea typeface="Roboto Medium"/>
                  <a:cs typeface="Roboto Medium"/>
                  <a:sym typeface="Roboto Medium"/>
                </a:rPr>
              </a:br>
              <a:r>
                <a:rPr lang="es-CO" sz="1100" i="1">
                  <a:solidFill>
                    <a:srgbClr val="372263"/>
                  </a:solidFill>
                  <a:latin typeface="Roboto Medium"/>
                  <a:ea typeface="Roboto Medium"/>
                  <a:cs typeface="Roboto Medium"/>
                  <a:sym typeface="Roboto Medium"/>
                </a:rPr>
                <a:t>Bogotá Audiovisual Market - BAM</a:t>
              </a:r>
              <a:endParaRPr sz="1100">
                <a:solidFill>
                  <a:schemeClr val="dk1"/>
                </a:solidFill>
                <a:latin typeface="Roboto Medium"/>
                <a:ea typeface="Roboto Medium"/>
                <a:cs typeface="Roboto Medium"/>
                <a:sym typeface="Roboto Medium"/>
              </a:endParaRPr>
            </a:p>
            <a:p>
              <a:pPr marL="28573" lvl="0" indent="0" algn="l" rtl="0">
                <a:lnSpc>
                  <a:spcPct val="101725"/>
                </a:lnSpc>
                <a:spcBef>
                  <a:spcPts val="0"/>
                </a:spcBef>
                <a:spcAft>
                  <a:spcPts val="0"/>
                </a:spcAft>
                <a:buNone/>
              </a:pPr>
              <a:endParaRPr sz="1100" i="1">
                <a:solidFill>
                  <a:srgbClr val="372263"/>
                </a:solidFill>
                <a:latin typeface="Roboto Light"/>
                <a:ea typeface="Roboto Light"/>
                <a:cs typeface="Roboto Light"/>
                <a:sym typeface="Roboto Light"/>
              </a:endParaRPr>
            </a:p>
          </p:txBody>
        </p:sp>
        <p:sp>
          <p:nvSpPr>
            <p:cNvPr id="842" name="Google Shape;842;g2244ab9ddd5_0_172"/>
            <p:cNvSpPr txBox="1"/>
            <p:nvPr/>
          </p:nvSpPr>
          <p:spPr>
            <a:xfrm>
              <a:off x="4765676" y="3808325"/>
              <a:ext cx="3159000" cy="407400"/>
            </a:xfrm>
            <a:prstGeom prst="rect">
              <a:avLst/>
            </a:prstGeom>
            <a:noFill/>
            <a:ln w="9525" cap="flat" cmpd="sng">
              <a:solidFill>
                <a:schemeClr val="lt2"/>
              </a:solidFill>
              <a:prstDash val="solid"/>
              <a:round/>
              <a:headEnd type="none" w="sm" len="sm"/>
              <a:tailEnd type="none" w="sm" len="sm"/>
            </a:ln>
          </p:spPr>
          <p:txBody>
            <a:bodyPr spcFirstLastPara="1" wrap="square" lIns="0" tIns="43925" rIns="0" bIns="0" anchor="ctr" anchorCtr="0">
              <a:noAutofit/>
            </a:bodyPr>
            <a:lstStyle/>
            <a:p>
              <a:pPr marL="28575" marR="96873" lvl="0" indent="0" algn="l" rtl="0">
                <a:lnSpc>
                  <a:spcPct val="120000"/>
                </a:lnSpc>
                <a:spcBef>
                  <a:spcPts val="0"/>
                </a:spcBef>
                <a:spcAft>
                  <a:spcPts val="0"/>
                </a:spcAft>
                <a:buNone/>
              </a:pPr>
              <a:endParaRPr sz="1100">
                <a:solidFill>
                  <a:srgbClr val="434343"/>
                </a:solidFill>
                <a:latin typeface="Roboto Light"/>
                <a:ea typeface="Roboto Light"/>
                <a:cs typeface="Roboto Light"/>
                <a:sym typeface="Roboto Light"/>
              </a:endParaRPr>
            </a:p>
            <a:p>
              <a:pPr marL="28575" marR="96873" lvl="0" indent="0" algn="l" rtl="0">
                <a:lnSpc>
                  <a:spcPct val="120000"/>
                </a:lnSpc>
                <a:spcBef>
                  <a:spcPts val="0"/>
                </a:spcBef>
                <a:spcAft>
                  <a:spcPts val="0"/>
                </a:spcAft>
                <a:buNone/>
              </a:pPr>
              <a:endParaRPr sz="1100">
                <a:solidFill>
                  <a:srgbClr val="434343"/>
                </a:solidFill>
                <a:latin typeface="Roboto Light"/>
                <a:ea typeface="Roboto Light"/>
                <a:cs typeface="Roboto Light"/>
                <a:sym typeface="Roboto Light"/>
              </a:endParaRPr>
            </a:p>
            <a:p>
              <a:pPr marL="28575" marR="96873" lvl="0" indent="0" algn="l" rtl="0">
                <a:lnSpc>
                  <a:spcPct val="120000"/>
                </a:lnSpc>
                <a:spcBef>
                  <a:spcPts val="0"/>
                </a:spcBef>
                <a:spcAft>
                  <a:spcPts val="0"/>
                </a:spcAft>
                <a:buClr>
                  <a:schemeClr val="dk1"/>
                </a:buClr>
                <a:buFont typeface="Arial"/>
                <a:buNone/>
              </a:pPr>
              <a:r>
                <a:rPr lang="es-CO" sz="1000">
                  <a:solidFill>
                    <a:srgbClr val="434343"/>
                  </a:solidFill>
                  <a:latin typeface="Roboto Light"/>
                  <a:ea typeface="Roboto Light"/>
                  <a:cs typeface="Roboto Light"/>
                  <a:sym typeface="Roboto Light"/>
                </a:rPr>
                <a:t>FONDO MIXTO DE PROMOCIÓN CINEMATOGRÁFICA PROIMÁGENES COL.</a:t>
              </a:r>
              <a:endParaRPr sz="1000">
                <a:solidFill>
                  <a:schemeClr val="dk1"/>
                </a:solidFill>
                <a:latin typeface="Roboto Light"/>
                <a:ea typeface="Roboto Light"/>
                <a:cs typeface="Roboto Light"/>
                <a:sym typeface="Roboto Light"/>
              </a:endParaRPr>
            </a:p>
            <a:p>
              <a:pPr marL="28575" lvl="0" indent="0" algn="l" rtl="0">
                <a:lnSpc>
                  <a:spcPct val="101725"/>
                </a:lnSpc>
                <a:spcBef>
                  <a:spcPts val="0"/>
                </a:spcBef>
                <a:spcAft>
                  <a:spcPts val="0"/>
                </a:spcAft>
                <a:buNone/>
              </a:pPr>
              <a:endParaRPr sz="1100">
                <a:solidFill>
                  <a:srgbClr val="434343"/>
                </a:solidFill>
                <a:latin typeface="Roboto Light"/>
                <a:ea typeface="Roboto Light"/>
                <a:cs typeface="Roboto Light"/>
                <a:sym typeface="Roboto Light"/>
              </a:endParaRPr>
            </a:p>
            <a:p>
              <a:pPr marL="28575" marR="508758" lvl="0" indent="0" algn="ctr" rtl="0">
                <a:lnSpc>
                  <a:spcPct val="120000"/>
                </a:lnSpc>
                <a:spcBef>
                  <a:spcPts val="0"/>
                </a:spcBef>
                <a:spcAft>
                  <a:spcPts val="0"/>
                </a:spcAft>
                <a:buNone/>
              </a:pPr>
              <a:endParaRPr sz="1100">
                <a:solidFill>
                  <a:srgbClr val="434343"/>
                </a:solidFill>
                <a:latin typeface="Roboto Light"/>
                <a:ea typeface="Roboto Light"/>
                <a:cs typeface="Roboto Light"/>
                <a:sym typeface="Roboto Light"/>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2244ab9ddd5_0_269"/>
          <p:cNvSpPr txBox="1"/>
          <p:nvPr/>
        </p:nvSpPr>
        <p:spPr>
          <a:xfrm>
            <a:off x="654325" y="623775"/>
            <a:ext cx="3959400" cy="46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117727" marR="0" lvl="0" indent="0" algn="l" rtl="0">
              <a:lnSpc>
                <a:spcPct val="101725"/>
              </a:lnSpc>
              <a:spcBef>
                <a:spcPts val="1134"/>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848" name="Google Shape;848;g2244ab9ddd5_0_269"/>
          <p:cNvSpPr/>
          <p:nvPr/>
        </p:nvSpPr>
        <p:spPr>
          <a:xfrm>
            <a:off x="4499675" y="248275"/>
            <a:ext cx="3891000" cy="572700"/>
          </a:xfrm>
          <a:custGeom>
            <a:avLst/>
            <a:gdLst/>
            <a:ahLst/>
            <a:cxnLst/>
            <a:rect l="l" t="t" r="r" b="b"/>
            <a:pathLst>
              <a:path w="3891000" h="572700" extrusionOk="0">
                <a:moveTo>
                  <a:pt x="0" y="0"/>
                </a:moveTo>
                <a:lnTo>
                  <a:pt x="3891000" y="0"/>
                </a:lnTo>
                <a:lnTo>
                  <a:pt x="3891000" y="572700"/>
                </a:lnTo>
                <a:lnTo>
                  <a:pt x="0" y="572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9" name="Google Shape;849;g2244ab9ddd5_0_269"/>
          <p:cNvSpPr/>
          <p:nvPr/>
        </p:nvSpPr>
        <p:spPr>
          <a:xfrm>
            <a:off x="766076" y="623775"/>
            <a:ext cx="2851499" cy="417900"/>
          </a:xfrm>
          <a:custGeom>
            <a:avLst/>
            <a:gdLst/>
            <a:ahLst/>
            <a:cxnLst/>
            <a:rect l="l" t="t" r="r" b="b"/>
            <a:pathLst>
              <a:path w="2851499" h="417900" extrusionOk="0">
                <a:moveTo>
                  <a:pt x="0" y="0"/>
                </a:moveTo>
                <a:lnTo>
                  <a:pt x="2851499" y="0"/>
                </a:lnTo>
                <a:lnTo>
                  <a:pt x="2851499" y="417900"/>
                </a:lnTo>
                <a:lnTo>
                  <a:pt x="0" y="417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0" name="Google Shape;850;g2244ab9ddd5_0_269"/>
          <p:cNvSpPr txBox="1"/>
          <p:nvPr/>
        </p:nvSpPr>
        <p:spPr>
          <a:xfrm>
            <a:off x="654325" y="248275"/>
            <a:ext cx="3845400" cy="3756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851" name="Google Shape;851;g2244ab9ddd5_0_269"/>
          <p:cNvSpPr txBox="1"/>
          <p:nvPr/>
        </p:nvSpPr>
        <p:spPr>
          <a:xfrm>
            <a:off x="654325" y="644925"/>
            <a:ext cx="8512200" cy="375600"/>
          </a:xfrm>
          <a:prstGeom prst="rect">
            <a:avLst/>
          </a:prstGeom>
          <a:noFill/>
          <a:ln>
            <a:noFill/>
          </a:ln>
        </p:spPr>
        <p:txBody>
          <a:bodyPr spcFirstLastPara="1" wrap="square" lIns="0" tIns="175" rIns="0" bIns="0" anchor="t" anchorCtr="0">
            <a:noAutofit/>
          </a:bodyPr>
          <a:lstStyle/>
          <a:p>
            <a:pPr marL="0" marR="0" lvl="0" indent="0" algn="l" rtl="0">
              <a:lnSpc>
                <a:spcPct val="104772"/>
              </a:lnSpc>
              <a:spcBef>
                <a:spcPts val="115"/>
              </a:spcBef>
              <a:spcAft>
                <a:spcPts val="0"/>
              </a:spcAft>
              <a:buNone/>
            </a:pPr>
            <a:r>
              <a:rPr lang="es-CO" sz="2200" b="1" i="0" u="none" strike="noStrike" cap="none">
                <a:solidFill>
                  <a:srgbClr val="674EA7"/>
                </a:solidFill>
                <a:latin typeface="Calibri"/>
                <a:ea typeface="Calibri"/>
                <a:cs typeface="Calibri"/>
                <a:sym typeface="Calibri"/>
              </a:rPr>
              <a:t>Proyectos </a:t>
            </a:r>
            <a:r>
              <a:rPr lang="es-CO" sz="2200" b="1">
                <a:solidFill>
                  <a:srgbClr val="674EA7"/>
                </a:solidFill>
                <a:latin typeface="Calibri"/>
                <a:ea typeface="Calibri"/>
                <a:cs typeface="Calibri"/>
                <a:sym typeface="Calibri"/>
              </a:rPr>
              <a:t>Acuerdo 906 de 2023 Concejo de Bogotá</a:t>
            </a:r>
            <a:endParaRPr sz="2200" b="0" i="0" u="none" strike="noStrike" cap="none">
              <a:solidFill>
                <a:srgbClr val="674EA7"/>
              </a:solidFill>
              <a:latin typeface="Calibri"/>
              <a:ea typeface="Calibri"/>
              <a:cs typeface="Calibri"/>
              <a:sym typeface="Calibri"/>
            </a:endParaRPr>
          </a:p>
        </p:txBody>
      </p:sp>
      <p:sp>
        <p:nvSpPr>
          <p:cNvPr id="852" name="Google Shape;852;g2244ab9ddd5_0_269"/>
          <p:cNvSpPr txBox="1"/>
          <p:nvPr/>
        </p:nvSpPr>
        <p:spPr>
          <a:xfrm>
            <a:off x="8390675" y="248275"/>
            <a:ext cx="199500" cy="5727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853" name="Google Shape;853;g2244ab9ddd5_0_269"/>
          <p:cNvSpPr txBox="1"/>
          <p:nvPr/>
        </p:nvSpPr>
        <p:spPr>
          <a:xfrm>
            <a:off x="654325" y="623775"/>
            <a:ext cx="111900" cy="417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854" name="Google Shape;854;g2244ab9ddd5_0_269"/>
          <p:cNvSpPr txBox="1"/>
          <p:nvPr/>
        </p:nvSpPr>
        <p:spPr>
          <a:xfrm>
            <a:off x="3617576" y="623775"/>
            <a:ext cx="882000" cy="1971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855" name="Google Shape;855;g2244ab9ddd5_0_269"/>
          <p:cNvSpPr txBox="1"/>
          <p:nvPr/>
        </p:nvSpPr>
        <p:spPr>
          <a:xfrm>
            <a:off x="4499675" y="623775"/>
            <a:ext cx="114000" cy="1971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856" name="Google Shape;856;g2244ab9ddd5_0_269"/>
          <p:cNvSpPr txBox="1"/>
          <p:nvPr/>
        </p:nvSpPr>
        <p:spPr>
          <a:xfrm>
            <a:off x="3617576" y="820975"/>
            <a:ext cx="996000" cy="2208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pic>
        <p:nvPicPr>
          <p:cNvPr id="857" name="Google Shape;857;g2244ab9ddd5_0_269"/>
          <p:cNvPicPr preferRelativeResize="0"/>
          <p:nvPr/>
        </p:nvPicPr>
        <p:blipFill rotWithShape="1">
          <a:blip r:embed="rId3">
            <a:alphaModFix/>
          </a:blip>
          <a:srcRect/>
          <a:stretch/>
        </p:blipFill>
        <p:spPr>
          <a:xfrm>
            <a:off x="7300580" y="0"/>
            <a:ext cx="1843419" cy="5143501"/>
          </a:xfrm>
          <a:prstGeom prst="rect">
            <a:avLst/>
          </a:prstGeom>
          <a:noFill/>
          <a:ln>
            <a:noFill/>
          </a:ln>
        </p:spPr>
      </p:pic>
      <p:sp>
        <p:nvSpPr>
          <p:cNvPr id="858" name="Google Shape;858;g2244ab9ddd5_0_269"/>
          <p:cNvSpPr txBox="1"/>
          <p:nvPr/>
        </p:nvSpPr>
        <p:spPr>
          <a:xfrm>
            <a:off x="654313" y="4043875"/>
            <a:ext cx="7695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900">
                <a:solidFill>
                  <a:srgbClr val="491F6A"/>
                </a:solidFill>
                <a:latin typeface="Roboto"/>
                <a:ea typeface="Roboto"/>
                <a:cs typeface="Roboto"/>
                <a:sym typeface="Roboto"/>
              </a:rPr>
              <a:t>*Se deben socializar las CGP con las organizaciones y verificar el cumplimiento de los criterios para ser invitados como proyectos metropolitanos. </a:t>
            </a:r>
            <a:endParaRPr sz="900">
              <a:solidFill>
                <a:srgbClr val="491F6A"/>
              </a:solidFill>
              <a:latin typeface="Roboto"/>
              <a:ea typeface="Roboto"/>
              <a:cs typeface="Roboto"/>
              <a:sym typeface="Roboto"/>
            </a:endParaRPr>
          </a:p>
        </p:txBody>
      </p:sp>
      <p:graphicFrame>
        <p:nvGraphicFramePr>
          <p:cNvPr id="859" name="Google Shape;859;g2244ab9ddd5_0_269"/>
          <p:cNvGraphicFramePr/>
          <p:nvPr/>
        </p:nvGraphicFramePr>
        <p:xfrm>
          <a:off x="442850" y="1224475"/>
          <a:ext cx="3000000" cy="3000000"/>
        </p:xfrm>
        <a:graphic>
          <a:graphicData uri="http://schemas.openxmlformats.org/drawingml/2006/table">
            <a:tbl>
              <a:tblPr>
                <a:noFill/>
                <a:tableStyleId>{6A0627D9-C7D0-4FA4-8058-31980DE27732}</a:tableStyleId>
              </a:tblPr>
              <a:tblGrid>
                <a:gridCol w="323225">
                  <a:extLst>
                    <a:ext uri="{9D8B030D-6E8A-4147-A177-3AD203B41FA5}">
                      <a16:colId xmlns:a16="http://schemas.microsoft.com/office/drawing/2014/main" val="20000"/>
                    </a:ext>
                  </a:extLst>
                </a:gridCol>
                <a:gridCol w="5018425">
                  <a:extLst>
                    <a:ext uri="{9D8B030D-6E8A-4147-A177-3AD203B41FA5}">
                      <a16:colId xmlns:a16="http://schemas.microsoft.com/office/drawing/2014/main" val="20001"/>
                    </a:ext>
                  </a:extLst>
                </a:gridCol>
                <a:gridCol w="2776575">
                  <a:extLst>
                    <a:ext uri="{9D8B030D-6E8A-4147-A177-3AD203B41FA5}">
                      <a16:colId xmlns:a16="http://schemas.microsoft.com/office/drawing/2014/main" val="20002"/>
                    </a:ext>
                  </a:extLst>
                </a:gridCol>
              </a:tblGrid>
              <a:tr h="0">
                <a:tc>
                  <a:txBody>
                    <a:bodyPr/>
                    <a:lstStyle/>
                    <a:p>
                      <a:pPr marL="0" lvl="0" indent="0" algn="ctr" rtl="0">
                        <a:lnSpc>
                          <a:spcPct val="115000"/>
                        </a:lnSpc>
                        <a:spcBef>
                          <a:spcPts val="0"/>
                        </a:spcBef>
                        <a:spcAft>
                          <a:spcPts val="0"/>
                        </a:spcAft>
                        <a:buNone/>
                      </a:pPr>
                      <a:r>
                        <a:rPr lang="es-CO" sz="1200" b="1">
                          <a:solidFill>
                            <a:schemeClr val="lt1"/>
                          </a:solidFill>
                          <a:latin typeface="Verdana"/>
                          <a:ea typeface="Verdana"/>
                          <a:cs typeface="Verdana"/>
                          <a:sym typeface="Verdana"/>
                        </a:rPr>
                        <a:t>No</a:t>
                      </a:r>
                      <a:endParaRPr sz="1200" b="1">
                        <a:solidFill>
                          <a:schemeClr val="lt1"/>
                        </a:solidFill>
                        <a:latin typeface="Verdana"/>
                        <a:ea typeface="Verdana"/>
                        <a:cs typeface="Verdana"/>
                        <a:sym typeface="Verdana"/>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0"/>
                        </a:spcAft>
                        <a:buNone/>
                      </a:pPr>
                      <a:r>
                        <a:rPr lang="es-CO" sz="1200" b="1">
                          <a:solidFill>
                            <a:schemeClr val="lt1"/>
                          </a:solidFill>
                          <a:latin typeface="Verdana"/>
                          <a:ea typeface="Verdana"/>
                          <a:cs typeface="Verdana"/>
                          <a:sym typeface="Verdana"/>
                        </a:rPr>
                        <a:t>Proyecto</a:t>
                      </a:r>
                      <a:endParaRPr sz="1200" b="1">
                        <a:solidFill>
                          <a:schemeClr val="lt1"/>
                        </a:solidFill>
                        <a:latin typeface="Verdana"/>
                        <a:ea typeface="Verdana"/>
                        <a:cs typeface="Verdana"/>
                        <a:sym typeface="Verdana"/>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0"/>
                        </a:spcAft>
                        <a:buNone/>
                      </a:pPr>
                      <a:r>
                        <a:rPr lang="es-CO" sz="1200" b="1">
                          <a:solidFill>
                            <a:schemeClr val="lt1"/>
                          </a:solidFill>
                          <a:latin typeface="Verdana"/>
                          <a:ea typeface="Verdana"/>
                          <a:cs typeface="Verdana"/>
                          <a:sym typeface="Verdana"/>
                        </a:rPr>
                        <a:t>Entidad</a:t>
                      </a:r>
                      <a:endParaRPr sz="1200" b="1">
                        <a:solidFill>
                          <a:schemeClr val="lt1"/>
                        </a:solidFill>
                        <a:latin typeface="Verdana"/>
                        <a:ea typeface="Verdana"/>
                        <a:cs typeface="Verdana"/>
                        <a:sym typeface="Verdana"/>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71475">
                <a:tc>
                  <a:txBody>
                    <a:bodyPr/>
                    <a:lstStyle/>
                    <a:p>
                      <a:pPr marL="0" lvl="0" indent="0" algn="l" rtl="0">
                        <a:lnSpc>
                          <a:spcPct val="115000"/>
                        </a:lnSpc>
                        <a:spcBef>
                          <a:spcPts val="0"/>
                        </a:spcBef>
                        <a:spcAft>
                          <a:spcPts val="0"/>
                        </a:spcAft>
                        <a:buNone/>
                      </a:pPr>
                      <a:r>
                        <a:rPr lang="es-CO" sz="1200" b="1" i="1">
                          <a:solidFill>
                            <a:srgbClr val="C00000"/>
                          </a:solidFill>
                          <a:latin typeface="Roboto"/>
                          <a:ea typeface="Roboto"/>
                          <a:cs typeface="Roboto"/>
                          <a:sym typeface="Roboto"/>
                        </a:rPr>
                        <a:t>1</a:t>
                      </a:r>
                      <a:endParaRPr sz="1200" b="1" i="1">
                        <a:solidFill>
                          <a:srgbClr val="C00000"/>
                        </a:solidFill>
                        <a:latin typeface="Roboto"/>
                        <a:ea typeface="Roboto"/>
                        <a:cs typeface="Roboto"/>
                        <a:sym typeface="Roboto"/>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i="1">
                          <a:solidFill>
                            <a:srgbClr val="491F6A"/>
                          </a:solidFill>
                          <a:latin typeface="Roboto Medium"/>
                          <a:ea typeface="Roboto Medium"/>
                          <a:cs typeface="Roboto Medium"/>
                          <a:sym typeface="Roboto Medium"/>
                        </a:rPr>
                        <a:t>Festival Internacional de Cine de Bogotá.</a:t>
                      </a:r>
                      <a:endParaRPr sz="1100" i="1">
                        <a:solidFill>
                          <a:srgbClr val="491F6A"/>
                        </a:solidFill>
                        <a:latin typeface="Roboto Medium"/>
                        <a:ea typeface="Roboto Medium"/>
                        <a:cs typeface="Roboto Medium"/>
                        <a:sym typeface="Roboto Medium"/>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000">
                          <a:latin typeface="Roboto Light"/>
                          <a:ea typeface="Roboto Light"/>
                          <a:cs typeface="Roboto Light"/>
                          <a:sym typeface="Roboto Light"/>
                        </a:rPr>
                        <a:t>BOGOCINE</a:t>
                      </a:r>
                      <a:endParaRPr sz="1000">
                        <a:latin typeface="Roboto Light"/>
                        <a:ea typeface="Roboto Light"/>
                        <a:cs typeface="Roboto Light"/>
                        <a:sym typeface="Roboto Light"/>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extLst>
                  <a:ext uri="{0D108BD9-81ED-4DB2-BD59-A6C34878D82A}">
                    <a16:rowId xmlns:a16="http://schemas.microsoft.com/office/drawing/2014/main" val="10001"/>
                  </a:ext>
                </a:extLst>
              </a:tr>
              <a:tr h="371475">
                <a:tc>
                  <a:txBody>
                    <a:bodyPr/>
                    <a:lstStyle/>
                    <a:p>
                      <a:pPr marL="0" lvl="0" indent="0" algn="l" rtl="0">
                        <a:lnSpc>
                          <a:spcPct val="115000"/>
                        </a:lnSpc>
                        <a:spcBef>
                          <a:spcPts val="0"/>
                        </a:spcBef>
                        <a:spcAft>
                          <a:spcPts val="0"/>
                        </a:spcAft>
                        <a:buNone/>
                      </a:pPr>
                      <a:r>
                        <a:rPr lang="es-CO" sz="1200" b="1" i="1">
                          <a:solidFill>
                            <a:srgbClr val="C00000"/>
                          </a:solidFill>
                          <a:latin typeface="Roboto"/>
                          <a:ea typeface="Roboto"/>
                          <a:cs typeface="Roboto"/>
                          <a:sym typeface="Roboto"/>
                        </a:rPr>
                        <a:t>2</a:t>
                      </a:r>
                      <a:endParaRPr sz="1200" b="1" i="1">
                        <a:solidFill>
                          <a:srgbClr val="C00000"/>
                        </a:solidFill>
                        <a:latin typeface="Roboto"/>
                        <a:ea typeface="Roboto"/>
                        <a:cs typeface="Roboto"/>
                        <a:sym typeface="Roboto"/>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i="1">
                          <a:solidFill>
                            <a:srgbClr val="491F6A"/>
                          </a:solidFill>
                          <a:latin typeface="Roboto Medium"/>
                          <a:ea typeface="Roboto Medium"/>
                          <a:cs typeface="Roboto Medium"/>
                          <a:sym typeface="Roboto Medium"/>
                        </a:rPr>
                        <a:t>Encuentro Internacional de Expresión Negra</a:t>
                      </a:r>
                      <a:endParaRPr sz="1100" i="1">
                        <a:solidFill>
                          <a:srgbClr val="491F6A"/>
                        </a:solidFill>
                        <a:latin typeface="Roboto Medium"/>
                        <a:ea typeface="Roboto Medium"/>
                        <a:cs typeface="Roboto Medium"/>
                        <a:sym typeface="Roboto Medium"/>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000">
                          <a:latin typeface="Roboto Light"/>
                          <a:ea typeface="Roboto Light"/>
                          <a:cs typeface="Roboto Light"/>
                          <a:sym typeface="Roboto Light"/>
                        </a:rPr>
                        <a:t>FUNDACIÓN CULTURAL COLOMBIA NEGRA</a:t>
                      </a:r>
                      <a:endParaRPr sz="1000">
                        <a:latin typeface="Roboto Light"/>
                        <a:ea typeface="Roboto Light"/>
                        <a:cs typeface="Roboto Light"/>
                        <a:sym typeface="Roboto Light"/>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extLst>
                  <a:ext uri="{0D108BD9-81ED-4DB2-BD59-A6C34878D82A}">
                    <a16:rowId xmlns:a16="http://schemas.microsoft.com/office/drawing/2014/main" val="10002"/>
                  </a:ext>
                </a:extLst>
              </a:tr>
              <a:tr h="371475">
                <a:tc>
                  <a:txBody>
                    <a:bodyPr/>
                    <a:lstStyle/>
                    <a:p>
                      <a:pPr marL="0" lvl="0" indent="0" algn="l" rtl="0">
                        <a:lnSpc>
                          <a:spcPct val="115000"/>
                        </a:lnSpc>
                        <a:spcBef>
                          <a:spcPts val="0"/>
                        </a:spcBef>
                        <a:spcAft>
                          <a:spcPts val="0"/>
                        </a:spcAft>
                        <a:buNone/>
                      </a:pPr>
                      <a:r>
                        <a:rPr lang="es-CO" sz="1200" b="1" i="1">
                          <a:solidFill>
                            <a:srgbClr val="C00000"/>
                          </a:solidFill>
                          <a:latin typeface="Roboto"/>
                          <a:ea typeface="Roboto"/>
                          <a:cs typeface="Roboto"/>
                          <a:sym typeface="Roboto"/>
                        </a:rPr>
                        <a:t>3</a:t>
                      </a:r>
                      <a:endParaRPr sz="1200" b="1" i="1">
                        <a:solidFill>
                          <a:srgbClr val="C00000"/>
                        </a:solidFill>
                        <a:latin typeface="Roboto"/>
                        <a:ea typeface="Roboto"/>
                        <a:cs typeface="Roboto"/>
                        <a:sym typeface="Roboto"/>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i="1">
                          <a:solidFill>
                            <a:srgbClr val="491F6A"/>
                          </a:solidFill>
                          <a:latin typeface="Roboto Medium"/>
                          <a:ea typeface="Roboto Medium"/>
                          <a:cs typeface="Roboto Medium"/>
                          <a:sym typeface="Roboto Medium"/>
                        </a:rPr>
                        <a:t>Festival Estudiantil Teatro Nacional. FETB</a:t>
                      </a:r>
                      <a:endParaRPr sz="1100" i="1">
                        <a:solidFill>
                          <a:srgbClr val="491F6A"/>
                        </a:solidFill>
                        <a:latin typeface="Roboto Medium"/>
                        <a:ea typeface="Roboto Medium"/>
                        <a:cs typeface="Roboto Medium"/>
                        <a:sym typeface="Roboto Medium"/>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000">
                          <a:latin typeface="Roboto Light"/>
                          <a:ea typeface="Roboto Light"/>
                          <a:cs typeface="Roboto Light"/>
                          <a:sym typeface="Roboto Light"/>
                        </a:rPr>
                        <a:t>FUNDACIÓN TEATRO NACIONAL</a:t>
                      </a:r>
                      <a:endParaRPr sz="1000">
                        <a:latin typeface="Roboto Light"/>
                        <a:ea typeface="Roboto Light"/>
                        <a:cs typeface="Roboto Light"/>
                        <a:sym typeface="Roboto Light"/>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extLst>
                  <a:ext uri="{0D108BD9-81ED-4DB2-BD59-A6C34878D82A}">
                    <a16:rowId xmlns:a16="http://schemas.microsoft.com/office/drawing/2014/main" val="10003"/>
                  </a:ext>
                </a:extLst>
              </a:tr>
              <a:tr h="371475">
                <a:tc>
                  <a:txBody>
                    <a:bodyPr/>
                    <a:lstStyle/>
                    <a:p>
                      <a:pPr marL="0" lvl="0" indent="0" algn="l" rtl="0">
                        <a:lnSpc>
                          <a:spcPct val="115000"/>
                        </a:lnSpc>
                        <a:spcBef>
                          <a:spcPts val="0"/>
                        </a:spcBef>
                        <a:spcAft>
                          <a:spcPts val="0"/>
                        </a:spcAft>
                        <a:buNone/>
                      </a:pPr>
                      <a:r>
                        <a:rPr lang="es-CO" sz="1200" b="1" i="1">
                          <a:solidFill>
                            <a:srgbClr val="C00000"/>
                          </a:solidFill>
                          <a:latin typeface="Roboto"/>
                          <a:ea typeface="Roboto"/>
                          <a:cs typeface="Roboto"/>
                          <a:sym typeface="Roboto"/>
                        </a:rPr>
                        <a:t>4</a:t>
                      </a:r>
                      <a:endParaRPr sz="1200" b="1" i="1">
                        <a:solidFill>
                          <a:srgbClr val="C00000"/>
                        </a:solidFill>
                        <a:latin typeface="Roboto"/>
                        <a:ea typeface="Roboto"/>
                        <a:cs typeface="Roboto"/>
                        <a:sym typeface="Roboto"/>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i="1">
                          <a:solidFill>
                            <a:srgbClr val="491F6A"/>
                          </a:solidFill>
                          <a:latin typeface="Roboto Medium"/>
                          <a:ea typeface="Roboto Medium"/>
                          <a:cs typeface="Roboto Medium"/>
                          <a:sym typeface="Roboto Medium"/>
                        </a:rPr>
                        <a:t>Festival de Jazz del Teatro Libre.</a:t>
                      </a:r>
                      <a:endParaRPr sz="1100" i="1">
                        <a:solidFill>
                          <a:srgbClr val="491F6A"/>
                        </a:solidFill>
                        <a:latin typeface="Roboto Medium"/>
                        <a:ea typeface="Roboto Medium"/>
                        <a:cs typeface="Roboto Medium"/>
                        <a:sym typeface="Roboto Medium"/>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000">
                          <a:latin typeface="Roboto Light"/>
                          <a:ea typeface="Roboto Light"/>
                          <a:cs typeface="Roboto Light"/>
                          <a:sym typeface="Roboto Light"/>
                        </a:rPr>
                        <a:t>FUNDACIÓN TEATRO LIBRE</a:t>
                      </a:r>
                      <a:endParaRPr sz="1000">
                        <a:latin typeface="Roboto Light"/>
                        <a:ea typeface="Roboto Light"/>
                        <a:cs typeface="Roboto Light"/>
                        <a:sym typeface="Roboto Light"/>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extLst>
                  <a:ext uri="{0D108BD9-81ED-4DB2-BD59-A6C34878D82A}">
                    <a16:rowId xmlns:a16="http://schemas.microsoft.com/office/drawing/2014/main" val="10004"/>
                  </a:ext>
                </a:extLst>
              </a:tr>
              <a:tr h="552450">
                <a:tc>
                  <a:txBody>
                    <a:bodyPr/>
                    <a:lstStyle/>
                    <a:p>
                      <a:pPr marL="0" lvl="0" indent="0" algn="l" rtl="0">
                        <a:lnSpc>
                          <a:spcPct val="115000"/>
                        </a:lnSpc>
                        <a:spcBef>
                          <a:spcPts val="0"/>
                        </a:spcBef>
                        <a:spcAft>
                          <a:spcPts val="0"/>
                        </a:spcAft>
                        <a:buNone/>
                      </a:pPr>
                      <a:r>
                        <a:rPr lang="es-CO" sz="1200" b="1" i="1">
                          <a:solidFill>
                            <a:srgbClr val="C00000"/>
                          </a:solidFill>
                          <a:latin typeface="Roboto"/>
                          <a:ea typeface="Roboto"/>
                          <a:cs typeface="Roboto"/>
                          <a:sym typeface="Roboto"/>
                        </a:rPr>
                        <a:t>5</a:t>
                      </a:r>
                      <a:endParaRPr sz="1200" b="1" i="1">
                        <a:solidFill>
                          <a:srgbClr val="C00000"/>
                        </a:solidFill>
                        <a:latin typeface="Roboto"/>
                        <a:ea typeface="Roboto"/>
                        <a:cs typeface="Roboto"/>
                        <a:sym typeface="Roboto"/>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i="1">
                          <a:solidFill>
                            <a:srgbClr val="491F6A"/>
                          </a:solidFill>
                          <a:latin typeface="Roboto Medium"/>
                          <a:ea typeface="Roboto Medium"/>
                          <a:cs typeface="Roboto Medium"/>
                          <a:sym typeface="Roboto Medium"/>
                        </a:rPr>
                        <a:t>Bienal de Arte de Suba.</a:t>
                      </a:r>
                      <a:endParaRPr sz="1100" i="1">
                        <a:solidFill>
                          <a:srgbClr val="491F6A"/>
                        </a:solidFill>
                        <a:latin typeface="Roboto Medium"/>
                        <a:ea typeface="Roboto Medium"/>
                        <a:cs typeface="Roboto Medium"/>
                        <a:sym typeface="Roboto Medium"/>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000">
                          <a:latin typeface="Roboto Light"/>
                          <a:ea typeface="Roboto Light"/>
                          <a:cs typeface="Roboto Light"/>
                          <a:sym typeface="Roboto Light"/>
                        </a:rPr>
                        <a:t>CORPORACIÓN MOVIMIENTO ARTÍSTICO CULTURAL E INDIGENA</a:t>
                      </a:r>
                      <a:endParaRPr sz="1000">
                        <a:latin typeface="Roboto Light"/>
                        <a:ea typeface="Roboto Light"/>
                        <a:cs typeface="Roboto Light"/>
                        <a:sym typeface="Roboto Light"/>
                      </a:endParaRPr>
                    </a:p>
                  </a:txBody>
                  <a:tcPr marL="28575" marR="28575" marT="91425" marB="91425" anchor="ctr">
                    <a:lnL w="10575" cap="flat" cmpd="sng">
                      <a:solidFill>
                        <a:srgbClr val="E1DEF0"/>
                      </a:solidFill>
                      <a:prstDash val="solid"/>
                      <a:round/>
                      <a:headEnd type="none" w="sm" len="sm"/>
                      <a:tailEnd type="none" w="sm" len="sm"/>
                    </a:lnL>
                    <a:lnR w="10575" cap="flat" cmpd="sng">
                      <a:solidFill>
                        <a:srgbClr val="E1DEF0"/>
                      </a:solidFill>
                      <a:prstDash val="solid"/>
                      <a:round/>
                      <a:headEnd type="none" w="sm" len="sm"/>
                      <a:tailEnd type="none" w="sm" len="sm"/>
                    </a:lnR>
                    <a:lnT w="10575" cap="flat" cmpd="sng">
                      <a:solidFill>
                        <a:srgbClr val="E1DEF0"/>
                      </a:solidFill>
                      <a:prstDash val="solid"/>
                      <a:round/>
                      <a:headEnd type="none" w="sm" len="sm"/>
                      <a:tailEnd type="none" w="sm" len="sm"/>
                    </a:lnT>
                    <a:lnB w="10575" cap="flat" cmpd="sng">
                      <a:solidFill>
                        <a:srgbClr val="E1DEF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g2245b7a85f4_0_2"/>
          <p:cNvSpPr txBox="1"/>
          <p:nvPr/>
        </p:nvSpPr>
        <p:spPr>
          <a:xfrm>
            <a:off x="654325" y="623775"/>
            <a:ext cx="3959400" cy="46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117727" marR="0" lvl="0" indent="0" algn="l" rtl="0">
              <a:lnSpc>
                <a:spcPct val="101725"/>
              </a:lnSpc>
              <a:spcBef>
                <a:spcPts val="1134"/>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865" name="Google Shape;865;g2245b7a85f4_0_2"/>
          <p:cNvSpPr/>
          <p:nvPr/>
        </p:nvSpPr>
        <p:spPr>
          <a:xfrm>
            <a:off x="4499675" y="248275"/>
            <a:ext cx="3891000" cy="572700"/>
          </a:xfrm>
          <a:custGeom>
            <a:avLst/>
            <a:gdLst/>
            <a:ahLst/>
            <a:cxnLst/>
            <a:rect l="l" t="t" r="r" b="b"/>
            <a:pathLst>
              <a:path w="3891000" h="572700" extrusionOk="0">
                <a:moveTo>
                  <a:pt x="0" y="0"/>
                </a:moveTo>
                <a:lnTo>
                  <a:pt x="3891000" y="0"/>
                </a:lnTo>
                <a:lnTo>
                  <a:pt x="3891000" y="572700"/>
                </a:lnTo>
                <a:lnTo>
                  <a:pt x="0" y="572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g2245b7a85f4_0_2"/>
          <p:cNvSpPr/>
          <p:nvPr/>
        </p:nvSpPr>
        <p:spPr>
          <a:xfrm>
            <a:off x="766076" y="623775"/>
            <a:ext cx="2851499" cy="417900"/>
          </a:xfrm>
          <a:custGeom>
            <a:avLst/>
            <a:gdLst/>
            <a:ahLst/>
            <a:cxnLst/>
            <a:rect l="l" t="t" r="r" b="b"/>
            <a:pathLst>
              <a:path w="2851499" h="417900" extrusionOk="0">
                <a:moveTo>
                  <a:pt x="0" y="0"/>
                </a:moveTo>
                <a:lnTo>
                  <a:pt x="2851499" y="0"/>
                </a:lnTo>
                <a:lnTo>
                  <a:pt x="2851499" y="417900"/>
                </a:lnTo>
                <a:lnTo>
                  <a:pt x="0" y="417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g2245b7a85f4_0_2"/>
          <p:cNvSpPr txBox="1"/>
          <p:nvPr/>
        </p:nvSpPr>
        <p:spPr>
          <a:xfrm>
            <a:off x="654325" y="248275"/>
            <a:ext cx="3845400" cy="3756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868" name="Google Shape;868;g2245b7a85f4_0_2"/>
          <p:cNvSpPr txBox="1"/>
          <p:nvPr/>
        </p:nvSpPr>
        <p:spPr>
          <a:xfrm>
            <a:off x="427100" y="644925"/>
            <a:ext cx="8512200" cy="375600"/>
          </a:xfrm>
          <a:prstGeom prst="rect">
            <a:avLst/>
          </a:prstGeom>
          <a:noFill/>
          <a:ln>
            <a:noFill/>
          </a:ln>
        </p:spPr>
        <p:txBody>
          <a:bodyPr spcFirstLastPara="1" wrap="square" lIns="0" tIns="175" rIns="0" bIns="0" anchor="t" anchorCtr="0">
            <a:noAutofit/>
          </a:bodyPr>
          <a:lstStyle/>
          <a:p>
            <a:pPr marL="0" marR="0" lvl="0" indent="0" algn="l" rtl="0">
              <a:lnSpc>
                <a:spcPct val="104772"/>
              </a:lnSpc>
              <a:spcBef>
                <a:spcPts val="115"/>
              </a:spcBef>
              <a:spcAft>
                <a:spcPts val="0"/>
              </a:spcAft>
              <a:buNone/>
            </a:pPr>
            <a:r>
              <a:rPr lang="es-CO" sz="2200" b="1">
                <a:solidFill>
                  <a:srgbClr val="7030A0"/>
                </a:solidFill>
                <a:latin typeface="Calibri"/>
                <a:ea typeface="Calibri"/>
                <a:cs typeface="Calibri"/>
                <a:sym typeface="Calibri"/>
              </a:rPr>
              <a:t>Nuevos </a:t>
            </a:r>
            <a:r>
              <a:rPr lang="es-CO" sz="2200" b="1" i="0" u="none" strike="noStrike" cap="none">
                <a:solidFill>
                  <a:srgbClr val="7030A0"/>
                </a:solidFill>
                <a:latin typeface="Calibri"/>
                <a:ea typeface="Calibri"/>
                <a:cs typeface="Calibri"/>
                <a:sym typeface="Calibri"/>
              </a:rPr>
              <a:t>Proyectos </a:t>
            </a:r>
            <a:r>
              <a:rPr lang="es-CO" sz="2200" b="1">
                <a:solidFill>
                  <a:srgbClr val="7030A0"/>
                </a:solidFill>
                <a:latin typeface="Calibri"/>
                <a:ea typeface="Calibri"/>
                <a:cs typeface="Calibri"/>
                <a:sym typeface="Calibri"/>
              </a:rPr>
              <a:t>Propuestos para Ingresar a lista de metropolitanos</a:t>
            </a:r>
            <a:endParaRPr sz="2200" b="0" i="0" u="none" strike="noStrike" cap="none">
              <a:solidFill>
                <a:srgbClr val="7030A0"/>
              </a:solidFill>
              <a:latin typeface="Calibri"/>
              <a:ea typeface="Calibri"/>
              <a:cs typeface="Calibri"/>
              <a:sym typeface="Calibri"/>
            </a:endParaRPr>
          </a:p>
        </p:txBody>
      </p:sp>
      <p:sp>
        <p:nvSpPr>
          <p:cNvPr id="869" name="Google Shape;869;g2245b7a85f4_0_2"/>
          <p:cNvSpPr txBox="1"/>
          <p:nvPr/>
        </p:nvSpPr>
        <p:spPr>
          <a:xfrm>
            <a:off x="8390675" y="248275"/>
            <a:ext cx="199500" cy="5727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870" name="Google Shape;870;g2245b7a85f4_0_2"/>
          <p:cNvSpPr txBox="1"/>
          <p:nvPr/>
        </p:nvSpPr>
        <p:spPr>
          <a:xfrm>
            <a:off x="654325" y="623775"/>
            <a:ext cx="111900" cy="417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871" name="Google Shape;871;g2245b7a85f4_0_2"/>
          <p:cNvSpPr txBox="1"/>
          <p:nvPr/>
        </p:nvSpPr>
        <p:spPr>
          <a:xfrm>
            <a:off x="3617576" y="623775"/>
            <a:ext cx="882000" cy="1971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872" name="Google Shape;872;g2245b7a85f4_0_2"/>
          <p:cNvSpPr txBox="1"/>
          <p:nvPr/>
        </p:nvSpPr>
        <p:spPr>
          <a:xfrm>
            <a:off x="4499675" y="623775"/>
            <a:ext cx="114000" cy="1971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pic>
        <p:nvPicPr>
          <p:cNvPr id="873" name="Google Shape;873;g2245b7a85f4_0_2"/>
          <p:cNvPicPr preferRelativeResize="0"/>
          <p:nvPr/>
        </p:nvPicPr>
        <p:blipFill rotWithShape="1">
          <a:blip r:embed="rId3">
            <a:alphaModFix/>
          </a:blip>
          <a:srcRect/>
          <a:stretch/>
        </p:blipFill>
        <p:spPr>
          <a:xfrm>
            <a:off x="7300580" y="0"/>
            <a:ext cx="1843419" cy="5143501"/>
          </a:xfrm>
          <a:prstGeom prst="rect">
            <a:avLst/>
          </a:prstGeom>
          <a:noFill/>
          <a:ln>
            <a:noFill/>
          </a:ln>
        </p:spPr>
      </p:pic>
      <p:graphicFrame>
        <p:nvGraphicFramePr>
          <p:cNvPr id="874" name="Google Shape;874;g2245b7a85f4_0_2"/>
          <p:cNvGraphicFramePr/>
          <p:nvPr/>
        </p:nvGraphicFramePr>
        <p:xfrm>
          <a:off x="427100" y="1419175"/>
          <a:ext cx="3000000" cy="3000000"/>
        </p:xfrm>
        <a:graphic>
          <a:graphicData uri="http://schemas.openxmlformats.org/drawingml/2006/table">
            <a:tbl>
              <a:tblPr>
                <a:noFill/>
                <a:tableStyleId>{0EE9CB43-5759-4CCC-81F7-6FF2700662A7}</a:tableStyleId>
              </a:tblPr>
              <a:tblGrid>
                <a:gridCol w="878650">
                  <a:extLst>
                    <a:ext uri="{9D8B030D-6E8A-4147-A177-3AD203B41FA5}">
                      <a16:colId xmlns:a16="http://schemas.microsoft.com/office/drawing/2014/main" val="20000"/>
                    </a:ext>
                  </a:extLst>
                </a:gridCol>
                <a:gridCol w="3737350">
                  <a:extLst>
                    <a:ext uri="{9D8B030D-6E8A-4147-A177-3AD203B41FA5}">
                      <a16:colId xmlns:a16="http://schemas.microsoft.com/office/drawing/2014/main" val="20001"/>
                    </a:ext>
                  </a:extLst>
                </a:gridCol>
                <a:gridCol w="1673775">
                  <a:extLst>
                    <a:ext uri="{9D8B030D-6E8A-4147-A177-3AD203B41FA5}">
                      <a16:colId xmlns:a16="http://schemas.microsoft.com/office/drawing/2014/main" val="20002"/>
                    </a:ext>
                  </a:extLst>
                </a:gridCol>
                <a:gridCol w="1673775">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s-CO" sz="1200">
                          <a:solidFill>
                            <a:schemeClr val="lt1"/>
                          </a:solidFill>
                          <a:latin typeface="Roboto Light"/>
                          <a:ea typeface="Roboto Light"/>
                          <a:cs typeface="Roboto Light"/>
                          <a:sym typeface="Roboto Light"/>
                        </a:rPr>
                        <a:t>N°.</a:t>
                      </a:r>
                      <a:endParaRPr sz="1200">
                        <a:solidFill>
                          <a:schemeClr val="lt1"/>
                        </a:solidFill>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solidFill>
                      <a:schemeClr val="accent1"/>
                    </a:solidFill>
                  </a:tcPr>
                </a:tc>
                <a:tc>
                  <a:txBody>
                    <a:bodyPr/>
                    <a:lstStyle/>
                    <a:p>
                      <a:pPr marL="0" marR="1164795" lvl="0" indent="0" algn="ctr" rtl="0">
                        <a:lnSpc>
                          <a:spcPct val="96638"/>
                        </a:lnSpc>
                        <a:spcBef>
                          <a:spcPts val="0"/>
                        </a:spcBef>
                        <a:spcAft>
                          <a:spcPts val="0"/>
                        </a:spcAft>
                        <a:buClr>
                          <a:schemeClr val="dk1"/>
                        </a:buClr>
                        <a:buFont typeface="Arial"/>
                        <a:buNone/>
                      </a:pPr>
                      <a:r>
                        <a:rPr lang="es-CO" sz="1100">
                          <a:solidFill>
                            <a:schemeClr val="lt1"/>
                          </a:solidFill>
                          <a:latin typeface="Roboto Light"/>
                          <a:ea typeface="Roboto Light"/>
                          <a:cs typeface="Roboto Light"/>
                          <a:sym typeface="Roboto Light"/>
                        </a:rPr>
                        <a:t>Proyecto</a:t>
                      </a:r>
                      <a:endParaRPr sz="1200">
                        <a:solidFill>
                          <a:schemeClr val="lt1"/>
                        </a:solidFill>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solidFill>
                      <a:schemeClr val="accent1"/>
                    </a:solidFill>
                  </a:tcPr>
                </a:tc>
                <a:tc>
                  <a:txBody>
                    <a:bodyPr/>
                    <a:lstStyle/>
                    <a:p>
                      <a:pPr marL="0" marR="395894" lvl="0" indent="0" algn="ctr" rtl="0">
                        <a:lnSpc>
                          <a:spcPct val="96638"/>
                        </a:lnSpc>
                        <a:spcBef>
                          <a:spcPts val="0"/>
                        </a:spcBef>
                        <a:spcAft>
                          <a:spcPts val="0"/>
                        </a:spcAft>
                        <a:buClr>
                          <a:schemeClr val="dk1"/>
                        </a:buClr>
                        <a:buFont typeface="Arial"/>
                        <a:buNone/>
                      </a:pPr>
                      <a:r>
                        <a:rPr lang="es-CO" sz="1100">
                          <a:solidFill>
                            <a:schemeClr val="lt1"/>
                          </a:solidFill>
                          <a:latin typeface="Roboto Light"/>
                          <a:ea typeface="Roboto Light"/>
                          <a:cs typeface="Roboto Light"/>
                          <a:sym typeface="Roboto Light"/>
                        </a:rPr>
                        <a:t>Entidad</a:t>
                      </a:r>
                      <a:endParaRPr sz="1200">
                        <a:solidFill>
                          <a:schemeClr val="lt1"/>
                        </a:solidFill>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solidFill>
                      <a:schemeClr val="accent1"/>
                    </a:solidFill>
                  </a:tcPr>
                </a:tc>
                <a:tc>
                  <a:txBody>
                    <a:bodyPr/>
                    <a:lstStyle/>
                    <a:p>
                      <a:pPr marL="0" marR="22534" lvl="0" indent="0" algn="ctr" rtl="0">
                        <a:lnSpc>
                          <a:spcPct val="96638"/>
                        </a:lnSpc>
                        <a:spcBef>
                          <a:spcPts val="0"/>
                        </a:spcBef>
                        <a:spcAft>
                          <a:spcPts val="0"/>
                        </a:spcAft>
                        <a:buNone/>
                      </a:pPr>
                      <a:r>
                        <a:rPr lang="es-CO" sz="1100">
                          <a:solidFill>
                            <a:schemeClr val="lt1"/>
                          </a:solidFill>
                          <a:latin typeface="Roboto Light"/>
                          <a:ea typeface="Roboto Light"/>
                          <a:cs typeface="Roboto Light"/>
                          <a:sym typeface="Roboto Light"/>
                        </a:rPr>
                        <a:t>Entidad que propone</a:t>
                      </a:r>
                      <a:endParaRPr sz="1100">
                        <a:solidFill>
                          <a:schemeClr val="lt1"/>
                        </a:solidFill>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CO" sz="1100" i="1">
                          <a:solidFill>
                            <a:srgbClr val="C00000"/>
                          </a:solidFill>
                          <a:latin typeface="Roboto Light"/>
                          <a:ea typeface="Roboto Light"/>
                          <a:cs typeface="Roboto Light"/>
                          <a:sym typeface="Roboto Light"/>
                        </a:rPr>
                        <a:t>1</a:t>
                      </a:r>
                      <a:endParaRPr sz="1100" i="1">
                        <a:solidFill>
                          <a:srgbClr val="C00000"/>
                        </a:solidFill>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i="1">
                          <a:solidFill>
                            <a:srgbClr val="382263"/>
                          </a:solidFill>
                          <a:latin typeface="Roboto Medium"/>
                          <a:ea typeface="Roboto Medium"/>
                          <a:cs typeface="Roboto Medium"/>
                          <a:sym typeface="Roboto Medium"/>
                        </a:rPr>
                        <a:t>Festival Internacional De Cine Ambiental Planet On</a:t>
                      </a:r>
                      <a:endParaRPr sz="1100" i="1">
                        <a:solidFill>
                          <a:srgbClr val="382263"/>
                        </a:solidFill>
                        <a:latin typeface="Roboto Medium"/>
                        <a:ea typeface="Roboto Medium"/>
                        <a:cs typeface="Roboto Medium"/>
                        <a:sym typeface="Roboto Medium"/>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a:latin typeface="Roboto Light"/>
                          <a:ea typeface="Roboto Light"/>
                          <a:cs typeface="Roboto Light"/>
                          <a:sym typeface="Roboto Light"/>
                        </a:rPr>
                        <a:t>CORPORACIÓN NATIBO</a:t>
                      </a:r>
                      <a:endParaRPr sz="1100">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a:latin typeface="Roboto Light"/>
                          <a:ea typeface="Roboto Light"/>
                          <a:cs typeface="Roboto Light"/>
                          <a:sym typeface="Roboto Light"/>
                        </a:rPr>
                        <a:t>IDARTES</a:t>
                      </a:r>
                      <a:endParaRPr sz="1100">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s-CO" sz="1100" i="1">
                          <a:solidFill>
                            <a:srgbClr val="C00000"/>
                          </a:solidFill>
                          <a:latin typeface="Roboto Light"/>
                          <a:ea typeface="Roboto Light"/>
                          <a:cs typeface="Roboto Light"/>
                          <a:sym typeface="Roboto Light"/>
                        </a:rPr>
                        <a:t>2</a:t>
                      </a:r>
                      <a:endParaRPr sz="1100" i="1">
                        <a:solidFill>
                          <a:srgbClr val="C00000"/>
                        </a:solidFill>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i="1">
                          <a:solidFill>
                            <a:srgbClr val="382263"/>
                          </a:solidFill>
                          <a:latin typeface="Roboto Medium"/>
                          <a:ea typeface="Roboto Medium"/>
                          <a:cs typeface="Roboto Medium"/>
                          <a:sym typeface="Roboto Medium"/>
                        </a:rPr>
                        <a:t>Festival De Cortos Psicoactivos Échele Cabeza</a:t>
                      </a:r>
                      <a:endParaRPr sz="1100" i="1">
                        <a:solidFill>
                          <a:srgbClr val="382263"/>
                        </a:solidFill>
                        <a:latin typeface="Roboto Medium"/>
                        <a:ea typeface="Roboto Medium"/>
                        <a:cs typeface="Roboto Medium"/>
                        <a:sym typeface="Roboto Medium"/>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a:latin typeface="Roboto Light"/>
                          <a:ea typeface="Roboto Light"/>
                          <a:cs typeface="Roboto Light"/>
                          <a:sym typeface="Roboto Light"/>
                        </a:rPr>
                        <a:t>CORPORACIÓN ATS</a:t>
                      </a:r>
                      <a:endParaRPr sz="1100">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a:latin typeface="Roboto Light"/>
                          <a:ea typeface="Roboto Light"/>
                          <a:cs typeface="Roboto Light"/>
                          <a:sym typeface="Roboto Light"/>
                        </a:rPr>
                        <a:t>IDARTES</a:t>
                      </a:r>
                      <a:endParaRPr sz="1100">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s-CO" sz="1100" i="1">
                          <a:solidFill>
                            <a:srgbClr val="C00000"/>
                          </a:solidFill>
                          <a:latin typeface="Roboto Light"/>
                          <a:ea typeface="Roboto Light"/>
                          <a:cs typeface="Roboto Light"/>
                          <a:sym typeface="Roboto Light"/>
                        </a:rPr>
                        <a:t>3</a:t>
                      </a:r>
                      <a:endParaRPr sz="1100" i="1">
                        <a:solidFill>
                          <a:srgbClr val="C00000"/>
                        </a:solidFill>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i="1">
                          <a:solidFill>
                            <a:srgbClr val="382263"/>
                          </a:solidFill>
                          <a:latin typeface="Roboto Medium"/>
                          <a:ea typeface="Roboto Medium"/>
                          <a:cs typeface="Roboto Medium"/>
                          <a:sym typeface="Roboto Medium"/>
                        </a:rPr>
                        <a:t>Ojo Al Sancocho</a:t>
                      </a:r>
                      <a:endParaRPr sz="1100" i="1">
                        <a:solidFill>
                          <a:srgbClr val="382263"/>
                        </a:solidFill>
                        <a:latin typeface="Roboto Medium"/>
                        <a:ea typeface="Roboto Medium"/>
                        <a:cs typeface="Roboto Medium"/>
                        <a:sym typeface="Roboto Medium"/>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a:latin typeface="Roboto Light"/>
                          <a:ea typeface="Roboto Light"/>
                          <a:cs typeface="Roboto Light"/>
                          <a:sym typeface="Roboto Light"/>
                        </a:rPr>
                        <a:t>SUEÑOS FILMS</a:t>
                      </a:r>
                      <a:endParaRPr sz="1100">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a:latin typeface="Roboto Light"/>
                          <a:ea typeface="Roboto Light"/>
                          <a:cs typeface="Roboto Light"/>
                          <a:sym typeface="Roboto Light"/>
                        </a:rPr>
                        <a:t>IDARTES</a:t>
                      </a:r>
                      <a:endParaRPr sz="1100">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s-CO" sz="1100" i="1">
                          <a:solidFill>
                            <a:srgbClr val="C00000"/>
                          </a:solidFill>
                          <a:latin typeface="Roboto Light"/>
                          <a:ea typeface="Roboto Light"/>
                          <a:cs typeface="Roboto Light"/>
                          <a:sym typeface="Roboto Light"/>
                        </a:rPr>
                        <a:t>4</a:t>
                      </a:r>
                      <a:endParaRPr sz="1100" i="1">
                        <a:solidFill>
                          <a:srgbClr val="C00000"/>
                        </a:solidFill>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i="1">
                          <a:solidFill>
                            <a:srgbClr val="382263"/>
                          </a:solidFill>
                          <a:latin typeface="Roboto Medium"/>
                          <a:ea typeface="Roboto Medium"/>
                          <a:cs typeface="Roboto Medium"/>
                          <a:sym typeface="Roboto Medium"/>
                        </a:rPr>
                        <a:t>Festival Internacional De Cine Por Los Derechos Humanos - Ficdeh</a:t>
                      </a:r>
                      <a:endParaRPr sz="1100" i="1">
                        <a:solidFill>
                          <a:srgbClr val="382263"/>
                        </a:solidFill>
                        <a:latin typeface="Roboto Medium"/>
                        <a:ea typeface="Roboto Medium"/>
                        <a:cs typeface="Roboto Medium"/>
                        <a:sym typeface="Roboto Medium"/>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a:latin typeface="Roboto Light"/>
                          <a:ea typeface="Roboto Light"/>
                          <a:cs typeface="Roboto Light"/>
                          <a:sym typeface="Roboto Light"/>
                        </a:rPr>
                        <a:t>FUNDACIÓN IMPULSOS</a:t>
                      </a:r>
                      <a:endParaRPr sz="1100">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CO" sz="1100">
                          <a:latin typeface="Roboto Light"/>
                          <a:ea typeface="Roboto Light"/>
                          <a:cs typeface="Roboto Light"/>
                          <a:sym typeface="Roboto Light"/>
                        </a:rPr>
                        <a:t>IDARTES</a:t>
                      </a:r>
                      <a:endParaRPr sz="1100">
                        <a:latin typeface="Roboto Light"/>
                        <a:ea typeface="Roboto Light"/>
                        <a:cs typeface="Roboto Light"/>
                        <a:sym typeface="Roboto Light"/>
                      </a:endParaRPr>
                    </a:p>
                  </a:txBody>
                  <a:tcPr marL="28575" marR="28575" marT="91425" marB="91425" anchor="ctr">
                    <a:lnL w="10575" cap="flat" cmpd="sng">
                      <a:solidFill>
                        <a:srgbClr val="000000">
                          <a:alpha val="0"/>
                        </a:srgbClr>
                      </a:solidFill>
                      <a:prstDash val="solid"/>
                      <a:round/>
                      <a:headEnd type="none" w="sm" len="sm"/>
                      <a:tailEnd type="none" w="sm" len="sm"/>
                    </a:lnL>
                    <a:lnR w="10575" cap="flat" cmpd="sng">
                      <a:solidFill>
                        <a:srgbClr val="000000">
                          <a:alpha val="0"/>
                        </a:srgbClr>
                      </a:solidFill>
                      <a:prstDash val="solid"/>
                      <a:round/>
                      <a:headEnd type="none" w="sm" len="sm"/>
                      <a:tailEnd type="none" w="sm" len="sm"/>
                    </a:lnR>
                    <a:lnT w="10575" cap="flat" cmpd="sng">
                      <a:solidFill>
                        <a:srgbClr val="000000">
                          <a:alpha val="0"/>
                        </a:srgbClr>
                      </a:solidFill>
                      <a:prstDash val="solid"/>
                      <a:round/>
                      <a:headEnd type="none" w="sm" len="sm"/>
                      <a:tailEnd type="none" w="sm" len="sm"/>
                    </a:lnT>
                    <a:lnB w="1057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g2244ab9ddd5_0_341"/>
          <p:cNvSpPr/>
          <p:nvPr/>
        </p:nvSpPr>
        <p:spPr>
          <a:xfrm>
            <a:off x="4298175" y="248275"/>
            <a:ext cx="4092300" cy="572700"/>
          </a:xfrm>
          <a:custGeom>
            <a:avLst/>
            <a:gdLst/>
            <a:ahLst/>
            <a:cxnLst/>
            <a:rect l="l" t="t" r="r" b="b"/>
            <a:pathLst>
              <a:path w="4092300" h="572700" extrusionOk="0">
                <a:moveTo>
                  <a:pt x="0" y="0"/>
                </a:moveTo>
                <a:lnTo>
                  <a:pt x="4092300" y="0"/>
                </a:lnTo>
                <a:lnTo>
                  <a:pt x="4092300" y="572700"/>
                </a:lnTo>
                <a:lnTo>
                  <a:pt x="0" y="572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g2244ab9ddd5_0_341"/>
          <p:cNvSpPr txBox="1"/>
          <p:nvPr/>
        </p:nvSpPr>
        <p:spPr>
          <a:xfrm>
            <a:off x="7740059" y="3937442"/>
            <a:ext cx="766500" cy="10281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pic>
        <p:nvPicPr>
          <p:cNvPr id="881" name="Google Shape;881;g2244ab9ddd5_0_341"/>
          <p:cNvPicPr preferRelativeResize="0"/>
          <p:nvPr/>
        </p:nvPicPr>
        <p:blipFill rotWithShape="1">
          <a:blip r:embed="rId3">
            <a:alphaModFix/>
          </a:blip>
          <a:srcRect/>
          <a:stretch/>
        </p:blipFill>
        <p:spPr>
          <a:xfrm>
            <a:off x="7300580" y="0"/>
            <a:ext cx="1843419" cy="5143501"/>
          </a:xfrm>
          <a:prstGeom prst="rect">
            <a:avLst/>
          </a:prstGeom>
          <a:noFill/>
          <a:ln>
            <a:noFill/>
          </a:ln>
        </p:spPr>
      </p:pic>
      <p:sp>
        <p:nvSpPr>
          <p:cNvPr id="882" name="Google Shape;882;g2244ab9ddd5_0_341"/>
          <p:cNvSpPr txBox="1"/>
          <p:nvPr/>
        </p:nvSpPr>
        <p:spPr>
          <a:xfrm>
            <a:off x="948450" y="3658125"/>
            <a:ext cx="6511200" cy="4617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1200"/>
              </a:spcBef>
              <a:spcAft>
                <a:spcPts val="1200"/>
              </a:spcAft>
              <a:buClr>
                <a:schemeClr val="dk1"/>
              </a:buClr>
              <a:buSzPts val="1100"/>
              <a:buFont typeface="Arial"/>
              <a:buNone/>
            </a:pPr>
            <a:endParaRPr sz="1800">
              <a:solidFill>
                <a:schemeClr val="accent5"/>
              </a:solidFill>
            </a:endParaRPr>
          </a:p>
        </p:txBody>
      </p:sp>
      <p:graphicFrame>
        <p:nvGraphicFramePr>
          <p:cNvPr id="883" name="Google Shape;883;g2244ab9ddd5_0_341"/>
          <p:cNvGraphicFramePr/>
          <p:nvPr/>
        </p:nvGraphicFramePr>
        <p:xfrm>
          <a:off x="681900" y="955500"/>
          <a:ext cx="3000000" cy="3000000"/>
        </p:xfrm>
        <a:graphic>
          <a:graphicData uri="http://schemas.openxmlformats.org/drawingml/2006/table">
            <a:tbl>
              <a:tblPr>
                <a:noFill/>
                <a:tableStyleId>{0EE9CB43-5759-4CCC-81F7-6FF2700662A7}</a:tableStyleId>
              </a:tblPr>
              <a:tblGrid>
                <a:gridCol w="4145175">
                  <a:extLst>
                    <a:ext uri="{9D8B030D-6E8A-4147-A177-3AD203B41FA5}">
                      <a16:colId xmlns:a16="http://schemas.microsoft.com/office/drawing/2014/main" val="20000"/>
                    </a:ext>
                  </a:extLst>
                </a:gridCol>
                <a:gridCol w="4145175">
                  <a:extLst>
                    <a:ext uri="{9D8B030D-6E8A-4147-A177-3AD203B41FA5}">
                      <a16:colId xmlns:a16="http://schemas.microsoft.com/office/drawing/2014/main" val="20001"/>
                    </a:ext>
                  </a:extLst>
                </a:gridCol>
              </a:tblGrid>
              <a:tr h="367400">
                <a:tc>
                  <a:txBody>
                    <a:bodyPr/>
                    <a:lstStyle/>
                    <a:p>
                      <a:pPr marL="0" lvl="0" indent="0" algn="ctr" rtl="0">
                        <a:spcBef>
                          <a:spcPts val="0"/>
                        </a:spcBef>
                        <a:spcAft>
                          <a:spcPts val="0"/>
                        </a:spcAft>
                        <a:buNone/>
                      </a:pPr>
                      <a:r>
                        <a:rPr lang="es-CO">
                          <a:solidFill>
                            <a:schemeClr val="lt1"/>
                          </a:solidFill>
                          <a:latin typeface="Roboto"/>
                          <a:ea typeface="Roboto"/>
                          <a:cs typeface="Roboto"/>
                          <a:sym typeface="Roboto"/>
                        </a:rPr>
                        <a:t>Metodo de Asignación 2024</a:t>
                      </a:r>
                      <a:endParaRPr>
                        <a:solidFill>
                          <a:schemeClr val="lt1"/>
                        </a:solidFill>
                        <a:latin typeface="Roboto"/>
                        <a:ea typeface="Roboto"/>
                        <a:cs typeface="Roboto"/>
                        <a:sym typeface="Roboto"/>
                      </a:endParaRPr>
                    </a:p>
                  </a:txBody>
                  <a:tcPr marL="91425" marR="91425" marT="91425" marB="91425">
                    <a:solidFill>
                      <a:schemeClr val="accent1"/>
                    </a:solidFill>
                  </a:tcPr>
                </a:tc>
                <a:tc>
                  <a:txBody>
                    <a:bodyPr/>
                    <a:lstStyle/>
                    <a:p>
                      <a:pPr marL="0" lvl="0" indent="0" algn="ctr" rtl="0">
                        <a:spcBef>
                          <a:spcPts val="0"/>
                        </a:spcBef>
                        <a:spcAft>
                          <a:spcPts val="0"/>
                        </a:spcAft>
                        <a:buNone/>
                      </a:pPr>
                      <a:r>
                        <a:rPr lang="es-CO">
                          <a:solidFill>
                            <a:schemeClr val="lt1"/>
                          </a:solidFill>
                          <a:latin typeface="Roboto"/>
                          <a:ea typeface="Roboto"/>
                          <a:cs typeface="Roboto"/>
                          <a:sym typeface="Roboto"/>
                        </a:rPr>
                        <a:t>Metodo de Asignación  2025</a:t>
                      </a:r>
                      <a:endParaRPr>
                        <a:solidFill>
                          <a:schemeClr val="lt1"/>
                        </a:solidFill>
                        <a:latin typeface="Roboto"/>
                        <a:ea typeface="Roboto"/>
                        <a:cs typeface="Roboto"/>
                        <a:sym typeface="Roboto"/>
                      </a:endParaRPr>
                    </a:p>
                  </a:txBody>
                  <a:tcPr marL="91425" marR="91425" marT="91425" marB="91425">
                    <a:solidFill>
                      <a:schemeClr val="accent1"/>
                    </a:solidFill>
                  </a:tcPr>
                </a:tc>
                <a:extLst>
                  <a:ext uri="{0D108BD9-81ED-4DB2-BD59-A6C34878D82A}">
                    <a16:rowId xmlns:a16="http://schemas.microsoft.com/office/drawing/2014/main" val="10000"/>
                  </a:ext>
                </a:extLst>
              </a:tr>
              <a:tr h="2948975">
                <a:tc>
                  <a:txBody>
                    <a:bodyPr/>
                    <a:lstStyle/>
                    <a:p>
                      <a:pPr marL="85723" marR="345253" lvl="0" indent="0" algn="l" rtl="0">
                        <a:lnSpc>
                          <a:spcPct val="120000"/>
                        </a:lnSpc>
                        <a:spcBef>
                          <a:spcPts val="747"/>
                        </a:spcBef>
                        <a:spcAft>
                          <a:spcPts val="0"/>
                        </a:spcAft>
                        <a:buClr>
                          <a:schemeClr val="dk1"/>
                        </a:buClr>
                        <a:buFont typeface="Arial"/>
                        <a:buNone/>
                      </a:pPr>
                      <a:r>
                        <a:rPr lang="es-CO" sz="1000">
                          <a:solidFill>
                            <a:srgbClr val="434343"/>
                          </a:solidFill>
                          <a:latin typeface="Roboto Light"/>
                          <a:ea typeface="Roboto Light"/>
                          <a:cs typeface="Roboto Light"/>
                          <a:sym typeface="Roboto Light"/>
                        </a:rPr>
                        <a:t>Valor máximo a asignar basado en el promedio histórico recibido en los últimos 4 años. </a:t>
                      </a:r>
                      <a:endParaRPr sz="1000">
                        <a:solidFill>
                          <a:schemeClr val="dk1"/>
                        </a:solidFill>
                        <a:latin typeface="Roboto Light"/>
                        <a:ea typeface="Roboto Light"/>
                        <a:cs typeface="Roboto Light"/>
                        <a:sym typeface="Roboto Light"/>
                      </a:endParaRPr>
                    </a:p>
                    <a:p>
                      <a:pPr marL="0" lvl="0" indent="0" algn="l" rtl="0">
                        <a:spcBef>
                          <a:spcPts val="0"/>
                        </a:spcBef>
                        <a:spcAft>
                          <a:spcPts val="0"/>
                        </a:spcAft>
                        <a:buNone/>
                      </a:pPr>
                      <a:endParaRPr/>
                    </a:p>
                  </a:txBody>
                  <a:tcPr marL="91425" marR="91425" marT="91425" marB="91425"/>
                </a:tc>
                <a:tc>
                  <a:txBody>
                    <a:bodyPr/>
                    <a:lstStyle/>
                    <a:p>
                      <a:pPr marL="0" lvl="0" indent="0" algn="l" rtl="0">
                        <a:lnSpc>
                          <a:spcPct val="101725"/>
                        </a:lnSpc>
                        <a:spcBef>
                          <a:spcPts val="0"/>
                        </a:spcBef>
                        <a:spcAft>
                          <a:spcPts val="0"/>
                        </a:spcAft>
                        <a:buClr>
                          <a:schemeClr val="dk1"/>
                        </a:buClr>
                        <a:buFont typeface="Arial"/>
                        <a:buNone/>
                      </a:pPr>
                      <a:r>
                        <a:rPr lang="es-CO" sz="1100">
                          <a:solidFill>
                            <a:srgbClr val="491F6A"/>
                          </a:solidFill>
                          <a:latin typeface="Roboto Light"/>
                          <a:ea typeface="Roboto Light"/>
                          <a:cs typeface="Roboto Light"/>
                          <a:sym typeface="Roboto Light"/>
                        </a:rPr>
                        <a:t>El valor del apoyo a asignar se determinará  promediando el valor total solicitado en la modalidad en el listado de elegibles y tomando como tope de asignación los recursos asignados al proyecto en las 4 últimas versiones de la convocatoria incrementando el IPC. </a:t>
                      </a:r>
                      <a:endParaRPr sz="1100">
                        <a:solidFill>
                          <a:srgbClr val="491F6A"/>
                        </a:solidFill>
                        <a:latin typeface="Roboto Light"/>
                        <a:ea typeface="Roboto Light"/>
                        <a:cs typeface="Roboto Light"/>
                        <a:sym typeface="Roboto Light"/>
                      </a:endParaRPr>
                    </a:p>
                    <a:p>
                      <a:pPr marL="0" lvl="0" indent="0" algn="just" rtl="0">
                        <a:lnSpc>
                          <a:spcPct val="115000"/>
                        </a:lnSpc>
                        <a:spcBef>
                          <a:spcPts val="1200"/>
                        </a:spcBef>
                        <a:spcAft>
                          <a:spcPts val="0"/>
                        </a:spcAft>
                        <a:buClr>
                          <a:schemeClr val="dk1"/>
                        </a:buClr>
                        <a:buSzPts val="1100"/>
                        <a:buFont typeface="Arial"/>
                        <a:buNone/>
                      </a:pPr>
                      <a:r>
                        <a:rPr lang="es-CO" sz="1100">
                          <a:solidFill>
                            <a:schemeClr val="dk1"/>
                          </a:solidFill>
                          <a:latin typeface="Roboto Light"/>
                          <a:ea typeface="Roboto Light"/>
                          <a:cs typeface="Roboto Light"/>
                          <a:sym typeface="Roboto Light"/>
                        </a:rPr>
                        <a:t>Inclusión Nota 4. </a:t>
                      </a:r>
                      <a:r>
                        <a:rPr lang="es-CO" sz="1100">
                          <a:solidFill>
                            <a:schemeClr val="dk1"/>
                          </a:solidFill>
                          <a:highlight>
                            <a:srgbClr val="FFFFFF"/>
                          </a:highlight>
                          <a:latin typeface="Roboto Light"/>
                          <a:ea typeface="Roboto Light"/>
                          <a:cs typeface="Roboto Light"/>
                          <a:sym typeface="Roboto Light"/>
                        </a:rPr>
                        <a:t>Una vez suscrito el contrato de colaboración para la ejecución de un proyecto con los recursos asignados por la entidad correspondiente, a solicitud y discrecionalidad de las partes,  y teniendo en cuenta para ello la  disponibilidad presupuestal de la entidad que inicialmente otorgó el apoyo, asi como sus objetivos misionales, se podrá realizar modificaciones al contrato  de acuerdo con lo establecido para tal efecto en el estatuto general de contratación pública, lo cual se informará  previamente al  Comité de Fomento.</a:t>
                      </a:r>
                      <a:endParaRPr sz="1100">
                        <a:solidFill>
                          <a:schemeClr val="dk1"/>
                        </a:solidFill>
                        <a:latin typeface="Roboto Light"/>
                        <a:ea typeface="Roboto Light"/>
                        <a:cs typeface="Roboto Light"/>
                        <a:sym typeface="Roboto Light"/>
                      </a:endParaRPr>
                    </a:p>
                    <a:p>
                      <a:pPr marL="0" lvl="0" indent="0" algn="l" rtl="0">
                        <a:spcBef>
                          <a:spcPts val="120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884" name="Google Shape;884;g2244ab9ddd5_0_341"/>
          <p:cNvSpPr txBox="1"/>
          <p:nvPr/>
        </p:nvSpPr>
        <p:spPr>
          <a:xfrm>
            <a:off x="4045875" y="248275"/>
            <a:ext cx="4344900" cy="5727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799941" marR="0" lvl="0" indent="0" algn="l" rtl="0">
              <a:lnSpc>
                <a:spcPct val="101725"/>
              </a:lnSpc>
              <a:spcBef>
                <a:spcPts val="0"/>
              </a:spcBef>
              <a:spcAft>
                <a:spcPts val="0"/>
              </a:spcAft>
              <a:buNone/>
            </a:pPr>
            <a:r>
              <a:rPr lang="es-CO" sz="2200" b="1" i="0" u="none" strike="noStrike" cap="none">
                <a:solidFill>
                  <a:srgbClr val="674EA7"/>
                </a:solidFill>
                <a:latin typeface="Roboto"/>
                <a:ea typeface="Roboto"/>
                <a:cs typeface="Roboto"/>
                <a:sym typeface="Roboto"/>
              </a:rPr>
              <a:t>Proyectos Metropolitanos</a:t>
            </a:r>
            <a:endParaRPr sz="2200" i="0" u="none" strike="noStrike" cap="none">
              <a:solidFill>
                <a:srgbClr val="674EA7"/>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g2244ab9ddd5_0_0"/>
          <p:cNvSpPr txBox="1"/>
          <p:nvPr/>
        </p:nvSpPr>
        <p:spPr>
          <a:xfrm>
            <a:off x="925850" y="524675"/>
            <a:ext cx="71442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500"/>
              <a:buFont typeface="Arial"/>
              <a:buNone/>
            </a:pPr>
            <a:r>
              <a:rPr lang="es-CO" sz="4000">
                <a:solidFill>
                  <a:schemeClr val="lt1"/>
                </a:solidFill>
                <a:latin typeface="Roboto Black"/>
                <a:ea typeface="Roboto Black"/>
                <a:cs typeface="Roboto Black"/>
                <a:sym typeface="Roboto Black"/>
              </a:rPr>
              <a:t>RETOS DEL PROGRAMA 2025</a:t>
            </a:r>
            <a:endParaRPr sz="4000" b="0" i="0" u="none" strike="noStrike" cap="none">
              <a:solidFill>
                <a:schemeClr val="lt1"/>
              </a:solidFill>
              <a:latin typeface="Roboto Black"/>
              <a:ea typeface="Roboto Black"/>
              <a:cs typeface="Roboto Black"/>
              <a:sym typeface="Roboto Black"/>
            </a:endParaRPr>
          </a:p>
        </p:txBody>
      </p:sp>
      <p:pic>
        <p:nvPicPr>
          <p:cNvPr id="85" name="Google Shape;85;g2244ab9ddd5_0_0"/>
          <p:cNvPicPr preferRelativeResize="0"/>
          <p:nvPr/>
        </p:nvPicPr>
        <p:blipFill rotWithShape="1">
          <a:blip r:embed="rId4">
            <a:alphaModFix/>
          </a:blip>
          <a:srcRect/>
          <a:stretch/>
        </p:blipFill>
        <p:spPr>
          <a:xfrm>
            <a:off x="7300580" y="0"/>
            <a:ext cx="1843419" cy="5143501"/>
          </a:xfrm>
          <a:prstGeom prst="rect">
            <a:avLst/>
          </a:prstGeom>
          <a:noFill/>
          <a:ln>
            <a:noFill/>
          </a:ln>
        </p:spPr>
      </p:pic>
      <p:sp>
        <p:nvSpPr>
          <p:cNvPr id="86" name="Google Shape;86;g2244ab9ddd5_0_0"/>
          <p:cNvSpPr txBox="1"/>
          <p:nvPr/>
        </p:nvSpPr>
        <p:spPr>
          <a:xfrm>
            <a:off x="994200" y="1708950"/>
            <a:ext cx="7550700" cy="2207100"/>
          </a:xfrm>
          <a:prstGeom prst="rect">
            <a:avLst/>
          </a:prstGeom>
          <a:noFill/>
          <a:ln>
            <a:noFill/>
          </a:ln>
        </p:spPr>
        <p:txBody>
          <a:bodyPr spcFirstLastPara="1" wrap="square" lIns="91425" tIns="91425" rIns="91425" bIns="91425" anchor="t" anchorCtr="0">
            <a:spAutoFit/>
          </a:bodyPr>
          <a:lstStyle/>
          <a:p>
            <a:pPr marL="457200" marR="258445" lvl="0" indent="-336550" algn="just" rtl="0">
              <a:lnSpc>
                <a:spcPct val="153750"/>
              </a:lnSpc>
              <a:spcBef>
                <a:spcPts val="1180"/>
              </a:spcBef>
              <a:spcAft>
                <a:spcPts val="0"/>
              </a:spcAft>
              <a:buClr>
                <a:srgbClr val="5E468F"/>
              </a:buClr>
              <a:buSzPts val="1700"/>
              <a:buFont typeface="Roboto Medium"/>
              <a:buChar char="●"/>
            </a:pPr>
            <a:r>
              <a:rPr lang="es-CO" sz="1700">
                <a:solidFill>
                  <a:srgbClr val="5E468F"/>
                </a:solidFill>
                <a:latin typeface="Roboto Medium"/>
                <a:ea typeface="Roboto Medium"/>
                <a:cs typeface="Roboto Medium"/>
                <a:sym typeface="Roboto Medium"/>
              </a:rPr>
              <a:t>Armonización de las líneas con los programas estratégicos del P.D.D.</a:t>
            </a:r>
            <a:endParaRPr sz="1700">
              <a:solidFill>
                <a:srgbClr val="5E468F"/>
              </a:solidFill>
              <a:latin typeface="Roboto Medium"/>
              <a:ea typeface="Roboto Medium"/>
              <a:cs typeface="Roboto Medium"/>
              <a:sym typeface="Roboto Medium"/>
            </a:endParaRPr>
          </a:p>
          <a:p>
            <a:pPr marL="457200" marR="258445" lvl="0" indent="-336550" algn="just" rtl="0">
              <a:lnSpc>
                <a:spcPct val="153750"/>
              </a:lnSpc>
              <a:spcBef>
                <a:spcPts val="0"/>
              </a:spcBef>
              <a:spcAft>
                <a:spcPts val="0"/>
              </a:spcAft>
              <a:buClr>
                <a:srgbClr val="5E468F"/>
              </a:buClr>
              <a:buSzPts val="1700"/>
              <a:buFont typeface="Roboto Medium"/>
              <a:buChar char="●"/>
            </a:pPr>
            <a:r>
              <a:rPr lang="es-CO" sz="1700">
                <a:solidFill>
                  <a:srgbClr val="5E468F"/>
                </a:solidFill>
                <a:latin typeface="Roboto Medium"/>
                <a:ea typeface="Roboto Medium"/>
                <a:cs typeface="Roboto Medium"/>
                <a:sym typeface="Roboto Medium"/>
              </a:rPr>
              <a:t>Migración del Programa a la plataforma de CULTURED</a:t>
            </a:r>
            <a:endParaRPr sz="1700">
              <a:solidFill>
                <a:srgbClr val="5E468F"/>
              </a:solidFill>
              <a:latin typeface="Roboto Medium"/>
              <a:ea typeface="Roboto Medium"/>
              <a:cs typeface="Roboto Medium"/>
              <a:sym typeface="Roboto Medium"/>
            </a:endParaRPr>
          </a:p>
          <a:p>
            <a:pPr marL="457200" marR="258445" lvl="0" indent="-336550" algn="just" rtl="0">
              <a:lnSpc>
                <a:spcPct val="153750"/>
              </a:lnSpc>
              <a:spcBef>
                <a:spcPts val="0"/>
              </a:spcBef>
              <a:spcAft>
                <a:spcPts val="0"/>
              </a:spcAft>
              <a:buClr>
                <a:srgbClr val="5E468F"/>
              </a:buClr>
              <a:buSzPts val="1700"/>
              <a:buFont typeface="Roboto Medium"/>
              <a:buChar char="●"/>
            </a:pPr>
            <a:r>
              <a:rPr lang="es-CO" sz="1700">
                <a:solidFill>
                  <a:srgbClr val="5E468F"/>
                </a:solidFill>
                <a:latin typeface="Roboto Medium"/>
                <a:ea typeface="Roboto Medium"/>
                <a:cs typeface="Roboto Medium"/>
                <a:sym typeface="Roboto Medium"/>
              </a:rPr>
              <a:t>Ampliar la participación de nuevas organizaciones  y organizaciones rezagadas</a:t>
            </a:r>
            <a:endParaRPr sz="1700">
              <a:solidFill>
                <a:srgbClr val="5E468F"/>
              </a:solidFill>
              <a:latin typeface="Roboto Medium"/>
              <a:ea typeface="Roboto Medium"/>
              <a:cs typeface="Roboto Medium"/>
              <a:sym typeface="Roboto Medium"/>
            </a:endParaRPr>
          </a:p>
          <a:p>
            <a:pPr marL="457200" marR="258445" lvl="0" indent="0" algn="just" rtl="0">
              <a:lnSpc>
                <a:spcPct val="153750"/>
              </a:lnSpc>
              <a:spcBef>
                <a:spcPts val="1180"/>
              </a:spcBef>
              <a:spcAft>
                <a:spcPts val="0"/>
              </a:spcAft>
              <a:buNone/>
            </a:pPr>
            <a:endParaRPr sz="1700">
              <a:solidFill>
                <a:srgbClr val="5E468F"/>
              </a:solidFill>
              <a:latin typeface="Roboto Medium"/>
              <a:ea typeface="Roboto Medium"/>
              <a:cs typeface="Roboto Medium"/>
              <a:sym typeface="Roboto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g2244ab9ddd5_0_371"/>
          <p:cNvSpPr txBox="1"/>
          <p:nvPr/>
        </p:nvSpPr>
        <p:spPr>
          <a:xfrm>
            <a:off x="686328" y="1495699"/>
            <a:ext cx="826800" cy="417900"/>
          </a:xfrm>
          <a:prstGeom prst="rect">
            <a:avLst/>
          </a:prstGeom>
          <a:noFill/>
          <a:ln>
            <a:noFill/>
          </a:ln>
        </p:spPr>
        <p:txBody>
          <a:bodyPr spcFirstLastPara="1" wrap="square" lIns="0" tIns="36175" rIns="0" bIns="0" anchor="t" anchorCtr="0">
            <a:noAutofit/>
          </a:bodyPr>
          <a:lstStyle/>
          <a:p>
            <a:pPr marL="19121" marR="0" lvl="0" indent="0" algn="l" rtl="0">
              <a:lnSpc>
                <a:spcPct val="101725"/>
              </a:lnSpc>
              <a:spcBef>
                <a:spcPts val="0"/>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890" name="Google Shape;890;g2244ab9ddd5_0_371"/>
          <p:cNvSpPr txBox="1"/>
          <p:nvPr/>
        </p:nvSpPr>
        <p:spPr>
          <a:xfrm>
            <a:off x="654325" y="1309575"/>
            <a:ext cx="3788700" cy="46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117727" marR="0" lvl="0" indent="0" algn="l" rtl="0">
              <a:lnSpc>
                <a:spcPct val="101725"/>
              </a:lnSpc>
              <a:spcBef>
                <a:spcPts val="1134"/>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891" name="Google Shape;891;g2244ab9ddd5_0_371"/>
          <p:cNvSpPr/>
          <p:nvPr/>
        </p:nvSpPr>
        <p:spPr>
          <a:xfrm>
            <a:off x="4499675" y="248275"/>
            <a:ext cx="3891000" cy="572700"/>
          </a:xfrm>
          <a:custGeom>
            <a:avLst/>
            <a:gdLst/>
            <a:ahLst/>
            <a:cxnLst/>
            <a:rect l="l" t="t" r="r" b="b"/>
            <a:pathLst>
              <a:path w="3891000" h="572700" extrusionOk="0">
                <a:moveTo>
                  <a:pt x="0" y="0"/>
                </a:moveTo>
                <a:lnTo>
                  <a:pt x="3891000" y="0"/>
                </a:lnTo>
                <a:lnTo>
                  <a:pt x="3891000" y="572700"/>
                </a:lnTo>
                <a:lnTo>
                  <a:pt x="0" y="572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2" name="Google Shape;892;g2244ab9ddd5_0_371"/>
          <p:cNvSpPr/>
          <p:nvPr/>
        </p:nvSpPr>
        <p:spPr>
          <a:xfrm>
            <a:off x="619725" y="1447175"/>
            <a:ext cx="732600" cy="360900"/>
          </a:xfrm>
          <a:custGeom>
            <a:avLst/>
            <a:gdLst/>
            <a:ahLst/>
            <a:cxnLst/>
            <a:rect l="l" t="t" r="r" b="b"/>
            <a:pathLst>
              <a:path w="732600" h="360900" extrusionOk="0">
                <a:moveTo>
                  <a:pt x="0" y="0"/>
                </a:moveTo>
                <a:lnTo>
                  <a:pt x="732600" y="0"/>
                </a:lnTo>
                <a:lnTo>
                  <a:pt x="732600" y="360900"/>
                </a:lnTo>
                <a:lnTo>
                  <a:pt x="0" y="360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3" name="Google Shape;893;g2244ab9ddd5_0_371"/>
          <p:cNvSpPr/>
          <p:nvPr/>
        </p:nvSpPr>
        <p:spPr>
          <a:xfrm>
            <a:off x="686328" y="1727475"/>
            <a:ext cx="826800" cy="80600"/>
          </a:xfrm>
          <a:custGeom>
            <a:avLst/>
            <a:gdLst/>
            <a:ahLst/>
            <a:cxnLst/>
            <a:rect l="l" t="t" r="r" b="b"/>
            <a:pathLst>
              <a:path w="826800" h="80600" extrusionOk="0">
                <a:moveTo>
                  <a:pt x="0" y="0"/>
                </a:moveTo>
                <a:lnTo>
                  <a:pt x="826800" y="0"/>
                </a:lnTo>
                <a:lnTo>
                  <a:pt x="826800" y="80600"/>
                </a:lnTo>
                <a:lnTo>
                  <a:pt x="0" y="806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g2244ab9ddd5_0_371"/>
          <p:cNvSpPr/>
          <p:nvPr/>
        </p:nvSpPr>
        <p:spPr>
          <a:xfrm>
            <a:off x="654325" y="1309575"/>
            <a:ext cx="3075000" cy="417900"/>
          </a:xfrm>
          <a:custGeom>
            <a:avLst/>
            <a:gdLst/>
            <a:ahLst/>
            <a:cxnLst/>
            <a:rect l="l" t="t" r="r" b="b"/>
            <a:pathLst>
              <a:path w="3075000" h="417900" extrusionOk="0">
                <a:moveTo>
                  <a:pt x="0" y="0"/>
                </a:moveTo>
                <a:lnTo>
                  <a:pt x="3075000" y="0"/>
                </a:lnTo>
                <a:lnTo>
                  <a:pt x="3075000" y="417900"/>
                </a:lnTo>
                <a:lnTo>
                  <a:pt x="0" y="417900"/>
                </a:lnTo>
                <a:lnTo>
                  <a:pt x="0" y="0"/>
                </a:lnTo>
                <a:close/>
              </a:path>
            </a:pathLst>
          </a:custGeom>
          <a:solidFill>
            <a:srgbClr val="FFAB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5" name="Google Shape;895;g2244ab9ddd5_0_371"/>
          <p:cNvSpPr/>
          <p:nvPr/>
        </p:nvSpPr>
        <p:spPr>
          <a:xfrm>
            <a:off x="654325" y="1309575"/>
            <a:ext cx="3788700" cy="417900"/>
          </a:xfrm>
          <a:custGeom>
            <a:avLst/>
            <a:gdLst/>
            <a:ahLst/>
            <a:cxnLst/>
            <a:rect l="l" t="t" r="r" b="b"/>
            <a:pathLst>
              <a:path w="3788700" h="417900" extrusionOk="0">
                <a:moveTo>
                  <a:pt x="0" y="0"/>
                </a:moveTo>
                <a:lnTo>
                  <a:pt x="3788700" y="0"/>
                </a:lnTo>
                <a:lnTo>
                  <a:pt x="3788700" y="417900"/>
                </a:lnTo>
                <a:lnTo>
                  <a:pt x="0" y="4179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6" name="Google Shape;896;g2244ab9ddd5_0_371"/>
          <p:cNvSpPr/>
          <p:nvPr/>
        </p:nvSpPr>
        <p:spPr>
          <a:xfrm>
            <a:off x="769301" y="1293325"/>
            <a:ext cx="2851499" cy="417900"/>
          </a:xfrm>
          <a:custGeom>
            <a:avLst/>
            <a:gdLst/>
            <a:ahLst/>
            <a:cxnLst/>
            <a:rect l="l" t="t" r="r" b="b"/>
            <a:pathLst>
              <a:path w="2851499" h="417900" extrusionOk="0">
                <a:moveTo>
                  <a:pt x="0" y="0"/>
                </a:moveTo>
                <a:lnTo>
                  <a:pt x="2851499" y="0"/>
                </a:lnTo>
                <a:lnTo>
                  <a:pt x="2851499" y="417900"/>
                </a:lnTo>
                <a:lnTo>
                  <a:pt x="0" y="417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7" name="Google Shape;897;g2244ab9ddd5_0_371"/>
          <p:cNvSpPr/>
          <p:nvPr/>
        </p:nvSpPr>
        <p:spPr>
          <a:xfrm>
            <a:off x="435000" y="1808075"/>
            <a:ext cx="4008000" cy="2400300"/>
          </a:xfrm>
          <a:custGeom>
            <a:avLst/>
            <a:gdLst/>
            <a:ahLst/>
            <a:cxnLst/>
            <a:rect l="l" t="t" r="r" b="b"/>
            <a:pathLst>
              <a:path w="4008000" h="2400300" extrusionOk="0">
                <a:moveTo>
                  <a:pt x="0" y="0"/>
                </a:moveTo>
                <a:lnTo>
                  <a:pt x="4008000" y="0"/>
                </a:lnTo>
                <a:lnTo>
                  <a:pt x="4008000" y="2400300"/>
                </a:lnTo>
                <a:lnTo>
                  <a:pt x="0" y="2400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8" name="Google Shape;898;g2244ab9ddd5_0_371"/>
          <p:cNvSpPr/>
          <p:nvPr/>
        </p:nvSpPr>
        <p:spPr>
          <a:xfrm>
            <a:off x="3729325" y="1309575"/>
            <a:ext cx="4413900" cy="417900"/>
          </a:xfrm>
          <a:custGeom>
            <a:avLst/>
            <a:gdLst/>
            <a:ahLst/>
            <a:cxnLst/>
            <a:rect l="l" t="t" r="r" b="b"/>
            <a:pathLst>
              <a:path w="4413900" h="417900" extrusionOk="0">
                <a:moveTo>
                  <a:pt x="0" y="0"/>
                </a:moveTo>
                <a:lnTo>
                  <a:pt x="4413900" y="0"/>
                </a:lnTo>
                <a:lnTo>
                  <a:pt x="4413900" y="417900"/>
                </a:lnTo>
                <a:lnTo>
                  <a:pt x="0" y="417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9" name="Google Shape;899;g2244ab9ddd5_0_371"/>
          <p:cNvSpPr/>
          <p:nvPr/>
        </p:nvSpPr>
        <p:spPr>
          <a:xfrm>
            <a:off x="3729325" y="1309575"/>
            <a:ext cx="4413900" cy="417900"/>
          </a:xfrm>
          <a:custGeom>
            <a:avLst/>
            <a:gdLst/>
            <a:ahLst/>
            <a:cxnLst/>
            <a:rect l="l" t="t" r="r" b="b"/>
            <a:pathLst>
              <a:path w="4413900" h="417900" extrusionOk="0">
                <a:moveTo>
                  <a:pt x="0" y="0"/>
                </a:moveTo>
                <a:lnTo>
                  <a:pt x="4413900" y="0"/>
                </a:lnTo>
                <a:lnTo>
                  <a:pt x="4413900" y="417900"/>
                </a:lnTo>
                <a:lnTo>
                  <a:pt x="0" y="417900"/>
                </a:lnTo>
                <a:lnTo>
                  <a:pt x="0" y="0"/>
                </a:lnTo>
                <a:close/>
              </a:path>
            </a:pathLst>
          </a:custGeom>
          <a:noFill/>
          <a:ln w="9525" cap="flat" cmpd="sng">
            <a:solidFill>
              <a:srgbClr val="F4A7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0" name="Google Shape;900;g2244ab9ddd5_0_371"/>
          <p:cNvSpPr/>
          <p:nvPr/>
        </p:nvSpPr>
        <p:spPr>
          <a:xfrm>
            <a:off x="5112701" y="1293325"/>
            <a:ext cx="2851500" cy="417900"/>
          </a:xfrm>
          <a:custGeom>
            <a:avLst/>
            <a:gdLst/>
            <a:ahLst/>
            <a:cxnLst/>
            <a:rect l="l" t="t" r="r" b="b"/>
            <a:pathLst>
              <a:path w="2851500" h="417900" extrusionOk="0">
                <a:moveTo>
                  <a:pt x="0" y="0"/>
                </a:moveTo>
                <a:lnTo>
                  <a:pt x="2851500" y="0"/>
                </a:lnTo>
                <a:lnTo>
                  <a:pt x="2851500" y="417900"/>
                </a:lnTo>
                <a:lnTo>
                  <a:pt x="0" y="417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1" name="Google Shape;901;g2244ab9ddd5_0_371"/>
          <p:cNvSpPr/>
          <p:nvPr/>
        </p:nvSpPr>
        <p:spPr>
          <a:xfrm>
            <a:off x="4659275" y="1808075"/>
            <a:ext cx="3827700" cy="1854000"/>
          </a:xfrm>
          <a:custGeom>
            <a:avLst/>
            <a:gdLst/>
            <a:ahLst/>
            <a:cxnLst/>
            <a:rect l="l" t="t" r="r" b="b"/>
            <a:pathLst>
              <a:path w="3827700" h="1854000" extrusionOk="0">
                <a:moveTo>
                  <a:pt x="0" y="0"/>
                </a:moveTo>
                <a:lnTo>
                  <a:pt x="3827700" y="0"/>
                </a:lnTo>
                <a:lnTo>
                  <a:pt x="3827700" y="1854000"/>
                </a:lnTo>
                <a:lnTo>
                  <a:pt x="0" y="18540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2" name="Google Shape;902;g2244ab9ddd5_0_371"/>
          <p:cNvSpPr txBox="1"/>
          <p:nvPr/>
        </p:nvSpPr>
        <p:spPr>
          <a:xfrm>
            <a:off x="819726" y="1453659"/>
            <a:ext cx="2194800" cy="210600"/>
          </a:xfrm>
          <a:prstGeom prst="rect">
            <a:avLst/>
          </a:prstGeom>
          <a:noFill/>
          <a:ln>
            <a:noFill/>
          </a:ln>
        </p:spPr>
        <p:txBody>
          <a:bodyPr spcFirstLastPara="1" wrap="square" lIns="0" tIns="9850" rIns="0" bIns="0" anchor="t" anchorCtr="0">
            <a:noAutofit/>
          </a:bodyPr>
          <a:lstStyle/>
          <a:p>
            <a:pPr marL="12700" marR="0" lvl="0" indent="0" algn="l" rtl="0">
              <a:lnSpc>
                <a:spcPct val="107241"/>
              </a:lnSpc>
              <a:spcBef>
                <a:spcPts val="0"/>
              </a:spcBef>
              <a:spcAft>
                <a:spcPts val="0"/>
              </a:spcAft>
              <a:buNone/>
            </a:pPr>
            <a:r>
              <a:rPr lang="es-CO" sz="1450" b="1" i="0" u="none" strike="noStrike" cap="none">
                <a:solidFill>
                  <a:srgbClr val="FFFFFF"/>
                </a:solidFill>
                <a:latin typeface="Calibri"/>
                <a:ea typeface="Calibri"/>
                <a:cs typeface="Calibri"/>
                <a:sym typeface="Calibri"/>
              </a:rPr>
              <a:t>Documentos para participar</a:t>
            </a:r>
            <a:endParaRPr sz="1450" b="0" i="0" u="none" strike="noStrike" cap="none">
              <a:solidFill>
                <a:srgbClr val="000000"/>
              </a:solidFill>
              <a:latin typeface="Calibri"/>
              <a:ea typeface="Calibri"/>
              <a:cs typeface="Calibri"/>
              <a:sym typeface="Calibri"/>
            </a:endParaRPr>
          </a:p>
        </p:txBody>
      </p:sp>
      <p:sp>
        <p:nvSpPr>
          <p:cNvPr id="903" name="Google Shape;903;g2244ab9ddd5_0_371"/>
          <p:cNvSpPr txBox="1"/>
          <p:nvPr/>
        </p:nvSpPr>
        <p:spPr>
          <a:xfrm>
            <a:off x="4659274" y="1808074"/>
            <a:ext cx="4044000" cy="2592600"/>
          </a:xfrm>
          <a:prstGeom prst="rect">
            <a:avLst/>
          </a:prstGeom>
          <a:noFill/>
          <a:ln>
            <a:noFill/>
          </a:ln>
        </p:spPr>
        <p:txBody>
          <a:bodyPr spcFirstLastPara="1" wrap="square" lIns="0" tIns="6250" rIns="0" bIns="0" anchor="t" anchorCtr="0">
            <a:noAutofit/>
          </a:bodyPr>
          <a:lstStyle/>
          <a:p>
            <a:pPr marL="457200" marR="89640" lvl="0" indent="-298450" algn="l" rtl="0">
              <a:lnSpc>
                <a:spcPct val="115000"/>
              </a:lnSpc>
              <a:spcBef>
                <a:spcPts val="0"/>
              </a:spcBef>
              <a:spcAft>
                <a:spcPts val="0"/>
              </a:spcAft>
              <a:buClr>
                <a:schemeClr val="dk1"/>
              </a:buClr>
              <a:buSzPts val="1100"/>
              <a:buFont typeface="Roboto"/>
              <a:buAutoNum type="arabicPeriod" startAt="8"/>
            </a:pPr>
            <a:r>
              <a:rPr lang="es-CO" sz="1100">
                <a:solidFill>
                  <a:schemeClr val="dk1"/>
                </a:solidFill>
                <a:latin typeface="Roboto"/>
                <a:ea typeface="Roboto"/>
                <a:cs typeface="Roboto"/>
                <a:sym typeface="Roboto"/>
              </a:rPr>
              <a:t>Certificación de personas políticamente expuestas</a:t>
            </a:r>
            <a:endParaRPr sz="1100">
              <a:solidFill>
                <a:schemeClr val="dk1"/>
              </a:solidFill>
              <a:latin typeface="Roboto"/>
              <a:ea typeface="Roboto"/>
              <a:cs typeface="Roboto"/>
              <a:sym typeface="Roboto"/>
            </a:endParaRPr>
          </a:p>
          <a:p>
            <a:pPr marL="457200" marR="89640" lvl="0" indent="-298450" algn="l" rtl="0">
              <a:lnSpc>
                <a:spcPct val="115000"/>
              </a:lnSpc>
              <a:spcBef>
                <a:spcPts val="0"/>
              </a:spcBef>
              <a:spcAft>
                <a:spcPts val="0"/>
              </a:spcAft>
              <a:buClr>
                <a:schemeClr val="dk1"/>
              </a:buClr>
              <a:buSzPts val="1100"/>
              <a:buFont typeface="Roboto"/>
              <a:buAutoNum type="arabicPeriod" startAt="8"/>
            </a:pPr>
            <a:r>
              <a:rPr lang="es-CO" sz="1100">
                <a:solidFill>
                  <a:schemeClr val="dk1"/>
                </a:solidFill>
                <a:latin typeface="Roboto"/>
                <a:ea typeface="Roboto"/>
                <a:cs typeface="Roboto"/>
                <a:sym typeface="Roboto"/>
              </a:rPr>
              <a:t>Mínimo dos (2) certificaciones o actas de liquidación expedidas por entidades públicas o privadas con las cuales la entidad participante haya suscrito contrato o convenios en los últimos cinco (5) años. </a:t>
            </a:r>
            <a:endParaRPr sz="1100">
              <a:solidFill>
                <a:schemeClr val="dk1"/>
              </a:solidFill>
              <a:latin typeface="Roboto"/>
              <a:ea typeface="Roboto"/>
              <a:cs typeface="Roboto"/>
              <a:sym typeface="Roboto"/>
            </a:endParaRPr>
          </a:p>
          <a:p>
            <a:pPr marL="457200" marR="89640" lvl="0" indent="-298450" algn="l" rtl="0">
              <a:lnSpc>
                <a:spcPct val="115000"/>
              </a:lnSpc>
              <a:spcBef>
                <a:spcPts val="0"/>
              </a:spcBef>
              <a:spcAft>
                <a:spcPts val="0"/>
              </a:spcAft>
              <a:buClr>
                <a:schemeClr val="dk1"/>
              </a:buClr>
              <a:buSzPts val="1100"/>
              <a:buFont typeface="Roboto"/>
              <a:buAutoNum type="arabicPeriod" startAt="8"/>
            </a:pPr>
            <a:r>
              <a:rPr lang="es-CO" sz="1100">
                <a:solidFill>
                  <a:schemeClr val="dk1"/>
                </a:solidFill>
                <a:latin typeface="Roboto"/>
                <a:ea typeface="Roboto"/>
                <a:cs typeface="Roboto"/>
                <a:sym typeface="Roboto"/>
              </a:rPr>
              <a:t>Carta de que la entidad participante cuenta con infraestructura (Línea Dinamización de Infraestructura)</a:t>
            </a:r>
            <a:endParaRPr sz="1100">
              <a:solidFill>
                <a:schemeClr val="dk1"/>
              </a:solidFill>
              <a:latin typeface="Roboto"/>
              <a:ea typeface="Roboto"/>
              <a:cs typeface="Roboto"/>
              <a:sym typeface="Roboto"/>
            </a:endParaRPr>
          </a:p>
          <a:p>
            <a:pPr marL="457200" marR="89640" lvl="0" indent="-298450" algn="l" rtl="0">
              <a:lnSpc>
                <a:spcPct val="115000"/>
              </a:lnSpc>
              <a:spcBef>
                <a:spcPts val="0"/>
              </a:spcBef>
              <a:spcAft>
                <a:spcPts val="0"/>
              </a:spcAft>
              <a:buClr>
                <a:schemeClr val="dk1"/>
              </a:buClr>
              <a:buSzPts val="1100"/>
              <a:buFont typeface="Roboto"/>
              <a:buAutoNum type="arabicPeriod" startAt="8"/>
            </a:pPr>
            <a:r>
              <a:rPr lang="es-CO" sz="1100">
                <a:solidFill>
                  <a:schemeClr val="dk1"/>
                </a:solidFill>
                <a:latin typeface="Roboto"/>
                <a:ea typeface="Roboto"/>
                <a:cs typeface="Roboto"/>
                <a:sym typeface="Roboto"/>
              </a:rPr>
              <a:t>Carta de compromiso de cofinanciación</a:t>
            </a:r>
            <a:endParaRPr sz="1100">
              <a:solidFill>
                <a:schemeClr val="dk1"/>
              </a:solidFill>
              <a:latin typeface="Roboto"/>
              <a:ea typeface="Roboto"/>
              <a:cs typeface="Roboto"/>
              <a:sym typeface="Roboto"/>
            </a:endParaRPr>
          </a:p>
          <a:p>
            <a:pPr marL="457200" marR="89640" lvl="0" indent="-298450" algn="l" rtl="0">
              <a:lnSpc>
                <a:spcPct val="115000"/>
              </a:lnSpc>
              <a:spcBef>
                <a:spcPts val="0"/>
              </a:spcBef>
              <a:spcAft>
                <a:spcPts val="0"/>
              </a:spcAft>
              <a:buClr>
                <a:schemeClr val="dk1"/>
              </a:buClr>
              <a:buSzPts val="1100"/>
              <a:buFont typeface="Roboto"/>
              <a:buAutoNum type="arabicPeriod" startAt="8"/>
            </a:pPr>
            <a:r>
              <a:rPr lang="es-CO" sz="1100">
                <a:solidFill>
                  <a:schemeClr val="dk1"/>
                </a:solidFill>
                <a:latin typeface="Roboto"/>
                <a:ea typeface="Roboto"/>
                <a:cs typeface="Roboto"/>
                <a:sym typeface="Roboto"/>
              </a:rPr>
              <a:t>Certificado de inspección, vigilancia y control de la   entidad participante.</a:t>
            </a:r>
            <a:endParaRPr sz="1100">
              <a:solidFill>
                <a:schemeClr val="dk1"/>
              </a:solidFill>
              <a:latin typeface="Roboto"/>
              <a:ea typeface="Roboto"/>
              <a:cs typeface="Roboto"/>
              <a:sym typeface="Roboto"/>
            </a:endParaRPr>
          </a:p>
          <a:p>
            <a:pPr marL="457200" marR="89640" lvl="0" indent="-298450" algn="l" rtl="0">
              <a:lnSpc>
                <a:spcPct val="115000"/>
              </a:lnSpc>
              <a:spcBef>
                <a:spcPts val="0"/>
              </a:spcBef>
              <a:spcAft>
                <a:spcPts val="0"/>
              </a:spcAft>
              <a:buClr>
                <a:schemeClr val="dk1"/>
              </a:buClr>
              <a:buSzPts val="1100"/>
              <a:buFont typeface="Roboto"/>
              <a:buAutoNum type="arabicPeriod" startAt="8"/>
            </a:pPr>
            <a:r>
              <a:rPr lang="es-CO" sz="1100">
                <a:solidFill>
                  <a:schemeClr val="dk1"/>
                </a:solidFill>
                <a:latin typeface="Roboto"/>
                <a:ea typeface="Roboto"/>
                <a:cs typeface="Roboto"/>
                <a:sym typeface="Roboto"/>
              </a:rPr>
              <a:t>Registro PULEP como productor (Línea LEP)</a:t>
            </a:r>
            <a:endParaRPr sz="1100">
              <a:latin typeface="Roboto"/>
              <a:ea typeface="Roboto"/>
              <a:cs typeface="Roboto"/>
              <a:sym typeface="Roboto"/>
            </a:endParaRPr>
          </a:p>
          <a:p>
            <a:pPr marL="457200" marR="0" lvl="0" indent="0" algn="l" rtl="0">
              <a:lnSpc>
                <a:spcPct val="101725"/>
              </a:lnSpc>
              <a:spcBef>
                <a:spcPts val="1725"/>
              </a:spcBef>
              <a:spcAft>
                <a:spcPts val="0"/>
              </a:spcAft>
              <a:buNone/>
            </a:pPr>
            <a:endParaRPr sz="1100" b="1" i="0" u="none" strike="noStrike" cap="none">
              <a:solidFill>
                <a:schemeClr val="accent4"/>
              </a:solidFill>
              <a:latin typeface="Arial"/>
              <a:ea typeface="Arial"/>
              <a:cs typeface="Arial"/>
              <a:sym typeface="Arial"/>
            </a:endParaRPr>
          </a:p>
          <a:p>
            <a:pPr marL="314323" marR="0" lvl="0" indent="0" algn="l" rtl="0">
              <a:lnSpc>
                <a:spcPct val="101725"/>
              </a:lnSpc>
              <a:spcBef>
                <a:spcPts val="1725"/>
              </a:spcBef>
              <a:spcAft>
                <a:spcPts val="0"/>
              </a:spcAft>
              <a:buNone/>
            </a:pPr>
            <a:endParaRPr sz="1100" b="0" i="0" u="none" strike="noStrike" cap="none">
              <a:solidFill>
                <a:srgbClr val="000000"/>
              </a:solidFill>
              <a:latin typeface="Calibri"/>
              <a:ea typeface="Calibri"/>
              <a:cs typeface="Calibri"/>
              <a:sym typeface="Calibri"/>
            </a:endParaRPr>
          </a:p>
        </p:txBody>
      </p:sp>
      <p:sp>
        <p:nvSpPr>
          <p:cNvPr id="904" name="Google Shape;904;g2244ab9ddd5_0_371"/>
          <p:cNvSpPr txBox="1"/>
          <p:nvPr/>
        </p:nvSpPr>
        <p:spPr>
          <a:xfrm>
            <a:off x="3620801" y="1303831"/>
            <a:ext cx="108600" cy="417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905" name="Google Shape;905;g2244ab9ddd5_0_371"/>
          <p:cNvSpPr txBox="1"/>
          <p:nvPr/>
        </p:nvSpPr>
        <p:spPr>
          <a:xfrm>
            <a:off x="4443025" y="1303831"/>
            <a:ext cx="3700200" cy="417900"/>
          </a:xfrm>
          <a:prstGeom prst="rect">
            <a:avLst/>
          </a:prstGeom>
          <a:noFill/>
          <a:ln>
            <a:noFill/>
          </a:ln>
        </p:spPr>
        <p:txBody>
          <a:bodyPr spcFirstLastPara="1" wrap="square" lIns="0" tIns="4350" rIns="0" bIns="0" anchor="t" anchorCtr="0">
            <a:noAutofit/>
          </a:bodyPr>
          <a:lstStyle/>
          <a:p>
            <a:pPr marL="0" marR="0" lvl="0" indent="0" algn="l" rtl="0">
              <a:lnSpc>
                <a:spcPct val="100000"/>
              </a:lnSpc>
              <a:spcBef>
                <a:spcPts val="0"/>
              </a:spcBef>
              <a:spcAft>
                <a:spcPts val="0"/>
              </a:spcAft>
              <a:buNone/>
            </a:pPr>
            <a:endParaRPr sz="550" b="0" i="0" u="none" strike="noStrike" cap="none">
              <a:solidFill>
                <a:srgbClr val="000000"/>
              </a:solidFill>
              <a:latin typeface="Arial"/>
              <a:ea typeface="Arial"/>
              <a:cs typeface="Arial"/>
              <a:sym typeface="Arial"/>
            </a:endParaRPr>
          </a:p>
          <a:p>
            <a:pPr marL="755401" marR="0" lvl="0" indent="0" algn="l" rtl="0">
              <a:lnSpc>
                <a:spcPct val="101725"/>
              </a:lnSpc>
              <a:spcBef>
                <a:spcPts val="0"/>
              </a:spcBef>
              <a:spcAft>
                <a:spcPts val="0"/>
              </a:spcAft>
              <a:buNone/>
            </a:pPr>
            <a:r>
              <a:rPr lang="es-CO" sz="1450" b="1" i="0" u="none" strike="noStrike" cap="none">
                <a:solidFill>
                  <a:srgbClr val="372363"/>
                </a:solidFill>
                <a:latin typeface="Calibri"/>
                <a:ea typeface="Calibri"/>
                <a:cs typeface="Calibri"/>
                <a:sym typeface="Calibri"/>
              </a:rPr>
              <a:t>Documentos administrativos</a:t>
            </a:r>
            <a:endParaRPr sz="1450" b="0" i="0" u="none" strike="noStrike" cap="none">
              <a:solidFill>
                <a:srgbClr val="000000"/>
              </a:solidFill>
              <a:latin typeface="Calibri"/>
              <a:ea typeface="Calibri"/>
              <a:cs typeface="Calibri"/>
              <a:sym typeface="Calibri"/>
            </a:endParaRPr>
          </a:p>
        </p:txBody>
      </p:sp>
      <p:sp>
        <p:nvSpPr>
          <p:cNvPr id="906" name="Google Shape;906;g2244ab9ddd5_0_371"/>
          <p:cNvSpPr txBox="1"/>
          <p:nvPr/>
        </p:nvSpPr>
        <p:spPr>
          <a:xfrm>
            <a:off x="639406" y="1721731"/>
            <a:ext cx="46800" cy="86400"/>
          </a:xfrm>
          <a:prstGeom prst="rect">
            <a:avLst/>
          </a:prstGeom>
          <a:noFill/>
          <a:ln>
            <a:noFill/>
          </a:ln>
        </p:spPr>
        <p:txBody>
          <a:bodyPr spcFirstLastPara="1" wrap="square" lIns="0" tIns="37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907" name="Google Shape;907;g2244ab9ddd5_0_371"/>
          <p:cNvSpPr txBox="1"/>
          <p:nvPr/>
        </p:nvSpPr>
        <p:spPr>
          <a:xfrm>
            <a:off x="1352325" y="1721731"/>
            <a:ext cx="160800" cy="86400"/>
          </a:xfrm>
          <a:prstGeom prst="rect">
            <a:avLst/>
          </a:prstGeom>
          <a:noFill/>
          <a:ln>
            <a:noFill/>
          </a:ln>
        </p:spPr>
        <p:txBody>
          <a:bodyPr spcFirstLastPara="1" wrap="square" lIns="0" tIns="37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908" name="Google Shape;908;g2244ab9ddd5_0_371"/>
          <p:cNvSpPr txBox="1"/>
          <p:nvPr/>
        </p:nvSpPr>
        <p:spPr>
          <a:xfrm>
            <a:off x="435000" y="1808075"/>
            <a:ext cx="4008000" cy="2400300"/>
          </a:xfrm>
          <a:prstGeom prst="rect">
            <a:avLst/>
          </a:prstGeom>
          <a:noFill/>
          <a:ln>
            <a:noFill/>
          </a:ln>
        </p:spPr>
        <p:txBody>
          <a:bodyPr spcFirstLastPara="1" wrap="square" lIns="0" tIns="1400" rIns="0" bIns="0" anchor="t" anchorCtr="0">
            <a:noAutofit/>
          </a:bodyPr>
          <a:lstStyle/>
          <a:p>
            <a:pPr marL="457200" marR="89640" lvl="0" indent="-298450" algn="l" rtl="0">
              <a:lnSpc>
                <a:spcPct val="150000"/>
              </a:lnSpc>
              <a:spcBef>
                <a:spcPts val="204"/>
              </a:spcBef>
              <a:spcAft>
                <a:spcPts val="0"/>
              </a:spcAft>
              <a:buClr>
                <a:schemeClr val="dk1"/>
              </a:buClr>
              <a:buSzPts val="1100"/>
              <a:buFont typeface="Roboto"/>
              <a:buAutoNum type="arabicPeriod"/>
            </a:pPr>
            <a:r>
              <a:rPr lang="es-CO" sz="1100">
                <a:solidFill>
                  <a:schemeClr val="dk1"/>
                </a:solidFill>
                <a:latin typeface="Roboto"/>
                <a:ea typeface="Roboto"/>
                <a:cs typeface="Roboto"/>
                <a:sym typeface="Roboto"/>
              </a:rPr>
              <a:t> Certificado de existencia y representación legal</a:t>
            </a:r>
            <a:endParaRPr sz="1100">
              <a:solidFill>
                <a:schemeClr val="dk1"/>
              </a:solidFill>
              <a:latin typeface="Roboto"/>
              <a:ea typeface="Roboto"/>
              <a:cs typeface="Roboto"/>
              <a:sym typeface="Roboto"/>
            </a:endParaRPr>
          </a:p>
          <a:p>
            <a:pPr marL="457200" marR="89640" lvl="0" indent="-298450" algn="l" rtl="0">
              <a:lnSpc>
                <a:spcPct val="150000"/>
              </a:lnSpc>
              <a:spcBef>
                <a:spcPts val="0"/>
              </a:spcBef>
              <a:spcAft>
                <a:spcPts val="0"/>
              </a:spcAft>
              <a:buClr>
                <a:schemeClr val="dk1"/>
              </a:buClr>
              <a:buSzPts val="1100"/>
              <a:buFont typeface="Roboto"/>
              <a:buAutoNum type="arabicPeriod"/>
            </a:pPr>
            <a:r>
              <a:rPr lang="es-CO" sz="1100">
                <a:solidFill>
                  <a:schemeClr val="dk1"/>
                </a:solidFill>
                <a:latin typeface="Roboto"/>
                <a:ea typeface="Roboto"/>
                <a:cs typeface="Roboto"/>
                <a:sym typeface="Roboto"/>
              </a:rPr>
              <a:t>  Estatutos de la entidad</a:t>
            </a:r>
            <a:endParaRPr sz="1100">
              <a:solidFill>
                <a:schemeClr val="dk1"/>
              </a:solidFill>
              <a:latin typeface="Roboto"/>
              <a:ea typeface="Roboto"/>
              <a:cs typeface="Roboto"/>
              <a:sym typeface="Roboto"/>
            </a:endParaRPr>
          </a:p>
          <a:p>
            <a:pPr marL="457200" marR="89640" lvl="0" indent="-298450" algn="l" rtl="0">
              <a:lnSpc>
                <a:spcPct val="150000"/>
              </a:lnSpc>
              <a:spcBef>
                <a:spcPts val="0"/>
              </a:spcBef>
              <a:spcAft>
                <a:spcPts val="0"/>
              </a:spcAft>
              <a:buClr>
                <a:schemeClr val="dk1"/>
              </a:buClr>
              <a:buSzPts val="1100"/>
              <a:buFont typeface="Roboto"/>
              <a:buAutoNum type="arabicPeriod"/>
            </a:pPr>
            <a:r>
              <a:rPr lang="es-CO" sz="1100">
                <a:solidFill>
                  <a:schemeClr val="dk1"/>
                </a:solidFill>
                <a:latin typeface="Roboto"/>
                <a:ea typeface="Roboto"/>
                <a:cs typeface="Roboto"/>
                <a:sym typeface="Roboto"/>
              </a:rPr>
              <a:t>  Documento de identidad del representante legal</a:t>
            </a:r>
            <a:endParaRPr sz="1100">
              <a:solidFill>
                <a:schemeClr val="dk1"/>
              </a:solidFill>
              <a:latin typeface="Roboto"/>
              <a:ea typeface="Roboto"/>
              <a:cs typeface="Roboto"/>
              <a:sym typeface="Roboto"/>
            </a:endParaRPr>
          </a:p>
          <a:p>
            <a:pPr marL="457200" marR="89640" lvl="0" indent="-298450" algn="l" rtl="0">
              <a:lnSpc>
                <a:spcPct val="150000"/>
              </a:lnSpc>
              <a:spcBef>
                <a:spcPts val="0"/>
              </a:spcBef>
              <a:spcAft>
                <a:spcPts val="0"/>
              </a:spcAft>
              <a:buClr>
                <a:schemeClr val="dk1"/>
              </a:buClr>
              <a:buSzPts val="1100"/>
              <a:buFont typeface="Roboto"/>
              <a:buAutoNum type="arabicPeriod"/>
            </a:pPr>
            <a:r>
              <a:rPr lang="es-CO" sz="1100">
                <a:solidFill>
                  <a:schemeClr val="dk1"/>
                </a:solidFill>
                <a:latin typeface="Roboto"/>
                <a:ea typeface="Roboto"/>
                <a:cs typeface="Roboto"/>
                <a:sym typeface="Roboto"/>
              </a:rPr>
              <a:t>  Documento de autorización al representante legal para suscribir contratos con la SCRD y sus entidades adscritas.</a:t>
            </a:r>
            <a:endParaRPr sz="1100">
              <a:solidFill>
                <a:schemeClr val="dk1"/>
              </a:solidFill>
              <a:latin typeface="Roboto"/>
              <a:ea typeface="Roboto"/>
              <a:cs typeface="Roboto"/>
              <a:sym typeface="Roboto"/>
            </a:endParaRPr>
          </a:p>
          <a:p>
            <a:pPr marL="457200" marR="89640" lvl="0" indent="-298450" algn="l" rtl="0">
              <a:lnSpc>
                <a:spcPct val="150000"/>
              </a:lnSpc>
              <a:spcBef>
                <a:spcPts val="0"/>
              </a:spcBef>
              <a:spcAft>
                <a:spcPts val="0"/>
              </a:spcAft>
              <a:buClr>
                <a:schemeClr val="dk1"/>
              </a:buClr>
              <a:buSzPts val="1100"/>
              <a:buFont typeface="Roboto"/>
              <a:buAutoNum type="arabicPeriod"/>
            </a:pPr>
            <a:r>
              <a:rPr lang="es-CO" sz="1100">
                <a:solidFill>
                  <a:schemeClr val="dk1"/>
                </a:solidFill>
                <a:latin typeface="Roboto"/>
                <a:ea typeface="Roboto"/>
                <a:cs typeface="Roboto"/>
                <a:sym typeface="Roboto"/>
              </a:rPr>
              <a:t> RUT – Registro Único Tributario</a:t>
            </a:r>
            <a:endParaRPr sz="1100">
              <a:solidFill>
                <a:schemeClr val="dk1"/>
              </a:solidFill>
              <a:latin typeface="Roboto"/>
              <a:ea typeface="Roboto"/>
              <a:cs typeface="Roboto"/>
              <a:sym typeface="Roboto"/>
            </a:endParaRPr>
          </a:p>
          <a:p>
            <a:pPr marL="457200" marR="89640" lvl="0" indent="-298450" algn="l" rtl="0">
              <a:lnSpc>
                <a:spcPct val="150000"/>
              </a:lnSpc>
              <a:spcBef>
                <a:spcPts val="0"/>
              </a:spcBef>
              <a:spcAft>
                <a:spcPts val="0"/>
              </a:spcAft>
              <a:buClr>
                <a:schemeClr val="dk1"/>
              </a:buClr>
              <a:buSzPts val="1100"/>
              <a:buFont typeface="Roboto"/>
              <a:buAutoNum type="arabicPeriod"/>
            </a:pPr>
            <a:r>
              <a:rPr lang="es-CO" sz="1100">
                <a:solidFill>
                  <a:schemeClr val="dk1"/>
                </a:solidFill>
                <a:latin typeface="Roboto"/>
                <a:ea typeface="Roboto"/>
                <a:cs typeface="Roboto"/>
                <a:sym typeface="Roboto"/>
              </a:rPr>
              <a:t> RIT - Registro de Información Tributaria</a:t>
            </a:r>
            <a:endParaRPr sz="1100">
              <a:solidFill>
                <a:schemeClr val="dk1"/>
              </a:solidFill>
              <a:latin typeface="Roboto"/>
              <a:ea typeface="Roboto"/>
              <a:cs typeface="Roboto"/>
              <a:sym typeface="Roboto"/>
            </a:endParaRPr>
          </a:p>
          <a:p>
            <a:pPr marL="457200" marR="89640" lvl="0" indent="-298450" algn="l" rtl="0">
              <a:lnSpc>
                <a:spcPct val="150000"/>
              </a:lnSpc>
              <a:spcBef>
                <a:spcPts val="0"/>
              </a:spcBef>
              <a:spcAft>
                <a:spcPts val="0"/>
              </a:spcAft>
              <a:buClr>
                <a:schemeClr val="dk1"/>
              </a:buClr>
              <a:buSzPts val="1100"/>
              <a:buFont typeface="Roboto"/>
              <a:buAutoNum type="arabicPeriod"/>
            </a:pPr>
            <a:r>
              <a:rPr lang="es-CO" sz="1100">
                <a:solidFill>
                  <a:schemeClr val="dk1"/>
                </a:solidFill>
                <a:latin typeface="Roboto"/>
                <a:ea typeface="Roboto"/>
                <a:cs typeface="Roboto"/>
                <a:sym typeface="Roboto"/>
              </a:rPr>
              <a:t> Certificado de paz y salvo por concepto de aportes parafiscales y seguridad social</a:t>
            </a:r>
            <a:endParaRPr sz="1100" i="0" u="none" strike="noStrike" cap="none">
              <a:solidFill>
                <a:schemeClr val="dk1"/>
              </a:solidFill>
              <a:latin typeface="Roboto"/>
              <a:ea typeface="Roboto"/>
              <a:cs typeface="Roboto"/>
              <a:sym typeface="Roboto"/>
            </a:endParaRPr>
          </a:p>
        </p:txBody>
      </p:sp>
      <p:sp>
        <p:nvSpPr>
          <p:cNvPr id="909" name="Google Shape;909;g2244ab9ddd5_0_371"/>
          <p:cNvSpPr txBox="1"/>
          <p:nvPr/>
        </p:nvSpPr>
        <p:spPr>
          <a:xfrm>
            <a:off x="3808475" y="248275"/>
            <a:ext cx="4582200" cy="5727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799941" marR="0" lvl="0" indent="0" algn="l" rtl="0">
              <a:lnSpc>
                <a:spcPct val="101725"/>
              </a:lnSpc>
              <a:spcBef>
                <a:spcPts val="0"/>
              </a:spcBef>
              <a:spcAft>
                <a:spcPts val="0"/>
              </a:spcAft>
              <a:buNone/>
            </a:pPr>
            <a:r>
              <a:rPr lang="es-CO" sz="2200" b="1" i="0" u="none" strike="noStrike" cap="none">
                <a:solidFill>
                  <a:srgbClr val="7030A0"/>
                </a:solidFill>
                <a:latin typeface="Roboto"/>
                <a:ea typeface="Roboto"/>
                <a:cs typeface="Roboto"/>
                <a:sym typeface="Roboto"/>
              </a:rPr>
              <a:t>Proyectos Metropolitanos</a:t>
            </a:r>
            <a:endParaRPr sz="2200" i="0" u="none" strike="noStrike" cap="none">
              <a:solidFill>
                <a:srgbClr val="7030A0"/>
              </a:solidFill>
              <a:latin typeface="Roboto"/>
              <a:ea typeface="Roboto"/>
              <a:cs typeface="Roboto"/>
              <a:sym typeface="Roboto"/>
            </a:endParaRPr>
          </a:p>
        </p:txBody>
      </p:sp>
      <p:pic>
        <p:nvPicPr>
          <p:cNvPr id="910" name="Google Shape;910;g2244ab9ddd5_0_371"/>
          <p:cNvPicPr preferRelativeResize="0"/>
          <p:nvPr/>
        </p:nvPicPr>
        <p:blipFill rotWithShape="1">
          <a:blip r:embed="rId3">
            <a:alphaModFix/>
          </a:blip>
          <a:srcRect/>
          <a:stretch/>
        </p:blipFill>
        <p:spPr>
          <a:xfrm>
            <a:off x="7365280" y="0"/>
            <a:ext cx="1843419" cy="5143501"/>
          </a:xfrm>
          <a:prstGeom prst="rect">
            <a:avLst/>
          </a:prstGeom>
          <a:noFill/>
          <a:ln>
            <a:noFill/>
          </a:ln>
        </p:spPr>
      </p:pic>
      <p:sp>
        <p:nvSpPr>
          <p:cNvPr id="911" name="Google Shape;911;g2244ab9ddd5_0_371"/>
          <p:cNvSpPr txBox="1"/>
          <p:nvPr/>
        </p:nvSpPr>
        <p:spPr>
          <a:xfrm>
            <a:off x="451075" y="4438125"/>
            <a:ext cx="6997500" cy="4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100">
                <a:solidFill>
                  <a:srgbClr val="491F6A"/>
                </a:solidFill>
              </a:rPr>
              <a:t>*Sin modificaciones respecto a las CGP 2024.</a:t>
            </a:r>
            <a:endParaRPr sz="1100">
              <a:solidFill>
                <a:srgbClr val="491F6A"/>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5"/>
        <p:cNvGrpSpPr/>
        <p:nvPr/>
      </p:nvGrpSpPr>
      <p:grpSpPr>
        <a:xfrm>
          <a:off x="0" y="0"/>
          <a:ext cx="0" cy="0"/>
          <a:chOff x="0" y="0"/>
          <a:chExt cx="0" cy="0"/>
        </a:xfrm>
      </p:grpSpPr>
      <p:sp>
        <p:nvSpPr>
          <p:cNvPr id="916" name="Google Shape;916;g2244ab9ddd5_0_401"/>
          <p:cNvSpPr txBox="1"/>
          <p:nvPr/>
        </p:nvSpPr>
        <p:spPr>
          <a:xfrm>
            <a:off x="686328" y="1495699"/>
            <a:ext cx="826800" cy="417900"/>
          </a:xfrm>
          <a:prstGeom prst="rect">
            <a:avLst/>
          </a:prstGeom>
          <a:noFill/>
          <a:ln>
            <a:noFill/>
          </a:ln>
        </p:spPr>
        <p:txBody>
          <a:bodyPr spcFirstLastPara="1" wrap="square" lIns="0" tIns="36175" rIns="0" bIns="0" anchor="t" anchorCtr="0">
            <a:noAutofit/>
          </a:bodyPr>
          <a:lstStyle/>
          <a:p>
            <a:pPr marL="19121" marR="0" lvl="0" indent="0" algn="l" rtl="0">
              <a:lnSpc>
                <a:spcPct val="101725"/>
              </a:lnSpc>
              <a:spcBef>
                <a:spcPts val="0"/>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917" name="Google Shape;917;g2244ab9ddd5_0_401"/>
          <p:cNvSpPr txBox="1"/>
          <p:nvPr/>
        </p:nvSpPr>
        <p:spPr>
          <a:xfrm>
            <a:off x="654325" y="1309571"/>
            <a:ext cx="3075000" cy="46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117727" marR="0" lvl="0" indent="0" algn="l" rtl="0">
              <a:lnSpc>
                <a:spcPct val="101725"/>
              </a:lnSpc>
              <a:spcBef>
                <a:spcPts val="1134"/>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918" name="Google Shape;918;g2244ab9ddd5_0_401"/>
          <p:cNvSpPr/>
          <p:nvPr/>
        </p:nvSpPr>
        <p:spPr>
          <a:xfrm>
            <a:off x="4499675" y="248275"/>
            <a:ext cx="3891000" cy="572700"/>
          </a:xfrm>
          <a:custGeom>
            <a:avLst/>
            <a:gdLst/>
            <a:ahLst/>
            <a:cxnLst/>
            <a:rect l="l" t="t" r="r" b="b"/>
            <a:pathLst>
              <a:path w="3891000" h="572700" extrusionOk="0">
                <a:moveTo>
                  <a:pt x="0" y="0"/>
                </a:moveTo>
                <a:lnTo>
                  <a:pt x="3891000" y="0"/>
                </a:lnTo>
                <a:lnTo>
                  <a:pt x="3891000" y="572700"/>
                </a:lnTo>
                <a:lnTo>
                  <a:pt x="0" y="572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9" name="Google Shape;919;g2244ab9ddd5_0_401"/>
          <p:cNvSpPr/>
          <p:nvPr/>
        </p:nvSpPr>
        <p:spPr>
          <a:xfrm>
            <a:off x="619725" y="1447175"/>
            <a:ext cx="732600" cy="360900"/>
          </a:xfrm>
          <a:custGeom>
            <a:avLst/>
            <a:gdLst/>
            <a:ahLst/>
            <a:cxnLst/>
            <a:rect l="l" t="t" r="r" b="b"/>
            <a:pathLst>
              <a:path w="732600" h="360900" extrusionOk="0">
                <a:moveTo>
                  <a:pt x="0" y="0"/>
                </a:moveTo>
                <a:lnTo>
                  <a:pt x="732600" y="0"/>
                </a:lnTo>
                <a:lnTo>
                  <a:pt x="732600" y="360900"/>
                </a:lnTo>
                <a:lnTo>
                  <a:pt x="0" y="360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0" name="Google Shape;920;g2244ab9ddd5_0_401"/>
          <p:cNvSpPr/>
          <p:nvPr/>
        </p:nvSpPr>
        <p:spPr>
          <a:xfrm>
            <a:off x="686328" y="1727471"/>
            <a:ext cx="826800" cy="186127"/>
          </a:xfrm>
          <a:custGeom>
            <a:avLst/>
            <a:gdLst/>
            <a:ahLst/>
            <a:cxnLst/>
            <a:rect l="l" t="t" r="r" b="b"/>
            <a:pathLst>
              <a:path w="826800" h="186127" extrusionOk="0">
                <a:moveTo>
                  <a:pt x="0" y="0"/>
                </a:moveTo>
                <a:lnTo>
                  <a:pt x="826800" y="0"/>
                </a:lnTo>
                <a:lnTo>
                  <a:pt x="826800" y="186127"/>
                </a:lnTo>
                <a:lnTo>
                  <a:pt x="0" y="186127"/>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1" name="Google Shape;921;g2244ab9ddd5_0_401"/>
          <p:cNvSpPr/>
          <p:nvPr/>
        </p:nvSpPr>
        <p:spPr>
          <a:xfrm>
            <a:off x="654325" y="1309571"/>
            <a:ext cx="3075000" cy="417900"/>
          </a:xfrm>
          <a:custGeom>
            <a:avLst/>
            <a:gdLst/>
            <a:ahLst/>
            <a:cxnLst/>
            <a:rect l="l" t="t" r="r" b="b"/>
            <a:pathLst>
              <a:path w="3075000" h="417900" extrusionOk="0">
                <a:moveTo>
                  <a:pt x="0" y="0"/>
                </a:moveTo>
                <a:lnTo>
                  <a:pt x="3075000" y="0"/>
                </a:lnTo>
                <a:lnTo>
                  <a:pt x="3075000" y="417900"/>
                </a:lnTo>
                <a:lnTo>
                  <a:pt x="0" y="417900"/>
                </a:lnTo>
                <a:lnTo>
                  <a:pt x="0"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2" name="Google Shape;922;g2244ab9ddd5_0_401"/>
          <p:cNvSpPr/>
          <p:nvPr/>
        </p:nvSpPr>
        <p:spPr>
          <a:xfrm>
            <a:off x="769301" y="1293325"/>
            <a:ext cx="2851499" cy="417900"/>
          </a:xfrm>
          <a:custGeom>
            <a:avLst/>
            <a:gdLst/>
            <a:ahLst/>
            <a:cxnLst/>
            <a:rect l="l" t="t" r="r" b="b"/>
            <a:pathLst>
              <a:path w="2851499" h="417900" extrusionOk="0">
                <a:moveTo>
                  <a:pt x="0" y="0"/>
                </a:moveTo>
                <a:lnTo>
                  <a:pt x="2851499" y="0"/>
                </a:lnTo>
                <a:lnTo>
                  <a:pt x="2851499" y="417900"/>
                </a:lnTo>
                <a:lnTo>
                  <a:pt x="0" y="417900"/>
                </a:lnTo>
                <a:lnTo>
                  <a:pt x="0"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3" name="Google Shape;923;g2244ab9ddd5_0_401"/>
          <p:cNvSpPr/>
          <p:nvPr/>
        </p:nvSpPr>
        <p:spPr>
          <a:xfrm>
            <a:off x="797075" y="1808075"/>
            <a:ext cx="4171200" cy="2543400"/>
          </a:xfrm>
          <a:custGeom>
            <a:avLst/>
            <a:gdLst/>
            <a:ahLst/>
            <a:cxnLst/>
            <a:rect l="l" t="t" r="r" b="b"/>
            <a:pathLst>
              <a:path w="4171200" h="2543400" extrusionOk="0">
                <a:moveTo>
                  <a:pt x="0" y="0"/>
                </a:moveTo>
                <a:lnTo>
                  <a:pt x="4171200" y="0"/>
                </a:lnTo>
                <a:lnTo>
                  <a:pt x="4171200" y="2543400"/>
                </a:lnTo>
                <a:lnTo>
                  <a:pt x="0" y="25434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4" name="Google Shape;924;g2244ab9ddd5_0_401"/>
          <p:cNvSpPr/>
          <p:nvPr/>
        </p:nvSpPr>
        <p:spPr>
          <a:xfrm>
            <a:off x="5136425" y="1579475"/>
            <a:ext cx="3756900" cy="2741100"/>
          </a:xfrm>
          <a:custGeom>
            <a:avLst/>
            <a:gdLst/>
            <a:ahLst/>
            <a:cxnLst/>
            <a:rect l="l" t="t" r="r" b="b"/>
            <a:pathLst>
              <a:path w="3756900" h="2741100" extrusionOk="0">
                <a:moveTo>
                  <a:pt x="0" y="0"/>
                </a:moveTo>
                <a:lnTo>
                  <a:pt x="3756900" y="0"/>
                </a:lnTo>
                <a:lnTo>
                  <a:pt x="3756900" y="2741100"/>
                </a:lnTo>
                <a:lnTo>
                  <a:pt x="0" y="27411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g2244ab9ddd5_0_401"/>
          <p:cNvSpPr/>
          <p:nvPr/>
        </p:nvSpPr>
        <p:spPr>
          <a:xfrm>
            <a:off x="0" y="4578675"/>
            <a:ext cx="1405967" cy="564824"/>
          </a:xfrm>
          <a:custGeom>
            <a:avLst/>
            <a:gdLst/>
            <a:ahLst/>
            <a:cxnLst/>
            <a:rect l="l" t="t" r="r" b="b"/>
            <a:pathLst>
              <a:path w="1405967" h="564824" extrusionOk="0">
                <a:moveTo>
                  <a:pt x="1405967" y="0"/>
                </a:moveTo>
                <a:lnTo>
                  <a:pt x="1405967" y="564824"/>
                </a:lnTo>
                <a:lnTo>
                  <a:pt x="0" y="564824"/>
                </a:lnTo>
                <a:lnTo>
                  <a:pt x="0" y="0"/>
                </a:lnTo>
                <a:lnTo>
                  <a:pt x="1405967"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6" name="Google Shape;926;g2244ab9ddd5_0_401"/>
          <p:cNvSpPr/>
          <p:nvPr/>
        </p:nvSpPr>
        <p:spPr>
          <a:xfrm>
            <a:off x="1561025" y="4668400"/>
            <a:ext cx="3022533" cy="384900"/>
          </a:xfrm>
          <a:custGeom>
            <a:avLst/>
            <a:gdLst/>
            <a:ahLst/>
            <a:cxnLst/>
            <a:rect l="l" t="t" r="r" b="b"/>
            <a:pathLst>
              <a:path w="3022533" h="384900" extrusionOk="0">
                <a:moveTo>
                  <a:pt x="0" y="0"/>
                </a:moveTo>
                <a:lnTo>
                  <a:pt x="3022533" y="0"/>
                </a:lnTo>
                <a:lnTo>
                  <a:pt x="3022533"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7" name="Google Shape;927;g2244ab9ddd5_0_401"/>
          <p:cNvSpPr txBox="1"/>
          <p:nvPr/>
        </p:nvSpPr>
        <p:spPr>
          <a:xfrm>
            <a:off x="654325" y="1913103"/>
            <a:ext cx="4236600" cy="2330400"/>
          </a:xfrm>
          <a:prstGeom prst="rect">
            <a:avLst/>
          </a:prstGeom>
          <a:noFill/>
          <a:ln>
            <a:noFill/>
          </a:ln>
        </p:spPr>
        <p:txBody>
          <a:bodyPr spcFirstLastPara="1" wrap="square" lIns="0" tIns="8250" rIns="0" bIns="0" anchor="t" anchorCtr="0">
            <a:noAutofit/>
          </a:bodyPr>
          <a:lstStyle/>
          <a:p>
            <a:pPr marL="184150" marR="15204" lvl="0" indent="-165100" algn="l" rtl="0">
              <a:lnSpc>
                <a:spcPct val="108333"/>
              </a:lnSpc>
              <a:spcBef>
                <a:spcPts val="0"/>
              </a:spcBef>
              <a:spcAft>
                <a:spcPts val="0"/>
              </a:spcAft>
              <a:buClr>
                <a:srgbClr val="000000"/>
              </a:buClr>
              <a:buSzPts val="1100"/>
              <a:buFont typeface="Roboto Light"/>
              <a:buChar char="⮚"/>
            </a:pPr>
            <a:r>
              <a:rPr lang="es-CO" sz="1100" i="0" u="none" strike="noStrike" cap="none">
                <a:solidFill>
                  <a:srgbClr val="000000"/>
                </a:solidFill>
                <a:latin typeface="Roboto Light"/>
                <a:ea typeface="Roboto Light"/>
                <a:cs typeface="Roboto Light"/>
                <a:sym typeface="Roboto Light"/>
              </a:rPr>
              <a:t>Presentarse sin haber recibido invitación a participar.</a:t>
            </a:r>
            <a:endParaRPr sz="1100" i="0" u="none" strike="noStrike" cap="none">
              <a:solidFill>
                <a:srgbClr val="000000"/>
              </a:solidFill>
              <a:latin typeface="Roboto Light"/>
              <a:ea typeface="Roboto Light"/>
              <a:cs typeface="Roboto Light"/>
              <a:sym typeface="Roboto Light"/>
            </a:endParaRPr>
          </a:p>
          <a:p>
            <a:pPr marL="184150" marR="230427" lvl="0" indent="-165100" algn="l" rtl="0">
              <a:lnSpc>
                <a:spcPct val="122000"/>
              </a:lnSpc>
              <a:spcBef>
                <a:spcPts val="9"/>
              </a:spcBef>
              <a:spcAft>
                <a:spcPts val="0"/>
              </a:spcAft>
              <a:buClr>
                <a:srgbClr val="000000"/>
              </a:buClr>
              <a:buSzPts val="1100"/>
              <a:buFont typeface="Roboto Light"/>
              <a:buChar char="⮚"/>
            </a:pPr>
            <a:r>
              <a:rPr lang="es-CO" sz="1100" i="0" u="none" strike="noStrike" cap="none">
                <a:solidFill>
                  <a:srgbClr val="000000"/>
                </a:solidFill>
                <a:latin typeface="Roboto Light"/>
                <a:ea typeface="Roboto Light"/>
                <a:cs typeface="Roboto Light"/>
                <a:sym typeface="Roboto Light"/>
              </a:rPr>
              <a:t>Presentarse de forma simultánea a la convocatoria abierta. No ser una persona jurídica de derecho privado sin ánimo de lucro (ESAL).</a:t>
            </a:r>
            <a:endParaRPr sz="1100" i="0" u="none" strike="noStrike" cap="none">
              <a:solidFill>
                <a:srgbClr val="000000"/>
              </a:solidFill>
              <a:latin typeface="Roboto Light"/>
              <a:ea typeface="Roboto Light"/>
              <a:cs typeface="Roboto Light"/>
              <a:sym typeface="Roboto Light"/>
            </a:endParaRPr>
          </a:p>
          <a:p>
            <a:pPr marL="184150" marR="6718" lvl="0" indent="-165100" algn="just" rtl="0">
              <a:lnSpc>
                <a:spcPct val="122000"/>
              </a:lnSpc>
              <a:spcBef>
                <a:spcPts val="86"/>
              </a:spcBef>
              <a:spcAft>
                <a:spcPts val="0"/>
              </a:spcAft>
              <a:buClr>
                <a:srgbClr val="000000"/>
              </a:buClr>
              <a:buSzPts val="1100"/>
              <a:buFont typeface="Roboto Light"/>
              <a:buChar char="⮚"/>
            </a:pPr>
            <a:r>
              <a:rPr lang="es-CO" sz="1100" i="0" u="none" strike="noStrike" cap="none">
                <a:solidFill>
                  <a:srgbClr val="000000"/>
                </a:solidFill>
                <a:latin typeface="Roboto Light"/>
                <a:ea typeface="Roboto Light"/>
                <a:cs typeface="Roboto Light"/>
                <a:sym typeface="Roboto Light"/>
              </a:rPr>
              <a:t>Presentar un proyecto que se ejecutará por fuera de Bogotá D.C</a:t>
            </a:r>
            <a:endParaRPr sz="1100">
              <a:latin typeface="Roboto Light"/>
              <a:ea typeface="Roboto Light"/>
              <a:cs typeface="Roboto Light"/>
              <a:sym typeface="Roboto Light"/>
            </a:endParaRPr>
          </a:p>
          <a:p>
            <a:pPr marL="184150" marR="6718" lvl="0" indent="-165100" algn="just" rtl="0">
              <a:lnSpc>
                <a:spcPct val="122000"/>
              </a:lnSpc>
              <a:spcBef>
                <a:spcPts val="86"/>
              </a:spcBef>
              <a:spcAft>
                <a:spcPts val="0"/>
              </a:spcAft>
              <a:buClr>
                <a:srgbClr val="000000"/>
              </a:buClr>
              <a:buSzPts val="1100"/>
              <a:buFont typeface="Roboto Light"/>
              <a:buChar char="⮚"/>
            </a:pPr>
            <a:r>
              <a:rPr lang="es-CO" sz="1100" i="0" u="none" strike="noStrike" cap="none">
                <a:solidFill>
                  <a:srgbClr val="000000"/>
                </a:solidFill>
                <a:latin typeface="Roboto Light"/>
                <a:ea typeface="Roboto Light"/>
                <a:cs typeface="Roboto Light"/>
                <a:sym typeface="Roboto Light"/>
              </a:rPr>
              <a:t>No realizar la inscripción y presentación del proyecto a través de la plataforma – SICON</a:t>
            </a:r>
            <a:endParaRPr sz="1100" i="0" u="none" strike="noStrike" cap="none">
              <a:solidFill>
                <a:srgbClr val="000000"/>
              </a:solidFill>
              <a:latin typeface="Roboto Light"/>
              <a:ea typeface="Roboto Light"/>
              <a:cs typeface="Roboto Light"/>
              <a:sym typeface="Roboto Light"/>
            </a:endParaRPr>
          </a:p>
          <a:p>
            <a:pPr marL="184150" marR="1242060" lvl="0" indent="-165100" algn="l" rtl="0">
              <a:lnSpc>
                <a:spcPct val="122000"/>
              </a:lnSpc>
              <a:spcBef>
                <a:spcPts val="86"/>
              </a:spcBef>
              <a:spcAft>
                <a:spcPts val="0"/>
              </a:spcAft>
              <a:buClr>
                <a:srgbClr val="000000"/>
              </a:buClr>
              <a:buSzPts val="1100"/>
              <a:buFont typeface="Roboto Light"/>
              <a:buChar char="⮚"/>
            </a:pPr>
            <a:r>
              <a:rPr lang="es-CO" sz="1100" i="0" u="none" strike="noStrike" cap="none">
                <a:solidFill>
                  <a:srgbClr val="000000"/>
                </a:solidFill>
                <a:latin typeface="Roboto Light"/>
                <a:ea typeface="Roboto Light"/>
                <a:cs typeface="Roboto Light"/>
                <a:sym typeface="Roboto Light"/>
              </a:rPr>
              <a:t>Inscribirse en una línea que no corresponde. No subsanar los documentos requeridos.</a:t>
            </a:r>
            <a:endParaRPr sz="1100" i="0" u="none" strike="noStrike" cap="none">
              <a:solidFill>
                <a:srgbClr val="000000"/>
              </a:solidFill>
              <a:latin typeface="Roboto Light"/>
              <a:ea typeface="Roboto Light"/>
              <a:cs typeface="Roboto Light"/>
              <a:sym typeface="Roboto Light"/>
            </a:endParaRPr>
          </a:p>
          <a:p>
            <a:pPr marL="184150" marR="15204" lvl="0" indent="-165100" algn="l" rtl="0">
              <a:lnSpc>
                <a:spcPct val="101725"/>
              </a:lnSpc>
              <a:spcBef>
                <a:spcPts val="86"/>
              </a:spcBef>
              <a:spcAft>
                <a:spcPts val="0"/>
              </a:spcAft>
              <a:buClr>
                <a:srgbClr val="000000"/>
              </a:buClr>
              <a:buSzPts val="1100"/>
              <a:buFont typeface="Roboto Light"/>
              <a:buChar char="⮚"/>
            </a:pPr>
            <a:r>
              <a:rPr lang="es-CO" sz="1100" i="0" u="none" strike="noStrike" cap="none">
                <a:solidFill>
                  <a:srgbClr val="000000"/>
                </a:solidFill>
                <a:latin typeface="Roboto Light"/>
                <a:ea typeface="Roboto Light"/>
                <a:cs typeface="Roboto Light"/>
                <a:sym typeface="Roboto Light"/>
              </a:rPr>
              <a:t>No aportar alguno de los documentos técnicos solicitados.</a:t>
            </a:r>
            <a:endParaRPr sz="1100" i="0" u="none" strike="noStrike" cap="none">
              <a:solidFill>
                <a:srgbClr val="000000"/>
              </a:solidFill>
              <a:latin typeface="Roboto Light"/>
              <a:ea typeface="Roboto Light"/>
              <a:cs typeface="Roboto Light"/>
              <a:sym typeface="Roboto Light"/>
            </a:endParaRPr>
          </a:p>
          <a:p>
            <a:pPr marL="184150" marR="0" lvl="0" indent="-165100" algn="l" rtl="0">
              <a:lnSpc>
                <a:spcPct val="122000"/>
              </a:lnSpc>
              <a:spcBef>
                <a:spcPts val="75"/>
              </a:spcBef>
              <a:spcAft>
                <a:spcPts val="0"/>
              </a:spcAft>
              <a:buClr>
                <a:srgbClr val="000000"/>
              </a:buClr>
              <a:buSzPts val="1100"/>
              <a:buFont typeface="Roboto Light"/>
              <a:buChar char="⮚"/>
            </a:pPr>
            <a:r>
              <a:rPr lang="es-CO" sz="1100" i="0" u="none" strike="noStrike" cap="none">
                <a:solidFill>
                  <a:srgbClr val="000000"/>
                </a:solidFill>
                <a:latin typeface="Roboto Light"/>
                <a:ea typeface="Roboto Light"/>
                <a:cs typeface="Roboto Light"/>
                <a:sym typeface="Roboto Light"/>
              </a:rPr>
              <a:t>Que el valor solicitado como apoyo supere el 70% del valor total del proyecto.</a:t>
            </a:r>
            <a:endParaRPr sz="1100" i="0" u="none" strike="noStrike" cap="none">
              <a:solidFill>
                <a:srgbClr val="000000"/>
              </a:solidFill>
              <a:latin typeface="Roboto Light"/>
              <a:ea typeface="Roboto Light"/>
              <a:cs typeface="Roboto Light"/>
              <a:sym typeface="Roboto Light"/>
            </a:endParaRPr>
          </a:p>
        </p:txBody>
      </p:sp>
      <p:sp>
        <p:nvSpPr>
          <p:cNvPr id="928" name="Google Shape;928;g2244ab9ddd5_0_401"/>
          <p:cNvSpPr txBox="1"/>
          <p:nvPr/>
        </p:nvSpPr>
        <p:spPr>
          <a:xfrm>
            <a:off x="5136425" y="1579475"/>
            <a:ext cx="3756900" cy="2741100"/>
          </a:xfrm>
          <a:prstGeom prst="rect">
            <a:avLst/>
          </a:prstGeom>
          <a:noFill/>
          <a:ln>
            <a:noFill/>
          </a:ln>
        </p:spPr>
        <p:txBody>
          <a:bodyPr spcFirstLastPara="1" wrap="square" lIns="0" tIns="0" rIns="0" bIns="0" anchor="t" anchorCtr="0">
            <a:noAutofit/>
          </a:bodyPr>
          <a:lstStyle/>
          <a:p>
            <a:pPr marL="171450" marR="0" lvl="0" indent="-107950" algn="l" rtl="0">
              <a:lnSpc>
                <a:spcPct val="100000"/>
              </a:lnSpc>
              <a:spcBef>
                <a:spcPts val="0"/>
              </a:spcBef>
              <a:spcAft>
                <a:spcPts val="0"/>
              </a:spcAft>
              <a:buClr>
                <a:srgbClr val="000000"/>
              </a:buClr>
              <a:buSzPts val="1000"/>
              <a:buFont typeface="Noto Sans Symbols"/>
              <a:buNone/>
            </a:pPr>
            <a:endParaRPr sz="1100" i="0" u="none" strike="noStrike" cap="none">
              <a:solidFill>
                <a:srgbClr val="000000"/>
              </a:solidFill>
              <a:latin typeface="Roboto Light"/>
              <a:ea typeface="Roboto Light"/>
              <a:cs typeface="Roboto Light"/>
              <a:sym typeface="Roboto Light"/>
            </a:endParaRPr>
          </a:p>
          <a:p>
            <a:pPr marL="257173" marR="381299" lvl="0" indent="-165100" algn="l" rtl="0">
              <a:lnSpc>
                <a:spcPct val="122000"/>
              </a:lnSpc>
              <a:spcBef>
                <a:spcPts val="1202"/>
              </a:spcBef>
              <a:spcAft>
                <a:spcPts val="0"/>
              </a:spcAft>
              <a:buClr>
                <a:srgbClr val="000000"/>
              </a:buClr>
              <a:buSzPts val="1100"/>
              <a:buFont typeface="Roboto Light"/>
              <a:buChar char="⮚"/>
            </a:pPr>
            <a:r>
              <a:rPr lang="es-CO" sz="1100" i="0" u="none" strike="noStrike" cap="none">
                <a:solidFill>
                  <a:srgbClr val="000000"/>
                </a:solidFill>
                <a:latin typeface="Roboto Light"/>
                <a:ea typeface="Roboto Light"/>
                <a:cs typeface="Roboto Light"/>
                <a:sym typeface="Roboto Light"/>
              </a:rPr>
              <a:t>Incluir actividades que se desarrollen antes del 01 de mayo o después del 15 de diciembre de 2025.</a:t>
            </a:r>
            <a:endParaRPr sz="1100" i="0" u="none" strike="noStrike" cap="none">
              <a:solidFill>
                <a:srgbClr val="000000"/>
              </a:solidFill>
              <a:latin typeface="Roboto Light"/>
              <a:ea typeface="Roboto Light"/>
              <a:cs typeface="Roboto Light"/>
              <a:sym typeface="Roboto Light"/>
            </a:endParaRPr>
          </a:p>
          <a:p>
            <a:pPr marL="257173" marR="802838" lvl="0" indent="-165100" algn="l" rtl="0">
              <a:lnSpc>
                <a:spcPct val="122000"/>
              </a:lnSpc>
              <a:spcBef>
                <a:spcPts val="86"/>
              </a:spcBef>
              <a:spcAft>
                <a:spcPts val="0"/>
              </a:spcAft>
              <a:buClr>
                <a:srgbClr val="000000"/>
              </a:buClr>
              <a:buSzPts val="1100"/>
              <a:buFont typeface="Roboto Light"/>
              <a:buChar char="⮚"/>
            </a:pPr>
            <a:r>
              <a:rPr lang="es-CO" sz="1100" i="0" u="none" strike="noStrike" cap="none">
                <a:solidFill>
                  <a:srgbClr val="000000"/>
                </a:solidFill>
                <a:latin typeface="Roboto Light"/>
                <a:ea typeface="Roboto Light"/>
                <a:cs typeface="Roboto Light"/>
                <a:sym typeface="Roboto Light"/>
              </a:rPr>
              <a:t>Estar incurso en alguna restricción. Presentar información que induzca a error.</a:t>
            </a:r>
            <a:endParaRPr sz="1100">
              <a:latin typeface="Roboto Light"/>
              <a:ea typeface="Roboto Light"/>
              <a:cs typeface="Roboto Light"/>
              <a:sym typeface="Roboto Light"/>
            </a:endParaRPr>
          </a:p>
          <a:p>
            <a:pPr marL="257173" marR="802838" lvl="0" indent="-165100" algn="l" rtl="0">
              <a:lnSpc>
                <a:spcPct val="122000"/>
              </a:lnSpc>
              <a:spcBef>
                <a:spcPts val="86"/>
              </a:spcBef>
              <a:spcAft>
                <a:spcPts val="0"/>
              </a:spcAft>
              <a:buClr>
                <a:srgbClr val="000000"/>
              </a:buClr>
              <a:buSzPts val="1100"/>
              <a:buFont typeface="Roboto Light"/>
              <a:buChar char="⮚"/>
            </a:pPr>
            <a:r>
              <a:rPr lang="es-CO" sz="1100" i="0" u="none" strike="noStrike" cap="none">
                <a:solidFill>
                  <a:srgbClr val="000000"/>
                </a:solidFill>
                <a:latin typeface="Roboto Light"/>
                <a:ea typeface="Roboto Light"/>
                <a:cs typeface="Roboto Light"/>
                <a:sym typeface="Roboto Light"/>
              </a:rPr>
              <a:t>Haber sido sancionado o haberse declarado el incumplimiento.</a:t>
            </a:r>
            <a:endParaRPr sz="1100" i="0" u="none" strike="noStrike" cap="none">
              <a:solidFill>
                <a:srgbClr val="000000"/>
              </a:solidFill>
              <a:latin typeface="Roboto Light"/>
              <a:ea typeface="Roboto Light"/>
              <a:cs typeface="Roboto Light"/>
              <a:sym typeface="Roboto Light"/>
            </a:endParaRPr>
          </a:p>
          <a:p>
            <a:pPr marL="257173" marR="140964" lvl="0" indent="-165100" algn="l" rtl="0">
              <a:lnSpc>
                <a:spcPct val="122000"/>
              </a:lnSpc>
              <a:spcBef>
                <a:spcPts val="86"/>
              </a:spcBef>
              <a:spcAft>
                <a:spcPts val="0"/>
              </a:spcAft>
              <a:buClr>
                <a:srgbClr val="000000"/>
              </a:buClr>
              <a:buSzPts val="1100"/>
              <a:buFont typeface="Roboto Light"/>
              <a:buChar char="⮚"/>
            </a:pPr>
            <a:r>
              <a:rPr lang="es-CO" sz="1100" i="0" u="none" strike="noStrike" cap="none">
                <a:solidFill>
                  <a:srgbClr val="000000"/>
                </a:solidFill>
                <a:latin typeface="Roboto Light"/>
                <a:ea typeface="Roboto Light"/>
                <a:cs typeface="Roboto Light"/>
                <a:sym typeface="Roboto Light"/>
              </a:rPr>
              <a:t>Que el proyecto sea presentado por una organización sin ánimo de lucro del sector privado o que en su objeto social no incluya procesos, proyectos y actividades de carácter cultural.</a:t>
            </a:r>
            <a:endParaRPr sz="1100" i="0" u="none" strike="noStrike" cap="none">
              <a:solidFill>
                <a:srgbClr val="000000"/>
              </a:solidFill>
              <a:latin typeface="Roboto Light"/>
              <a:ea typeface="Roboto Light"/>
              <a:cs typeface="Roboto Light"/>
              <a:sym typeface="Roboto Light"/>
            </a:endParaRPr>
          </a:p>
          <a:p>
            <a:pPr marL="257173" marR="78938" lvl="0" indent="-165100" algn="l" rtl="0">
              <a:lnSpc>
                <a:spcPct val="122000"/>
              </a:lnSpc>
              <a:spcBef>
                <a:spcPts val="86"/>
              </a:spcBef>
              <a:spcAft>
                <a:spcPts val="0"/>
              </a:spcAft>
              <a:buClr>
                <a:srgbClr val="000000"/>
              </a:buClr>
              <a:buSzPts val="1100"/>
              <a:buFont typeface="Roboto Light"/>
              <a:buChar char="⮚"/>
            </a:pPr>
            <a:r>
              <a:rPr lang="es-CO" sz="1100" i="0" u="none" strike="noStrike" cap="none">
                <a:solidFill>
                  <a:srgbClr val="000000"/>
                </a:solidFill>
                <a:latin typeface="Roboto Light"/>
                <a:ea typeface="Roboto Light"/>
                <a:cs typeface="Roboto Light"/>
                <a:sym typeface="Roboto Light"/>
              </a:rPr>
              <a:t>Que la entidad participante no se encuentre registrada en la plataforma SECOP II.</a:t>
            </a:r>
            <a:endParaRPr sz="1100" i="0" u="none" strike="noStrike" cap="none">
              <a:solidFill>
                <a:srgbClr val="000000"/>
              </a:solidFill>
              <a:latin typeface="Roboto Light"/>
              <a:ea typeface="Roboto Light"/>
              <a:cs typeface="Roboto Light"/>
              <a:sym typeface="Roboto Light"/>
            </a:endParaRPr>
          </a:p>
        </p:txBody>
      </p:sp>
      <p:sp>
        <p:nvSpPr>
          <p:cNvPr id="929" name="Google Shape;929;g2244ab9ddd5_0_401"/>
          <p:cNvSpPr txBox="1"/>
          <p:nvPr/>
        </p:nvSpPr>
        <p:spPr>
          <a:xfrm>
            <a:off x="769297" y="1447175"/>
            <a:ext cx="2725200" cy="272100"/>
          </a:xfrm>
          <a:prstGeom prst="rect">
            <a:avLst/>
          </a:prstGeom>
          <a:noFill/>
          <a:ln>
            <a:noFill/>
          </a:ln>
        </p:spPr>
        <p:txBody>
          <a:bodyPr spcFirstLastPara="1" wrap="square" lIns="0" tIns="7775" rIns="0" bIns="0" anchor="t" anchorCtr="0">
            <a:noAutofit/>
          </a:bodyPr>
          <a:lstStyle/>
          <a:p>
            <a:pPr marL="85725" marR="0" lvl="0" indent="0" algn="l" rtl="0">
              <a:lnSpc>
                <a:spcPct val="84482"/>
              </a:lnSpc>
              <a:spcBef>
                <a:spcPts val="0"/>
              </a:spcBef>
              <a:spcAft>
                <a:spcPts val="0"/>
              </a:spcAft>
              <a:buNone/>
            </a:pPr>
            <a:r>
              <a:rPr lang="es-CO" sz="1450" b="1" i="0" u="none" strike="noStrike" cap="none">
                <a:solidFill>
                  <a:srgbClr val="FFFFFF"/>
                </a:solidFill>
                <a:latin typeface="Calibri"/>
                <a:ea typeface="Calibri"/>
                <a:cs typeface="Calibri"/>
                <a:sym typeface="Calibri"/>
              </a:rPr>
              <a:t>Causal</a:t>
            </a:r>
            <a:r>
              <a:rPr lang="es-CO" sz="1450" b="1">
                <a:solidFill>
                  <a:srgbClr val="FFFFFF"/>
                </a:solidFill>
                <a:latin typeface="Calibri"/>
                <a:ea typeface="Calibri"/>
                <a:cs typeface="Calibri"/>
                <a:sym typeface="Calibri"/>
              </a:rPr>
              <a:t>es de rechazo </a:t>
            </a:r>
            <a:endParaRPr sz="1450" b="0" i="0" u="none" strike="noStrike" cap="none">
              <a:solidFill>
                <a:srgbClr val="000000"/>
              </a:solidFill>
              <a:latin typeface="Calibri"/>
              <a:ea typeface="Calibri"/>
              <a:cs typeface="Calibri"/>
              <a:sym typeface="Calibri"/>
            </a:endParaRPr>
          </a:p>
        </p:txBody>
      </p:sp>
      <p:sp>
        <p:nvSpPr>
          <p:cNvPr id="930" name="Google Shape;930;g2244ab9ddd5_0_401"/>
          <p:cNvSpPr txBox="1"/>
          <p:nvPr/>
        </p:nvSpPr>
        <p:spPr>
          <a:xfrm>
            <a:off x="637025" y="1719348"/>
            <a:ext cx="49200" cy="88800"/>
          </a:xfrm>
          <a:prstGeom prst="rect">
            <a:avLst/>
          </a:prstGeom>
          <a:noFill/>
          <a:ln>
            <a:noFill/>
          </a:ln>
        </p:spPr>
        <p:txBody>
          <a:bodyPr spcFirstLastPara="1" wrap="square" lIns="0" tIns="61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931" name="Google Shape;931;g2244ab9ddd5_0_401"/>
          <p:cNvSpPr txBox="1"/>
          <p:nvPr/>
        </p:nvSpPr>
        <p:spPr>
          <a:xfrm>
            <a:off x="686328" y="1719348"/>
            <a:ext cx="666000" cy="88800"/>
          </a:xfrm>
          <a:prstGeom prst="rect">
            <a:avLst/>
          </a:prstGeom>
          <a:noFill/>
          <a:ln>
            <a:noFill/>
          </a:ln>
        </p:spPr>
        <p:txBody>
          <a:bodyPr spcFirstLastPara="1" wrap="square" lIns="0" tIns="61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932" name="Google Shape;932;g2244ab9ddd5_0_401"/>
          <p:cNvSpPr txBox="1"/>
          <p:nvPr/>
        </p:nvSpPr>
        <p:spPr>
          <a:xfrm>
            <a:off x="1352325" y="1719348"/>
            <a:ext cx="160800" cy="88800"/>
          </a:xfrm>
          <a:prstGeom prst="rect">
            <a:avLst/>
          </a:prstGeom>
          <a:noFill/>
          <a:ln>
            <a:noFill/>
          </a:ln>
        </p:spPr>
        <p:txBody>
          <a:bodyPr spcFirstLastPara="1" wrap="square" lIns="0" tIns="61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933" name="Google Shape;933;g2244ab9ddd5_0_401"/>
          <p:cNvSpPr txBox="1"/>
          <p:nvPr/>
        </p:nvSpPr>
        <p:spPr>
          <a:xfrm>
            <a:off x="1513128" y="1719348"/>
            <a:ext cx="2216100" cy="88800"/>
          </a:xfrm>
          <a:prstGeom prst="rect">
            <a:avLst/>
          </a:prstGeom>
          <a:noFill/>
          <a:ln>
            <a:noFill/>
          </a:ln>
        </p:spPr>
        <p:txBody>
          <a:bodyPr spcFirstLastPara="1" wrap="square" lIns="0" tIns="61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934" name="Google Shape;934;g2244ab9ddd5_0_401"/>
          <p:cNvSpPr txBox="1"/>
          <p:nvPr/>
        </p:nvSpPr>
        <p:spPr>
          <a:xfrm>
            <a:off x="4010025" y="248275"/>
            <a:ext cx="4380600" cy="5727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674EA7"/>
              </a:solidFill>
              <a:latin typeface="Arial"/>
              <a:ea typeface="Arial"/>
              <a:cs typeface="Arial"/>
              <a:sym typeface="Arial"/>
            </a:endParaRPr>
          </a:p>
          <a:p>
            <a:pPr marL="799941" marR="0" lvl="0" indent="0" algn="l" rtl="0">
              <a:lnSpc>
                <a:spcPct val="101725"/>
              </a:lnSpc>
              <a:spcBef>
                <a:spcPts val="0"/>
              </a:spcBef>
              <a:spcAft>
                <a:spcPts val="0"/>
              </a:spcAft>
              <a:buNone/>
            </a:pPr>
            <a:r>
              <a:rPr lang="es-CO" sz="2200" b="1" i="0" u="none" strike="noStrike" cap="none">
                <a:solidFill>
                  <a:srgbClr val="7030A0"/>
                </a:solidFill>
                <a:latin typeface="Roboto"/>
                <a:ea typeface="Roboto"/>
                <a:cs typeface="Roboto"/>
                <a:sym typeface="Roboto"/>
              </a:rPr>
              <a:t>Proyectos Metropolitanos</a:t>
            </a:r>
            <a:endParaRPr sz="2200" b="1" i="0" u="none" strike="noStrike" cap="none">
              <a:solidFill>
                <a:srgbClr val="7030A0"/>
              </a:solidFill>
              <a:latin typeface="Roboto"/>
              <a:ea typeface="Roboto"/>
              <a:cs typeface="Roboto"/>
              <a:sym typeface="Roboto"/>
            </a:endParaRPr>
          </a:p>
        </p:txBody>
      </p:sp>
      <p:pic>
        <p:nvPicPr>
          <p:cNvPr id="935" name="Google Shape;935;g2244ab9ddd5_0_401"/>
          <p:cNvPicPr preferRelativeResize="0"/>
          <p:nvPr/>
        </p:nvPicPr>
        <p:blipFill rotWithShape="1">
          <a:blip r:embed="rId4">
            <a:alphaModFix/>
          </a:blip>
          <a:srcRect/>
          <a:stretch/>
        </p:blipFill>
        <p:spPr>
          <a:xfrm>
            <a:off x="7300580" y="0"/>
            <a:ext cx="1843419" cy="5143501"/>
          </a:xfrm>
          <a:prstGeom prst="rect">
            <a:avLst/>
          </a:prstGeom>
          <a:noFill/>
          <a:ln>
            <a:noFill/>
          </a:ln>
        </p:spPr>
      </p:pic>
      <p:sp>
        <p:nvSpPr>
          <p:cNvPr id="936" name="Google Shape;936;g2244ab9ddd5_0_401"/>
          <p:cNvSpPr txBox="1"/>
          <p:nvPr/>
        </p:nvSpPr>
        <p:spPr>
          <a:xfrm>
            <a:off x="451075" y="4438125"/>
            <a:ext cx="6997500" cy="4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100">
                <a:solidFill>
                  <a:srgbClr val="491F6A"/>
                </a:solidFill>
              </a:rPr>
              <a:t>*Sin modificaciones respecto a las CGP 2024.</a:t>
            </a:r>
            <a:endParaRPr sz="1100">
              <a:solidFill>
                <a:srgbClr val="491F6A"/>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g2244ab9ddd5_0_425"/>
          <p:cNvSpPr txBox="1"/>
          <p:nvPr/>
        </p:nvSpPr>
        <p:spPr>
          <a:xfrm>
            <a:off x="610128" y="962299"/>
            <a:ext cx="826800" cy="417900"/>
          </a:xfrm>
          <a:prstGeom prst="rect">
            <a:avLst/>
          </a:prstGeom>
          <a:noFill/>
          <a:ln>
            <a:noFill/>
          </a:ln>
        </p:spPr>
        <p:txBody>
          <a:bodyPr spcFirstLastPara="1" wrap="square" lIns="0" tIns="36175" rIns="0" bIns="0" anchor="t" anchorCtr="0">
            <a:noAutofit/>
          </a:bodyPr>
          <a:lstStyle/>
          <a:p>
            <a:pPr marL="19121" marR="0" lvl="0" indent="0" algn="l" rtl="0">
              <a:lnSpc>
                <a:spcPct val="101725"/>
              </a:lnSpc>
              <a:spcBef>
                <a:spcPts val="0"/>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942" name="Google Shape;942;g2244ab9ddd5_0_425"/>
          <p:cNvSpPr txBox="1"/>
          <p:nvPr/>
        </p:nvSpPr>
        <p:spPr>
          <a:xfrm>
            <a:off x="578125" y="776171"/>
            <a:ext cx="3075000" cy="465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a:p>
            <a:pPr marL="117727" marR="0" lvl="0" indent="0" algn="l" rtl="0">
              <a:lnSpc>
                <a:spcPct val="101725"/>
              </a:lnSpc>
              <a:spcBef>
                <a:spcPts val="1134"/>
              </a:spcBef>
              <a:spcAft>
                <a:spcPts val="0"/>
              </a:spcAft>
              <a:buNone/>
            </a:pPr>
            <a:r>
              <a:rPr lang="es-CO" sz="1250" b="1" i="0" u="none" strike="noStrike" cap="none">
                <a:solidFill>
                  <a:srgbClr val="FFFFFF"/>
                </a:solidFill>
                <a:latin typeface="Calibri"/>
                <a:ea typeface="Calibri"/>
                <a:cs typeface="Calibri"/>
                <a:sym typeface="Calibri"/>
              </a:rPr>
              <a:t>2022</a:t>
            </a:r>
            <a:endParaRPr sz="1250" b="0" i="0" u="none" strike="noStrike" cap="none">
              <a:solidFill>
                <a:srgbClr val="000000"/>
              </a:solidFill>
              <a:latin typeface="Calibri"/>
              <a:ea typeface="Calibri"/>
              <a:cs typeface="Calibri"/>
              <a:sym typeface="Calibri"/>
            </a:endParaRPr>
          </a:p>
        </p:txBody>
      </p:sp>
      <p:sp>
        <p:nvSpPr>
          <p:cNvPr id="943" name="Google Shape;943;g2244ab9ddd5_0_425"/>
          <p:cNvSpPr/>
          <p:nvPr/>
        </p:nvSpPr>
        <p:spPr>
          <a:xfrm>
            <a:off x="4499675" y="248275"/>
            <a:ext cx="3891000" cy="572700"/>
          </a:xfrm>
          <a:custGeom>
            <a:avLst/>
            <a:gdLst/>
            <a:ahLst/>
            <a:cxnLst/>
            <a:rect l="l" t="t" r="r" b="b"/>
            <a:pathLst>
              <a:path w="3891000" h="572700" extrusionOk="0">
                <a:moveTo>
                  <a:pt x="0" y="0"/>
                </a:moveTo>
                <a:lnTo>
                  <a:pt x="3891000" y="0"/>
                </a:lnTo>
                <a:lnTo>
                  <a:pt x="3891000" y="572700"/>
                </a:lnTo>
                <a:lnTo>
                  <a:pt x="0" y="572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4" name="Google Shape;944;g2244ab9ddd5_0_425"/>
          <p:cNvSpPr/>
          <p:nvPr/>
        </p:nvSpPr>
        <p:spPr>
          <a:xfrm>
            <a:off x="543525" y="913775"/>
            <a:ext cx="732600" cy="360900"/>
          </a:xfrm>
          <a:custGeom>
            <a:avLst/>
            <a:gdLst/>
            <a:ahLst/>
            <a:cxnLst/>
            <a:rect l="l" t="t" r="r" b="b"/>
            <a:pathLst>
              <a:path w="732600" h="360900" extrusionOk="0">
                <a:moveTo>
                  <a:pt x="0" y="0"/>
                </a:moveTo>
                <a:lnTo>
                  <a:pt x="732600" y="0"/>
                </a:lnTo>
                <a:lnTo>
                  <a:pt x="732600" y="360900"/>
                </a:lnTo>
                <a:lnTo>
                  <a:pt x="0" y="360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5" name="Google Shape;945;g2244ab9ddd5_0_425"/>
          <p:cNvSpPr/>
          <p:nvPr/>
        </p:nvSpPr>
        <p:spPr>
          <a:xfrm>
            <a:off x="610128" y="1194071"/>
            <a:ext cx="826800" cy="186127"/>
          </a:xfrm>
          <a:custGeom>
            <a:avLst/>
            <a:gdLst/>
            <a:ahLst/>
            <a:cxnLst/>
            <a:rect l="l" t="t" r="r" b="b"/>
            <a:pathLst>
              <a:path w="826800" h="186127" extrusionOk="0">
                <a:moveTo>
                  <a:pt x="0" y="0"/>
                </a:moveTo>
                <a:lnTo>
                  <a:pt x="826800" y="0"/>
                </a:lnTo>
                <a:lnTo>
                  <a:pt x="826800" y="186127"/>
                </a:lnTo>
                <a:lnTo>
                  <a:pt x="0" y="186127"/>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6" name="Google Shape;946;g2244ab9ddd5_0_425"/>
          <p:cNvSpPr/>
          <p:nvPr/>
        </p:nvSpPr>
        <p:spPr>
          <a:xfrm>
            <a:off x="578125" y="776171"/>
            <a:ext cx="3075000" cy="417900"/>
          </a:xfrm>
          <a:custGeom>
            <a:avLst/>
            <a:gdLst/>
            <a:ahLst/>
            <a:cxnLst/>
            <a:rect l="l" t="t" r="r" b="b"/>
            <a:pathLst>
              <a:path w="3075000" h="417900" extrusionOk="0">
                <a:moveTo>
                  <a:pt x="0" y="0"/>
                </a:moveTo>
                <a:lnTo>
                  <a:pt x="3075000" y="0"/>
                </a:lnTo>
                <a:lnTo>
                  <a:pt x="3075000" y="417900"/>
                </a:lnTo>
                <a:lnTo>
                  <a:pt x="0" y="417900"/>
                </a:lnTo>
                <a:lnTo>
                  <a:pt x="0"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7" name="Google Shape;947;g2244ab9ddd5_0_425"/>
          <p:cNvSpPr/>
          <p:nvPr/>
        </p:nvSpPr>
        <p:spPr>
          <a:xfrm>
            <a:off x="693101" y="759925"/>
            <a:ext cx="2851499" cy="417900"/>
          </a:xfrm>
          <a:custGeom>
            <a:avLst/>
            <a:gdLst/>
            <a:ahLst/>
            <a:cxnLst/>
            <a:rect l="l" t="t" r="r" b="b"/>
            <a:pathLst>
              <a:path w="2851499" h="417900" extrusionOk="0">
                <a:moveTo>
                  <a:pt x="0" y="0"/>
                </a:moveTo>
                <a:lnTo>
                  <a:pt x="2851499" y="0"/>
                </a:lnTo>
                <a:lnTo>
                  <a:pt x="2851499" y="417900"/>
                </a:lnTo>
                <a:lnTo>
                  <a:pt x="0" y="417900"/>
                </a:lnTo>
                <a:lnTo>
                  <a:pt x="0"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8" name="Google Shape;948;g2244ab9ddd5_0_425"/>
          <p:cNvSpPr/>
          <p:nvPr/>
        </p:nvSpPr>
        <p:spPr>
          <a:xfrm>
            <a:off x="2208125" y="1356025"/>
            <a:ext cx="2617800" cy="523200"/>
          </a:xfrm>
          <a:custGeom>
            <a:avLst/>
            <a:gdLst/>
            <a:ahLst/>
            <a:cxnLst/>
            <a:rect l="l" t="t" r="r" b="b"/>
            <a:pathLst>
              <a:path w="2617800" h="523200" extrusionOk="0">
                <a:moveTo>
                  <a:pt x="0" y="0"/>
                </a:moveTo>
                <a:lnTo>
                  <a:pt x="2617800" y="0"/>
                </a:lnTo>
                <a:lnTo>
                  <a:pt x="2617800" y="523200"/>
                </a:lnTo>
                <a:lnTo>
                  <a:pt x="0" y="5232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9" name="Google Shape;949;g2244ab9ddd5_0_425"/>
          <p:cNvSpPr txBox="1"/>
          <p:nvPr/>
        </p:nvSpPr>
        <p:spPr>
          <a:xfrm>
            <a:off x="2208125" y="1356025"/>
            <a:ext cx="2617800" cy="523200"/>
          </a:xfrm>
          <a:prstGeom prst="rect">
            <a:avLst/>
          </a:prstGeom>
          <a:noFill/>
          <a:ln>
            <a:noFill/>
          </a:ln>
        </p:spPr>
        <p:txBody>
          <a:bodyPr spcFirstLastPara="1" wrap="square" lIns="0" tIns="16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400988" marR="0" lvl="0" indent="0" algn="l" rtl="0">
              <a:lnSpc>
                <a:spcPct val="101725"/>
              </a:lnSpc>
              <a:spcBef>
                <a:spcPts val="0"/>
              </a:spcBef>
              <a:spcAft>
                <a:spcPts val="0"/>
              </a:spcAft>
              <a:buNone/>
            </a:pPr>
            <a:r>
              <a:rPr lang="es-CO" sz="1100" b="1" i="0" u="none" strike="noStrike" cap="none">
                <a:solidFill>
                  <a:srgbClr val="FFFFFF"/>
                </a:solidFill>
                <a:latin typeface="Calibri"/>
                <a:ea typeface="Calibri"/>
                <a:cs typeface="Calibri"/>
                <a:sym typeface="Calibri"/>
              </a:rPr>
              <a:t>Evaluación técnica del proyecto</a:t>
            </a:r>
            <a:endParaRPr sz="1100" b="0" i="0" u="none" strike="noStrike" cap="none">
              <a:solidFill>
                <a:srgbClr val="000000"/>
              </a:solidFill>
              <a:latin typeface="Calibri"/>
              <a:ea typeface="Calibri"/>
              <a:cs typeface="Calibri"/>
              <a:sym typeface="Calibri"/>
            </a:endParaRPr>
          </a:p>
        </p:txBody>
      </p:sp>
      <p:sp>
        <p:nvSpPr>
          <p:cNvPr id="950" name="Google Shape;950;g2244ab9ddd5_0_425"/>
          <p:cNvSpPr txBox="1"/>
          <p:nvPr/>
        </p:nvSpPr>
        <p:spPr>
          <a:xfrm>
            <a:off x="3544601" y="768048"/>
            <a:ext cx="108600" cy="417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951" name="Google Shape;951;g2244ab9ddd5_0_425"/>
          <p:cNvSpPr txBox="1"/>
          <p:nvPr/>
        </p:nvSpPr>
        <p:spPr>
          <a:xfrm>
            <a:off x="693101" y="913775"/>
            <a:ext cx="611700" cy="272100"/>
          </a:xfrm>
          <a:prstGeom prst="rect">
            <a:avLst/>
          </a:prstGeom>
          <a:noFill/>
          <a:ln>
            <a:noFill/>
          </a:ln>
        </p:spPr>
        <p:txBody>
          <a:bodyPr spcFirstLastPara="1" wrap="square" lIns="0" tIns="7775" rIns="0" bIns="0" anchor="t" anchorCtr="0">
            <a:noAutofit/>
          </a:bodyPr>
          <a:lstStyle/>
          <a:p>
            <a:pPr marL="85725" marR="0" lvl="0" indent="0" algn="l" rtl="0">
              <a:lnSpc>
                <a:spcPct val="84482"/>
              </a:lnSpc>
              <a:spcBef>
                <a:spcPts val="0"/>
              </a:spcBef>
              <a:spcAft>
                <a:spcPts val="0"/>
              </a:spcAft>
              <a:buNone/>
            </a:pPr>
            <a:r>
              <a:rPr lang="es-CO" sz="1450" b="1" i="0" u="none" strike="noStrike" cap="none">
                <a:solidFill>
                  <a:srgbClr val="FFFFFF"/>
                </a:solidFill>
                <a:latin typeface="Calibri"/>
                <a:ea typeface="Calibri"/>
                <a:cs typeface="Calibri"/>
                <a:sym typeface="Calibri"/>
              </a:rPr>
              <a:t>Verific</a:t>
            </a:r>
            <a:endParaRPr sz="1450" b="0" i="0" u="none" strike="noStrike" cap="none">
              <a:solidFill>
                <a:srgbClr val="000000"/>
              </a:solidFill>
              <a:latin typeface="Calibri"/>
              <a:ea typeface="Calibri"/>
              <a:cs typeface="Calibri"/>
              <a:sym typeface="Calibri"/>
            </a:endParaRPr>
          </a:p>
        </p:txBody>
      </p:sp>
      <p:sp>
        <p:nvSpPr>
          <p:cNvPr id="952" name="Google Shape;952;g2244ab9ddd5_0_425"/>
          <p:cNvSpPr txBox="1"/>
          <p:nvPr/>
        </p:nvSpPr>
        <p:spPr>
          <a:xfrm>
            <a:off x="1276125" y="913775"/>
            <a:ext cx="2268600" cy="272100"/>
          </a:xfrm>
          <a:prstGeom prst="rect">
            <a:avLst/>
          </a:prstGeom>
          <a:noFill/>
          <a:ln>
            <a:noFill/>
          </a:ln>
        </p:spPr>
        <p:txBody>
          <a:bodyPr spcFirstLastPara="1" wrap="square" lIns="0" tIns="7775" rIns="0" bIns="0" anchor="t" anchorCtr="0">
            <a:noAutofit/>
          </a:bodyPr>
          <a:lstStyle/>
          <a:p>
            <a:pPr marL="0" marR="0" lvl="0" indent="0" algn="l" rtl="0">
              <a:lnSpc>
                <a:spcPct val="84482"/>
              </a:lnSpc>
              <a:spcBef>
                <a:spcPts val="0"/>
              </a:spcBef>
              <a:spcAft>
                <a:spcPts val="0"/>
              </a:spcAft>
              <a:buNone/>
            </a:pPr>
            <a:r>
              <a:rPr lang="es-CO" sz="1450" b="1" i="0" u="none" strike="noStrike" cap="none">
                <a:solidFill>
                  <a:srgbClr val="FFFFFF"/>
                </a:solidFill>
                <a:latin typeface="Calibri"/>
                <a:ea typeface="Calibri"/>
                <a:cs typeface="Calibri"/>
                <a:sym typeface="Calibri"/>
              </a:rPr>
              <a:t>ación y evaluación</a:t>
            </a:r>
            <a:endParaRPr sz="1450" b="0" i="0" u="none" strike="noStrike" cap="none">
              <a:solidFill>
                <a:srgbClr val="000000"/>
              </a:solidFill>
              <a:latin typeface="Calibri"/>
              <a:ea typeface="Calibri"/>
              <a:cs typeface="Calibri"/>
              <a:sym typeface="Calibri"/>
            </a:endParaRPr>
          </a:p>
        </p:txBody>
      </p:sp>
      <p:sp>
        <p:nvSpPr>
          <p:cNvPr id="953" name="Google Shape;953;g2244ab9ddd5_0_425"/>
          <p:cNvSpPr txBox="1"/>
          <p:nvPr/>
        </p:nvSpPr>
        <p:spPr>
          <a:xfrm>
            <a:off x="565950" y="1185948"/>
            <a:ext cx="710100" cy="88800"/>
          </a:xfrm>
          <a:prstGeom prst="rect">
            <a:avLst/>
          </a:prstGeom>
          <a:noFill/>
          <a:ln>
            <a:noFill/>
          </a:ln>
        </p:spPr>
        <p:txBody>
          <a:bodyPr spcFirstLastPara="1" wrap="square" lIns="0" tIns="61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954" name="Google Shape;954;g2244ab9ddd5_0_425"/>
          <p:cNvSpPr txBox="1"/>
          <p:nvPr/>
        </p:nvSpPr>
        <p:spPr>
          <a:xfrm>
            <a:off x="1276125" y="1185948"/>
            <a:ext cx="160800" cy="88800"/>
          </a:xfrm>
          <a:prstGeom prst="rect">
            <a:avLst/>
          </a:prstGeom>
          <a:noFill/>
          <a:ln>
            <a:noFill/>
          </a:ln>
        </p:spPr>
        <p:txBody>
          <a:bodyPr spcFirstLastPara="1" wrap="square" lIns="0" tIns="61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955" name="Google Shape;955;g2244ab9ddd5_0_425"/>
          <p:cNvSpPr txBox="1"/>
          <p:nvPr/>
        </p:nvSpPr>
        <p:spPr>
          <a:xfrm>
            <a:off x="1436928" y="1185948"/>
            <a:ext cx="2216100" cy="2121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956" name="Google Shape;956;g2244ab9ddd5_0_425"/>
          <p:cNvSpPr txBox="1"/>
          <p:nvPr/>
        </p:nvSpPr>
        <p:spPr>
          <a:xfrm>
            <a:off x="565950" y="1274675"/>
            <a:ext cx="870900" cy="123300"/>
          </a:xfrm>
          <a:prstGeom prst="rect">
            <a:avLst/>
          </a:prstGeom>
          <a:noFill/>
          <a:ln>
            <a:noFill/>
          </a:ln>
        </p:spPr>
        <p:txBody>
          <a:bodyPr spcFirstLastPara="1" wrap="square" lIns="0" tIns="2625" rIns="0" bIns="0" anchor="t" anchorCtr="0">
            <a:noAutofit/>
          </a:bodyPr>
          <a:lstStyle/>
          <a:p>
            <a:pPr marL="25400" marR="0" lvl="0" indent="0" algn="l" rtl="0">
              <a:lnSpc>
                <a:spcPct val="100000"/>
              </a:lnSpc>
              <a:spcBef>
                <a:spcPts val="0"/>
              </a:spcBef>
              <a:spcAft>
                <a:spcPts val="0"/>
              </a:spcAft>
              <a:buNone/>
            </a:pPr>
            <a:endParaRPr sz="950" b="0" i="0" u="none" strike="noStrike" cap="none">
              <a:solidFill>
                <a:srgbClr val="000000"/>
              </a:solidFill>
              <a:latin typeface="Arial"/>
              <a:ea typeface="Arial"/>
              <a:cs typeface="Arial"/>
              <a:sym typeface="Arial"/>
            </a:endParaRPr>
          </a:p>
        </p:txBody>
      </p:sp>
      <p:sp>
        <p:nvSpPr>
          <p:cNvPr id="957" name="Google Shape;957;g2244ab9ddd5_0_425"/>
          <p:cNvSpPr txBox="1"/>
          <p:nvPr/>
        </p:nvSpPr>
        <p:spPr>
          <a:xfrm>
            <a:off x="4499675" y="248275"/>
            <a:ext cx="3891000" cy="5727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799941" marR="0" lvl="0" indent="0" algn="l" rtl="0">
              <a:lnSpc>
                <a:spcPct val="101725"/>
              </a:lnSpc>
              <a:spcBef>
                <a:spcPts val="0"/>
              </a:spcBef>
              <a:spcAft>
                <a:spcPts val="0"/>
              </a:spcAft>
              <a:buNone/>
            </a:pPr>
            <a:r>
              <a:rPr lang="es-CO" sz="2200" b="1" i="0" u="none" strike="noStrike" cap="none">
                <a:solidFill>
                  <a:srgbClr val="7030A0"/>
                </a:solidFill>
                <a:latin typeface="Calibri"/>
                <a:ea typeface="Calibri"/>
                <a:cs typeface="Calibri"/>
                <a:sym typeface="Calibri"/>
              </a:rPr>
              <a:t>Proyectos Metropolitanos</a:t>
            </a:r>
            <a:endParaRPr sz="2200" b="0" i="0" u="none" strike="noStrike" cap="none">
              <a:solidFill>
                <a:srgbClr val="7030A0"/>
              </a:solidFill>
              <a:latin typeface="Calibri"/>
              <a:ea typeface="Calibri"/>
              <a:cs typeface="Calibri"/>
              <a:sym typeface="Calibri"/>
            </a:endParaRPr>
          </a:p>
        </p:txBody>
      </p:sp>
      <p:sp>
        <p:nvSpPr>
          <p:cNvPr id="958" name="Google Shape;958;g2244ab9ddd5_0_425"/>
          <p:cNvSpPr/>
          <p:nvPr/>
        </p:nvSpPr>
        <p:spPr>
          <a:xfrm>
            <a:off x="2193250" y="1619600"/>
            <a:ext cx="6162300" cy="572700"/>
          </a:xfrm>
          <a:custGeom>
            <a:avLst/>
            <a:gdLst/>
            <a:ahLst/>
            <a:cxnLst/>
            <a:rect l="l" t="t" r="r" b="b"/>
            <a:pathLst>
              <a:path w="6162300" h="572700" extrusionOk="0">
                <a:moveTo>
                  <a:pt x="0" y="0"/>
                </a:moveTo>
                <a:lnTo>
                  <a:pt x="6162300" y="0"/>
                </a:lnTo>
                <a:lnTo>
                  <a:pt x="6162300" y="572700"/>
                </a:lnTo>
                <a:lnTo>
                  <a:pt x="0" y="5727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9" name="Google Shape;959;g2244ab9ddd5_0_425"/>
          <p:cNvSpPr/>
          <p:nvPr/>
        </p:nvSpPr>
        <p:spPr>
          <a:xfrm>
            <a:off x="2193250" y="1619600"/>
            <a:ext cx="6162300" cy="572700"/>
          </a:xfrm>
          <a:custGeom>
            <a:avLst/>
            <a:gdLst/>
            <a:ahLst/>
            <a:cxnLst/>
            <a:rect l="l" t="t" r="r" b="b"/>
            <a:pathLst>
              <a:path w="6162300" h="572700" extrusionOk="0">
                <a:moveTo>
                  <a:pt x="0" y="0"/>
                </a:moveTo>
                <a:lnTo>
                  <a:pt x="6162300" y="0"/>
                </a:lnTo>
                <a:lnTo>
                  <a:pt x="6162300" y="572700"/>
                </a:lnTo>
                <a:lnTo>
                  <a:pt x="0" y="5727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0" name="Google Shape;960;g2244ab9ddd5_0_425"/>
          <p:cNvSpPr/>
          <p:nvPr/>
        </p:nvSpPr>
        <p:spPr>
          <a:xfrm>
            <a:off x="2264775" y="1704200"/>
            <a:ext cx="3189900" cy="369300"/>
          </a:xfrm>
          <a:custGeom>
            <a:avLst/>
            <a:gdLst/>
            <a:ahLst/>
            <a:cxnLst/>
            <a:rect l="l" t="t" r="r" b="b"/>
            <a:pathLst>
              <a:path w="3189900" h="369300" extrusionOk="0">
                <a:moveTo>
                  <a:pt x="0" y="0"/>
                </a:moveTo>
                <a:lnTo>
                  <a:pt x="3189900" y="0"/>
                </a:lnTo>
                <a:lnTo>
                  <a:pt x="3189900" y="369300"/>
                </a:lnTo>
                <a:lnTo>
                  <a:pt x="0" y="369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1" name="Google Shape;961;g2244ab9ddd5_0_425"/>
          <p:cNvSpPr/>
          <p:nvPr/>
        </p:nvSpPr>
        <p:spPr>
          <a:xfrm>
            <a:off x="672125" y="1619600"/>
            <a:ext cx="1323000" cy="572700"/>
          </a:xfrm>
          <a:custGeom>
            <a:avLst/>
            <a:gdLst/>
            <a:ahLst/>
            <a:cxnLst/>
            <a:rect l="l" t="t" r="r" b="b"/>
            <a:pathLst>
              <a:path w="1323000" h="572700" extrusionOk="0">
                <a:moveTo>
                  <a:pt x="0" y="572700"/>
                </a:moveTo>
                <a:lnTo>
                  <a:pt x="0" y="0"/>
                </a:lnTo>
                <a:lnTo>
                  <a:pt x="859645" y="0"/>
                </a:lnTo>
                <a:lnTo>
                  <a:pt x="859645" y="214762"/>
                </a:lnTo>
                <a:lnTo>
                  <a:pt x="1179825" y="214762"/>
                </a:lnTo>
                <a:lnTo>
                  <a:pt x="1179825" y="143175"/>
                </a:lnTo>
                <a:lnTo>
                  <a:pt x="1323000" y="286350"/>
                </a:lnTo>
                <a:lnTo>
                  <a:pt x="1179825" y="429525"/>
                </a:lnTo>
                <a:lnTo>
                  <a:pt x="1179825" y="357937"/>
                </a:lnTo>
                <a:lnTo>
                  <a:pt x="859645" y="357937"/>
                </a:lnTo>
                <a:lnTo>
                  <a:pt x="859645" y="572700"/>
                </a:lnTo>
                <a:lnTo>
                  <a:pt x="0" y="572700"/>
                </a:lnTo>
                <a:close/>
              </a:path>
            </a:pathLst>
          </a:custGeom>
          <a:solidFill>
            <a:srgbClr val="8C81B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2" name="Google Shape;962;g2244ab9ddd5_0_425"/>
          <p:cNvSpPr/>
          <p:nvPr/>
        </p:nvSpPr>
        <p:spPr>
          <a:xfrm>
            <a:off x="672125" y="1619600"/>
            <a:ext cx="1323000" cy="572700"/>
          </a:xfrm>
          <a:custGeom>
            <a:avLst/>
            <a:gdLst/>
            <a:ahLst/>
            <a:cxnLst/>
            <a:rect l="l" t="t" r="r" b="b"/>
            <a:pathLst>
              <a:path w="1323000" h="572700" extrusionOk="0">
                <a:moveTo>
                  <a:pt x="0" y="0"/>
                </a:moveTo>
                <a:lnTo>
                  <a:pt x="859645" y="0"/>
                </a:lnTo>
                <a:lnTo>
                  <a:pt x="859645" y="214762"/>
                </a:lnTo>
                <a:lnTo>
                  <a:pt x="1179825" y="214762"/>
                </a:lnTo>
                <a:lnTo>
                  <a:pt x="1179825" y="143175"/>
                </a:lnTo>
                <a:lnTo>
                  <a:pt x="1323000" y="286350"/>
                </a:lnTo>
                <a:lnTo>
                  <a:pt x="1179825" y="429525"/>
                </a:lnTo>
                <a:lnTo>
                  <a:pt x="1179825" y="357937"/>
                </a:lnTo>
                <a:lnTo>
                  <a:pt x="859645" y="357937"/>
                </a:lnTo>
                <a:lnTo>
                  <a:pt x="859645" y="572700"/>
                </a:lnTo>
                <a:lnTo>
                  <a:pt x="0" y="572700"/>
                </a:lnTo>
                <a:lnTo>
                  <a:pt x="0" y="0"/>
                </a:lnTo>
                <a:close/>
              </a:path>
            </a:pathLst>
          </a:custGeom>
          <a:solidFill>
            <a:srgbClr val="674EA7"/>
          </a:solid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3" name="Google Shape;963;g2244ab9ddd5_0_425"/>
          <p:cNvSpPr/>
          <p:nvPr/>
        </p:nvSpPr>
        <p:spPr>
          <a:xfrm>
            <a:off x="664575" y="1644350"/>
            <a:ext cx="962700" cy="523200"/>
          </a:xfrm>
          <a:custGeom>
            <a:avLst/>
            <a:gdLst/>
            <a:ahLst/>
            <a:cxnLst/>
            <a:rect l="l" t="t" r="r" b="b"/>
            <a:pathLst>
              <a:path w="962700" h="523200" extrusionOk="0">
                <a:moveTo>
                  <a:pt x="0" y="0"/>
                </a:moveTo>
                <a:lnTo>
                  <a:pt x="962700" y="0"/>
                </a:lnTo>
                <a:lnTo>
                  <a:pt x="962700" y="523200"/>
                </a:lnTo>
                <a:lnTo>
                  <a:pt x="0" y="5232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4" name="Google Shape;964;g2244ab9ddd5_0_425"/>
          <p:cNvSpPr/>
          <p:nvPr/>
        </p:nvSpPr>
        <p:spPr>
          <a:xfrm>
            <a:off x="924425" y="2238475"/>
            <a:ext cx="294000" cy="523200"/>
          </a:xfrm>
          <a:custGeom>
            <a:avLst/>
            <a:gdLst/>
            <a:ahLst/>
            <a:cxnLst/>
            <a:rect l="l" t="t" r="r" b="b"/>
            <a:pathLst>
              <a:path w="294000" h="523200" extrusionOk="0">
                <a:moveTo>
                  <a:pt x="147000" y="523200"/>
                </a:moveTo>
                <a:lnTo>
                  <a:pt x="0" y="376200"/>
                </a:lnTo>
                <a:lnTo>
                  <a:pt x="73500" y="376200"/>
                </a:lnTo>
                <a:lnTo>
                  <a:pt x="73500" y="0"/>
                </a:lnTo>
                <a:lnTo>
                  <a:pt x="220500" y="0"/>
                </a:lnTo>
                <a:lnTo>
                  <a:pt x="220500" y="376200"/>
                </a:lnTo>
                <a:lnTo>
                  <a:pt x="294000" y="376200"/>
                </a:lnTo>
                <a:lnTo>
                  <a:pt x="147000" y="523200"/>
                </a:lnTo>
                <a:close/>
              </a:path>
            </a:pathLst>
          </a:custGeom>
          <a:solidFill>
            <a:srgbClr val="674EA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5" name="Google Shape;965;g2244ab9ddd5_0_425"/>
          <p:cNvSpPr/>
          <p:nvPr/>
        </p:nvSpPr>
        <p:spPr>
          <a:xfrm>
            <a:off x="924425" y="2238475"/>
            <a:ext cx="294000" cy="523200"/>
          </a:xfrm>
          <a:custGeom>
            <a:avLst/>
            <a:gdLst/>
            <a:ahLst/>
            <a:cxnLst/>
            <a:rect l="l" t="t" r="r" b="b"/>
            <a:pathLst>
              <a:path w="294000" h="523200" extrusionOk="0">
                <a:moveTo>
                  <a:pt x="0" y="376200"/>
                </a:moveTo>
                <a:lnTo>
                  <a:pt x="73500" y="376200"/>
                </a:lnTo>
                <a:lnTo>
                  <a:pt x="73500" y="0"/>
                </a:lnTo>
                <a:lnTo>
                  <a:pt x="220500" y="0"/>
                </a:lnTo>
                <a:lnTo>
                  <a:pt x="220500" y="376200"/>
                </a:lnTo>
                <a:lnTo>
                  <a:pt x="294000" y="376200"/>
                </a:lnTo>
                <a:lnTo>
                  <a:pt x="147000" y="523200"/>
                </a:lnTo>
                <a:lnTo>
                  <a:pt x="0" y="37620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6" name="Google Shape;966;g2244ab9ddd5_0_425"/>
          <p:cNvSpPr/>
          <p:nvPr/>
        </p:nvSpPr>
        <p:spPr>
          <a:xfrm>
            <a:off x="650900" y="2829400"/>
            <a:ext cx="962700" cy="332400"/>
          </a:xfrm>
          <a:custGeom>
            <a:avLst/>
            <a:gdLst/>
            <a:ahLst/>
            <a:cxnLst/>
            <a:rect l="l" t="t" r="r" b="b"/>
            <a:pathLst>
              <a:path w="962700" h="332400" extrusionOk="0">
                <a:moveTo>
                  <a:pt x="0" y="0"/>
                </a:moveTo>
                <a:lnTo>
                  <a:pt x="962700" y="0"/>
                </a:lnTo>
                <a:lnTo>
                  <a:pt x="962700" y="332400"/>
                </a:lnTo>
                <a:lnTo>
                  <a:pt x="0" y="3324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7" name="Google Shape;967;g2244ab9ddd5_0_425"/>
          <p:cNvSpPr/>
          <p:nvPr/>
        </p:nvSpPr>
        <p:spPr>
          <a:xfrm>
            <a:off x="621350" y="2818600"/>
            <a:ext cx="1021800" cy="354000"/>
          </a:xfrm>
          <a:custGeom>
            <a:avLst/>
            <a:gdLst/>
            <a:ahLst/>
            <a:cxnLst/>
            <a:rect l="l" t="t" r="r" b="b"/>
            <a:pathLst>
              <a:path w="1021800" h="354000" extrusionOk="0">
                <a:moveTo>
                  <a:pt x="0" y="0"/>
                </a:moveTo>
                <a:lnTo>
                  <a:pt x="1021800" y="0"/>
                </a:lnTo>
                <a:lnTo>
                  <a:pt x="1021800" y="354000"/>
                </a:lnTo>
                <a:lnTo>
                  <a:pt x="0" y="3540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8" name="Google Shape;968;g2244ab9ddd5_0_425"/>
          <p:cNvSpPr/>
          <p:nvPr/>
        </p:nvSpPr>
        <p:spPr>
          <a:xfrm>
            <a:off x="1518950" y="3229525"/>
            <a:ext cx="94650" cy="332400"/>
          </a:xfrm>
          <a:custGeom>
            <a:avLst/>
            <a:gdLst/>
            <a:ahLst/>
            <a:cxnLst/>
            <a:rect l="l" t="t" r="r" b="b"/>
            <a:pathLst>
              <a:path w="94650" h="332400" extrusionOk="0">
                <a:moveTo>
                  <a:pt x="0" y="0"/>
                </a:moveTo>
                <a:lnTo>
                  <a:pt x="94650" y="0"/>
                </a:lnTo>
                <a:lnTo>
                  <a:pt x="94650" y="332400"/>
                </a:lnTo>
                <a:lnTo>
                  <a:pt x="0" y="3324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9" name="Google Shape;969;g2244ab9ddd5_0_425"/>
          <p:cNvSpPr/>
          <p:nvPr/>
        </p:nvSpPr>
        <p:spPr>
          <a:xfrm>
            <a:off x="650900" y="3229525"/>
            <a:ext cx="46650" cy="332400"/>
          </a:xfrm>
          <a:custGeom>
            <a:avLst/>
            <a:gdLst/>
            <a:ahLst/>
            <a:cxnLst/>
            <a:rect l="l" t="t" r="r" b="b"/>
            <a:pathLst>
              <a:path w="46650" h="332400" extrusionOk="0">
                <a:moveTo>
                  <a:pt x="0" y="0"/>
                </a:moveTo>
                <a:lnTo>
                  <a:pt x="46650" y="0"/>
                </a:lnTo>
                <a:lnTo>
                  <a:pt x="46650" y="332400"/>
                </a:lnTo>
                <a:lnTo>
                  <a:pt x="0" y="3324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0" name="Google Shape;970;g2244ab9ddd5_0_425"/>
          <p:cNvSpPr/>
          <p:nvPr/>
        </p:nvSpPr>
        <p:spPr>
          <a:xfrm>
            <a:off x="650900" y="3229525"/>
            <a:ext cx="962700" cy="332400"/>
          </a:xfrm>
          <a:custGeom>
            <a:avLst/>
            <a:gdLst/>
            <a:ahLst/>
            <a:cxnLst/>
            <a:rect l="l" t="t" r="r" b="b"/>
            <a:pathLst>
              <a:path w="962700" h="332400" extrusionOk="0">
                <a:moveTo>
                  <a:pt x="0" y="0"/>
                </a:moveTo>
                <a:lnTo>
                  <a:pt x="962700" y="0"/>
                </a:lnTo>
                <a:lnTo>
                  <a:pt x="962700" y="332400"/>
                </a:lnTo>
                <a:lnTo>
                  <a:pt x="0" y="3324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1" name="Google Shape;971;g2244ab9ddd5_0_425"/>
          <p:cNvSpPr/>
          <p:nvPr/>
        </p:nvSpPr>
        <p:spPr>
          <a:xfrm>
            <a:off x="697550" y="3229525"/>
            <a:ext cx="821400" cy="354000"/>
          </a:xfrm>
          <a:custGeom>
            <a:avLst/>
            <a:gdLst/>
            <a:ahLst/>
            <a:cxnLst/>
            <a:rect l="l" t="t" r="r" b="b"/>
            <a:pathLst>
              <a:path w="821400" h="354000" extrusionOk="0">
                <a:moveTo>
                  <a:pt x="0" y="0"/>
                </a:moveTo>
                <a:lnTo>
                  <a:pt x="821400" y="0"/>
                </a:lnTo>
                <a:lnTo>
                  <a:pt x="821400" y="354000"/>
                </a:lnTo>
                <a:lnTo>
                  <a:pt x="0" y="3540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2" name="Google Shape;972;g2244ab9ddd5_0_425"/>
          <p:cNvSpPr/>
          <p:nvPr/>
        </p:nvSpPr>
        <p:spPr>
          <a:xfrm>
            <a:off x="2994725" y="2312925"/>
            <a:ext cx="2901000" cy="686400"/>
          </a:xfrm>
          <a:custGeom>
            <a:avLst/>
            <a:gdLst/>
            <a:ahLst/>
            <a:cxnLst/>
            <a:rect l="l" t="t" r="r" b="b"/>
            <a:pathLst>
              <a:path w="2901000" h="686400" extrusionOk="0">
                <a:moveTo>
                  <a:pt x="1536300" y="446002"/>
                </a:moveTo>
                <a:lnTo>
                  <a:pt x="1536300" y="514800"/>
                </a:lnTo>
                <a:lnTo>
                  <a:pt x="1622100" y="514800"/>
                </a:lnTo>
                <a:lnTo>
                  <a:pt x="1450500" y="686400"/>
                </a:lnTo>
                <a:lnTo>
                  <a:pt x="1278900" y="514800"/>
                </a:lnTo>
                <a:lnTo>
                  <a:pt x="1364700" y="514800"/>
                </a:lnTo>
                <a:lnTo>
                  <a:pt x="1364700" y="446002"/>
                </a:lnTo>
                <a:lnTo>
                  <a:pt x="0" y="446002"/>
                </a:lnTo>
                <a:lnTo>
                  <a:pt x="0" y="0"/>
                </a:lnTo>
                <a:lnTo>
                  <a:pt x="2901000" y="0"/>
                </a:lnTo>
                <a:lnTo>
                  <a:pt x="2901000" y="446002"/>
                </a:lnTo>
                <a:lnTo>
                  <a:pt x="1536300" y="446002"/>
                </a:lnTo>
                <a:close/>
              </a:path>
            </a:pathLst>
          </a:custGeom>
          <a:solidFill>
            <a:srgbClr val="674EA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3" name="Google Shape;973;g2244ab9ddd5_0_425"/>
          <p:cNvSpPr/>
          <p:nvPr/>
        </p:nvSpPr>
        <p:spPr>
          <a:xfrm>
            <a:off x="2994725" y="2312925"/>
            <a:ext cx="2901000" cy="686400"/>
          </a:xfrm>
          <a:custGeom>
            <a:avLst/>
            <a:gdLst/>
            <a:ahLst/>
            <a:cxnLst/>
            <a:rect l="l" t="t" r="r" b="b"/>
            <a:pathLst>
              <a:path w="2901000" h="686400" extrusionOk="0">
                <a:moveTo>
                  <a:pt x="0" y="0"/>
                </a:moveTo>
                <a:lnTo>
                  <a:pt x="2901000" y="0"/>
                </a:lnTo>
                <a:lnTo>
                  <a:pt x="2901000" y="446002"/>
                </a:lnTo>
                <a:lnTo>
                  <a:pt x="1536300" y="446002"/>
                </a:lnTo>
                <a:lnTo>
                  <a:pt x="1536300" y="514800"/>
                </a:lnTo>
                <a:lnTo>
                  <a:pt x="1622100" y="514800"/>
                </a:lnTo>
                <a:lnTo>
                  <a:pt x="1450500" y="686400"/>
                </a:lnTo>
                <a:lnTo>
                  <a:pt x="1278900" y="514800"/>
                </a:lnTo>
                <a:lnTo>
                  <a:pt x="1364700" y="514800"/>
                </a:lnTo>
                <a:lnTo>
                  <a:pt x="1364700" y="446002"/>
                </a:lnTo>
                <a:lnTo>
                  <a:pt x="0" y="446002"/>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4" name="Google Shape;974;g2244ab9ddd5_0_425"/>
          <p:cNvSpPr/>
          <p:nvPr/>
        </p:nvSpPr>
        <p:spPr>
          <a:xfrm>
            <a:off x="3100975" y="2270425"/>
            <a:ext cx="2617800" cy="523200"/>
          </a:xfrm>
          <a:custGeom>
            <a:avLst/>
            <a:gdLst/>
            <a:ahLst/>
            <a:cxnLst/>
            <a:rect l="l" t="t" r="r" b="b"/>
            <a:pathLst>
              <a:path w="2617800" h="523200" extrusionOk="0">
                <a:moveTo>
                  <a:pt x="0" y="0"/>
                </a:moveTo>
                <a:lnTo>
                  <a:pt x="2617800" y="0"/>
                </a:lnTo>
                <a:lnTo>
                  <a:pt x="2617800" y="523200"/>
                </a:lnTo>
                <a:lnTo>
                  <a:pt x="0" y="5232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g2244ab9ddd5_0_425"/>
          <p:cNvSpPr/>
          <p:nvPr/>
        </p:nvSpPr>
        <p:spPr>
          <a:xfrm>
            <a:off x="3342625" y="3072475"/>
            <a:ext cx="2285100" cy="602725"/>
          </a:xfrm>
          <a:custGeom>
            <a:avLst/>
            <a:gdLst/>
            <a:ahLst/>
            <a:cxnLst/>
            <a:rect l="l" t="t" r="r" b="b"/>
            <a:pathLst>
              <a:path w="2285100" h="602725" extrusionOk="0">
                <a:moveTo>
                  <a:pt x="0" y="0"/>
                </a:moveTo>
                <a:lnTo>
                  <a:pt x="2285100" y="0"/>
                </a:lnTo>
                <a:lnTo>
                  <a:pt x="2285100" y="602725"/>
                </a:lnTo>
                <a:lnTo>
                  <a:pt x="0" y="602725"/>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6" name="Google Shape;976;g2244ab9ddd5_0_425"/>
          <p:cNvSpPr/>
          <p:nvPr/>
        </p:nvSpPr>
        <p:spPr>
          <a:xfrm>
            <a:off x="2994725" y="2952750"/>
            <a:ext cx="1231200" cy="457500"/>
          </a:xfrm>
          <a:custGeom>
            <a:avLst/>
            <a:gdLst/>
            <a:ahLst/>
            <a:cxnLst/>
            <a:rect l="l" t="t" r="r" b="b"/>
            <a:pathLst>
              <a:path w="1231200" h="457500" extrusionOk="0">
                <a:moveTo>
                  <a:pt x="0" y="0"/>
                </a:moveTo>
                <a:lnTo>
                  <a:pt x="1231200" y="0"/>
                </a:lnTo>
                <a:lnTo>
                  <a:pt x="1231200" y="457500"/>
                </a:lnTo>
                <a:lnTo>
                  <a:pt x="0" y="4575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7" name="Google Shape;977;g2244ab9ddd5_0_425"/>
          <p:cNvSpPr/>
          <p:nvPr/>
        </p:nvSpPr>
        <p:spPr>
          <a:xfrm>
            <a:off x="3934500" y="3562350"/>
            <a:ext cx="291425" cy="243300"/>
          </a:xfrm>
          <a:custGeom>
            <a:avLst/>
            <a:gdLst/>
            <a:ahLst/>
            <a:cxnLst/>
            <a:rect l="l" t="t" r="r" b="b"/>
            <a:pathLst>
              <a:path w="291425" h="243300" extrusionOk="0">
                <a:moveTo>
                  <a:pt x="0" y="0"/>
                </a:moveTo>
                <a:lnTo>
                  <a:pt x="291425" y="0"/>
                </a:lnTo>
                <a:lnTo>
                  <a:pt x="291425" y="243300"/>
                </a:lnTo>
                <a:lnTo>
                  <a:pt x="0" y="2433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8" name="Google Shape;978;g2244ab9ddd5_0_425"/>
          <p:cNvSpPr/>
          <p:nvPr/>
        </p:nvSpPr>
        <p:spPr>
          <a:xfrm>
            <a:off x="2994725" y="3562350"/>
            <a:ext cx="1231200" cy="243300"/>
          </a:xfrm>
          <a:custGeom>
            <a:avLst/>
            <a:gdLst/>
            <a:ahLst/>
            <a:cxnLst/>
            <a:rect l="l" t="t" r="r" b="b"/>
            <a:pathLst>
              <a:path w="1231200" h="243300" extrusionOk="0">
                <a:moveTo>
                  <a:pt x="0" y="0"/>
                </a:moveTo>
                <a:lnTo>
                  <a:pt x="1231200" y="0"/>
                </a:lnTo>
                <a:lnTo>
                  <a:pt x="1231200" y="243300"/>
                </a:lnTo>
                <a:lnTo>
                  <a:pt x="0" y="2433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9" name="Google Shape;979;g2244ab9ddd5_0_425"/>
          <p:cNvSpPr/>
          <p:nvPr/>
        </p:nvSpPr>
        <p:spPr>
          <a:xfrm>
            <a:off x="3934500" y="3877793"/>
            <a:ext cx="291425" cy="308991"/>
          </a:xfrm>
          <a:custGeom>
            <a:avLst/>
            <a:gdLst/>
            <a:ahLst/>
            <a:cxnLst/>
            <a:rect l="l" t="t" r="r" b="b"/>
            <a:pathLst>
              <a:path w="291425" h="243300" extrusionOk="0">
                <a:moveTo>
                  <a:pt x="0" y="0"/>
                </a:moveTo>
                <a:lnTo>
                  <a:pt x="291425" y="0"/>
                </a:lnTo>
                <a:lnTo>
                  <a:pt x="291425" y="243300"/>
                </a:lnTo>
                <a:lnTo>
                  <a:pt x="0" y="2433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0" name="Google Shape;980;g2244ab9ddd5_0_425"/>
          <p:cNvSpPr/>
          <p:nvPr/>
        </p:nvSpPr>
        <p:spPr>
          <a:xfrm>
            <a:off x="2994725" y="3841587"/>
            <a:ext cx="1231200" cy="344878"/>
          </a:xfrm>
          <a:custGeom>
            <a:avLst/>
            <a:gdLst/>
            <a:ahLst/>
            <a:cxnLst/>
            <a:rect l="l" t="t" r="r" b="b"/>
            <a:pathLst>
              <a:path w="1231200" h="243300" extrusionOk="0">
                <a:moveTo>
                  <a:pt x="0" y="0"/>
                </a:moveTo>
                <a:lnTo>
                  <a:pt x="1231200" y="0"/>
                </a:lnTo>
                <a:lnTo>
                  <a:pt x="1231200" y="243300"/>
                </a:lnTo>
                <a:lnTo>
                  <a:pt x="0" y="2433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1" name="Google Shape;981;g2244ab9ddd5_0_425"/>
          <p:cNvSpPr/>
          <p:nvPr/>
        </p:nvSpPr>
        <p:spPr>
          <a:xfrm>
            <a:off x="3793200" y="4324350"/>
            <a:ext cx="432725" cy="243300"/>
          </a:xfrm>
          <a:custGeom>
            <a:avLst/>
            <a:gdLst/>
            <a:ahLst/>
            <a:cxnLst/>
            <a:rect l="l" t="t" r="r" b="b"/>
            <a:pathLst>
              <a:path w="432725" h="243300" extrusionOk="0">
                <a:moveTo>
                  <a:pt x="0" y="0"/>
                </a:moveTo>
                <a:lnTo>
                  <a:pt x="432725" y="0"/>
                </a:lnTo>
                <a:lnTo>
                  <a:pt x="432725" y="243300"/>
                </a:lnTo>
                <a:lnTo>
                  <a:pt x="0" y="2433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2" name="Google Shape;982;g2244ab9ddd5_0_425"/>
          <p:cNvSpPr/>
          <p:nvPr/>
        </p:nvSpPr>
        <p:spPr>
          <a:xfrm>
            <a:off x="2994725" y="4324350"/>
            <a:ext cx="1231200" cy="243300"/>
          </a:xfrm>
          <a:custGeom>
            <a:avLst/>
            <a:gdLst/>
            <a:ahLst/>
            <a:cxnLst/>
            <a:rect l="l" t="t" r="r" b="b"/>
            <a:pathLst>
              <a:path w="1231200" h="243300" extrusionOk="0">
                <a:moveTo>
                  <a:pt x="0" y="0"/>
                </a:moveTo>
                <a:lnTo>
                  <a:pt x="1231200" y="0"/>
                </a:lnTo>
                <a:lnTo>
                  <a:pt x="1231200" y="243300"/>
                </a:lnTo>
                <a:lnTo>
                  <a:pt x="0" y="2433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3" name="Google Shape;983;g2244ab9ddd5_0_425"/>
          <p:cNvSpPr/>
          <p:nvPr/>
        </p:nvSpPr>
        <p:spPr>
          <a:xfrm>
            <a:off x="2971800" y="3075650"/>
            <a:ext cx="1345800" cy="523200"/>
          </a:xfrm>
          <a:custGeom>
            <a:avLst/>
            <a:gdLst/>
            <a:ahLst/>
            <a:cxnLst/>
            <a:rect l="l" t="t" r="r" b="b"/>
            <a:pathLst>
              <a:path w="1345800" h="523200" extrusionOk="0">
                <a:moveTo>
                  <a:pt x="0" y="0"/>
                </a:moveTo>
                <a:lnTo>
                  <a:pt x="1345800" y="0"/>
                </a:lnTo>
                <a:lnTo>
                  <a:pt x="1345800" y="523200"/>
                </a:lnTo>
                <a:lnTo>
                  <a:pt x="0" y="5232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4" name="Google Shape;984;g2244ab9ddd5_0_425"/>
          <p:cNvSpPr/>
          <p:nvPr/>
        </p:nvSpPr>
        <p:spPr>
          <a:xfrm>
            <a:off x="2971800" y="3506987"/>
            <a:ext cx="962700" cy="354000"/>
          </a:xfrm>
          <a:custGeom>
            <a:avLst/>
            <a:gdLst/>
            <a:ahLst/>
            <a:cxnLst/>
            <a:rect l="l" t="t" r="r" b="b"/>
            <a:pathLst>
              <a:path w="962700" h="354000" extrusionOk="0">
                <a:moveTo>
                  <a:pt x="0" y="0"/>
                </a:moveTo>
                <a:lnTo>
                  <a:pt x="962700" y="0"/>
                </a:lnTo>
                <a:lnTo>
                  <a:pt x="962700" y="354000"/>
                </a:lnTo>
                <a:lnTo>
                  <a:pt x="0" y="3540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5" name="Google Shape;985;g2244ab9ddd5_0_425"/>
          <p:cNvSpPr/>
          <p:nvPr/>
        </p:nvSpPr>
        <p:spPr>
          <a:xfrm>
            <a:off x="2971800" y="4269000"/>
            <a:ext cx="821400" cy="354000"/>
          </a:xfrm>
          <a:custGeom>
            <a:avLst/>
            <a:gdLst/>
            <a:ahLst/>
            <a:cxnLst/>
            <a:rect l="l" t="t" r="r" b="b"/>
            <a:pathLst>
              <a:path w="821400" h="354000" extrusionOk="0">
                <a:moveTo>
                  <a:pt x="0" y="0"/>
                </a:moveTo>
                <a:lnTo>
                  <a:pt x="821400" y="0"/>
                </a:lnTo>
                <a:lnTo>
                  <a:pt x="821400" y="354000"/>
                </a:lnTo>
                <a:lnTo>
                  <a:pt x="0" y="3540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6" name="Google Shape;986;g2244ab9ddd5_0_425"/>
          <p:cNvSpPr/>
          <p:nvPr/>
        </p:nvSpPr>
        <p:spPr>
          <a:xfrm>
            <a:off x="4246550" y="3808150"/>
            <a:ext cx="2285100" cy="600300"/>
          </a:xfrm>
          <a:custGeom>
            <a:avLst/>
            <a:gdLst/>
            <a:ahLst/>
            <a:cxnLst/>
            <a:rect l="l" t="t" r="r" b="b"/>
            <a:pathLst>
              <a:path w="2285100" h="600300" extrusionOk="0">
                <a:moveTo>
                  <a:pt x="0" y="0"/>
                </a:moveTo>
                <a:lnTo>
                  <a:pt x="2285100" y="0"/>
                </a:lnTo>
                <a:lnTo>
                  <a:pt x="2285100" y="600300"/>
                </a:lnTo>
                <a:lnTo>
                  <a:pt x="0" y="600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7" name="Google Shape;987;g2244ab9ddd5_0_425"/>
          <p:cNvSpPr/>
          <p:nvPr/>
        </p:nvSpPr>
        <p:spPr>
          <a:xfrm>
            <a:off x="4246550" y="4308825"/>
            <a:ext cx="2243400" cy="461700"/>
          </a:xfrm>
          <a:custGeom>
            <a:avLst/>
            <a:gdLst/>
            <a:ahLst/>
            <a:cxnLst/>
            <a:rect l="l" t="t" r="r" b="b"/>
            <a:pathLst>
              <a:path w="2243400" h="461700" extrusionOk="0">
                <a:moveTo>
                  <a:pt x="0" y="0"/>
                </a:moveTo>
                <a:lnTo>
                  <a:pt x="2243400" y="0"/>
                </a:lnTo>
                <a:lnTo>
                  <a:pt x="2243400" y="461700"/>
                </a:lnTo>
                <a:lnTo>
                  <a:pt x="0" y="461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8" name="Google Shape;988;g2244ab9ddd5_0_425"/>
          <p:cNvSpPr/>
          <p:nvPr/>
        </p:nvSpPr>
        <p:spPr>
          <a:xfrm>
            <a:off x="4317600" y="3055575"/>
            <a:ext cx="141600" cy="216600"/>
          </a:xfrm>
          <a:custGeom>
            <a:avLst/>
            <a:gdLst/>
            <a:ahLst/>
            <a:cxnLst/>
            <a:rect l="l" t="t" r="r" b="b"/>
            <a:pathLst>
              <a:path w="141600" h="216600" extrusionOk="0">
                <a:moveTo>
                  <a:pt x="70800" y="54150"/>
                </a:moveTo>
                <a:lnTo>
                  <a:pt x="70800" y="0"/>
                </a:lnTo>
                <a:lnTo>
                  <a:pt x="141600" y="108300"/>
                </a:lnTo>
                <a:lnTo>
                  <a:pt x="70800" y="216600"/>
                </a:lnTo>
                <a:lnTo>
                  <a:pt x="70800" y="162450"/>
                </a:lnTo>
                <a:lnTo>
                  <a:pt x="0" y="162450"/>
                </a:lnTo>
                <a:lnTo>
                  <a:pt x="0" y="54150"/>
                </a:lnTo>
                <a:lnTo>
                  <a:pt x="70800" y="5415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9" name="Google Shape;989;g2244ab9ddd5_0_425"/>
          <p:cNvSpPr/>
          <p:nvPr/>
        </p:nvSpPr>
        <p:spPr>
          <a:xfrm>
            <a:off x="4317600" y="3055575"/>
            <a:ext cx="141600" cy="216600"/>
          </a:xfrm>
          <a:custGeom>
            <a:avLst/>
            <a:gdLst/>
            <a:ahLst/>
            <a:cxnLst/>
            <a:rect l="l" t="t" r="r" b="b"/>
            <a:pathLst>
              <a:path w="141600" h="216600" extrusionOk="0">
                <a:moveTo>
                  <a:pt x="0" y="54150"/>
                </a:moveTo>
                <a:lnTo>
                  <a:pt x="70800" y="54150"/>
                </a:lnTo>
                <a:lnTo>
                  <a:pt x="70800" y="0"/>
                </a:lnTo>
                <a:lnTo>
                  <a:pt x="141600" y="108300"/>
                </a:lnTo>
                <a:lnTo>
                  <a:pt x="70800" y="216600"/>
                </a:lnTo>
                <a:lnTo>
                  <a:pt x="70800" y="162450"/>
                </a:lnTo>
                <a:lnTo>
                  <a:pt x="0" y="162450"/>
                </a:lnTo>
                <a:lnTo>
                  <a:pt x="0" y="54150"/>
                </a:lnTo>
                <a:close/>
              </a:path>
            </a:pathLst>
          </a:custGeom>
          <a:noFill/>
          <a:ln w="9525" cap="flat" cmpd="sng">
            <a:solidFill>
              <a:srgbClr val="FF99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0" name="Google Shape;990;g2244ab9ddd5_0_425"/>
          <p:cNvSpPr/>
          <p:nvPr/>
        </p:nvSpPr>
        <p:spPr>
          <a:xfrm>
            <a:off x="4317600" y="3542800"/>
            <a:ext cx="141600" cy="216600"/>
          </a:xfrm>
          <a:custGeom>
            <a:avLst/>
            <a:gdLst/>
            <a:ahLst/>
            <a:cxnLst/>
            <a:rect l="l" t="t" r="r" b="b"/>
            <a:pathLst>
              <a:path w="141600" h="216600" extrusionOk="0">
                <a:moveTo>
                  <a:pt x="70800" y="54150"/>
                </a:moveTo>
                <a:lnTo>
                  <a:pt x="70800" y="0"/>
                </a:lnTo>
                <a:lnTo>
                  <a:pt x="141600" y="108300"/>
                </a:lnTo>
                <a:lnTo>
                  <a:pt x="70800" y="216600"/>
                </a:lnTo>
                <a:lnTo>
                  <a:pt x="70800" y="162450"/>
                </a:lnTo>
                <a:lnTo>
                  <a:pt x="0" y="162450"/>
                </a:lnTo>
                <a:lnTo>
                  <a:pt x="0" y="54150"/>
                </a:lnTo>
                <a:lnTo>
                  <a:pt x="70800" y="5415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g2244ab9ddd5_0_425"/>
          <p:cNvSpPr/>
          <p:nvPr/>
        </p:nvSpPr>
        <p:spPr>
          <a:xfrm>
            <a:off x="4317600" y="3542800"/>
            <a:ext cx="141600" cy="216600"/>
          </a:xfrm>
          <a:custGeom>
            <a:avLst/>
            <a:gdLst/>
            <a:ahLst/>
            <a:cxnLst/>
            <a:rect l="l" t="t" r="r" b="b"/>
            <a:pathLst>
              <a:path w="141600" h="216600" extrusionOk="0">
                <a:moveTo>
                  <a:pt x="0" y="54150"/>
                </a:moveTo>
                <a:lnTo>
                  <a:pt x="70800" y="54150"/>
                </a:lnTo>
                <a:lnTo>
                  <a:pt x="70800" y="0"/>
                </a:lnTo>
                <a:lnTo>
                  <a:pt x="141600" y="108300"/>
                </a:lnTo>
                <a:lnTo>
                  <a:pt x="70800" y="216600"/>
                </a:lnTo>
                <a:lnTo>
                  <a:pt x="70800" y="162450"/>
                </a:lnTo>
                <a:lnTo>
                  <a:pt x="0" y="162450"/>
                </a:lnTo>
                <a:lnTo>
                  <a:pt x="0" y="54150"/>
                </a:lnTo>
                <a:close/>
              </a:path>
            </a:pathLst>
          </a:custGeom>
          <a:noFill/>
          <a:ln w="9525" cap="flat" cmpd="sng">
            <a:solidFill>
              <a:srgbClr val="FF99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2" name="Google Shape;992;g2244ab9ddd5_0_425"/>
          <p:cNvSpPr/>
          <p:nvPr/>
        </p:nvSpPr>
        <p:spPr>
          <a:xfrm>
            <a:off x="4317600" y="3925812"/>
            <a:ext cx="141600" cy="216600"/>
          </a:xfrm>
          <a:custGeom>
            <a:avLst/>
            <a:gdLst/>
            <a:ahLst/>
            <a:cxnLst/>
            <a:rect l="l" t="t" r="r" b="b"/>
            <a:pathLst>
              <a:path w="141600" h="216600" extrusionOk="0">
                <a:moveTo>
                  <a:pt x="70800" y="54150"/>
                </a:moveTo>
                <a:lnTo>
                  <a:pt x="70800" y="0"/>
                </a:lnTo>
                <a:lnTo>
                  <a:pt x="141600" y="108300"/>
                </a:lnTo>
                <a:lnTo>
                  <a:pt x="70800" y="216600"/>
                </a:lnTo>
                <a:lnTo>
                  <a:pt x="70800" y="162450"/>
                </a:lnTo>
                <a:lnTo>
                  <a:pt x="0" y="162450"/>
                </a:lnTo>
                <a:lnTo>
                  <a:pt x="0" y="54150"/>
                </a:lnTo>
                <a:lnTo>
                  <a:pt x="70800" y="5415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3" name="Google Shape;993;g2244ab9ddd5_0_425"/>
          <p:cNvSpPr/>
          <p:nvPr/>
        </p:nvSpPr>
        <p:spPr>
          <a:xfrm>
            <a:off x="4317600" y="3925812"/>
            <a:ext cx="141600" cy="216600"/>
          </a:xfrm>
          <a:custGeom>
            <a:avLst/>
            <a:gdLst/>
            <a:ahLst/>
            <a:cxnLst/>
            <a:rect l="l" t="t" r="r" b="b"/>
            <a:pathLst>
              <a:path w="141600" h="216600" extrusionOk="0">
                <a:moveTo>
                  <a:pt x="0" y="54150"/>
                </a:moveTo>
                <a:lnTo>
                  <a:pt x="70800" y="54150"/>
                </a:lnTo>
                <a:lnTo>
                  <a:pt x="70800" y="0"/>
                </a:lnTo>
                <a:lnTo>
                  <a:pt x="141600" y="108300"/>
                </a:lnTo>
                <a:lnTo>
                  <a:pt x="70800" y="216600"/>
                </a:lnTo>
                <a:lnTo>
                  <a:pt x="70800" y="162450"/>
                </a:lnTo>
                <a:lnTo>
                  <a:pt x="0" y="162450"/>
                </a:lnTo>
                <a:lnTo>
                  <a:pt x="0" y="54150"/>
                </a:lnTo>
                <a:close/>
              </a:path>
            </a:pathLst>
          </a:custGeom>
          <a:noFill/>
          <a:ln w="9525" cap="flat" cmpd="sng">
            <a:solidFill>
              <a:srgbClr val="FF99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4" name="Google Shape;994;g2244ab9ddd5_0_425"/>
          <p:cNvSpPr/>
          <p:nvPr/>
        </p:nvSpPr>
        <p:spPr>
          <a:xfrm>
            <a:off x="4317600" y="4370600"/>
            <a:ext cx="141600" cy="216600"/>
          </a:xfrm>
          <a:custGeom>
            <a:avLst/>
            <a:gdLst/>
            <a:ahLst/>
            <a:cxnLst/>
            <a:rect l="l" t="t" r="r" b="b"/>
            <a:pathLst>
              <a:path w="141600" h="216600" extrusionOk="0">
                <a:moveTo>
                  <a:pt x="70800" y="54150"/>
                </a:moveTo>
                <a:lnTo>
                  <a:pt x="70800" y="0"/>
                </a:lnTo>
                <a:lnTo>
                  <a:pt x="141600" y="108300"/>
                </a:lnTo>
                <a:lnTo>
                  <a:pt x="70800" y="216600"/>
                </a:lnTo>
                <a:lnTo>
                  <a:pt x="70800" y="162450"/>
                </a:lnTo>
                <a:lnTo>
                  <a:pt x="0" y="162450"/>
                </a:lnTo>
                <a:lnTo>
                  <a:pt x="0" y="54150"/>
                </a:lnTo>
                <a:lnTo>
                  <a:pt x="70800" y="5415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g2244ab9ddd5_0_425"/>
          <p:cNvSpPr/>
          <p:nvPr/>
        </p:nvSpPr>
        <p:spPr>
          <a:xfrm>
            <a:off x="4317600" y="4370600"/>
            <a:ext cx="141600" cy="216600"/>
          </a:xfrm>
          <a:custGeom>
            <a:avLst/>
            <a:gdLst/>
            <a:ahLst/>
            <a:cxnLst/>
            <a:rect l="l" t="t" r="r" b="b"/>
            <a:pathLst>
              <a:path w="141600" h="216600" extrusionOk="0">
                <a:moveTo>
                  <a:pt x="0" y="54150"/>
                </a:moveTo>
                <a:lnTo>
                  <a:pt x="70800" y="54150"/>
                </a:lnTo>
                <a:lnTo>
                  <a:pt x="70800" y="0"/>
                </a:lnTo>
                <a:lnTo>
                  <a:pt x="141600" y="108300"/>
                </a:lnTo>
                <a:lnTo>
                  <a:pt x="70800" y="216600"/>
                </a:lnTo>
                <a:lnTo>
                  <a:pt x="70800" y="162450"/>
                </a:lnTo>
                <a:lnTo>
                  <a:pt x="0" y="162450"/>
                </a:lnTo>
                <a:lnTo>
                  <a:pt x="0" y="54150"/>
                </a:lnTo>
                <a:close/>
              </a:path>
            </a:pathLst>
          </a:custGeom>
          <a:noFill/>
          <a:ln w="9525" cap="flat" cmpd="sng">
            <a:solidFill>
              <a:srgbClr val="FF99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g2244ab9ddd5_0_425"/>
          <p:cNvSpPr txBox="1"/>
          <p:nvPr/>
        </p:nvSpPr>
        <p:spPr>
          <a:xfrm>
            <a:off x="2985643" y="3072475"/>
            <a:ext cx="182100" cy="53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g2244ab9ddd5_0_425"/>
          <p:cNvSpPr txBox="1"/>
          <p:nvPr/>
        </p:nvSpPr>
        <p:spPr>
          <a:xfrm>
            <a:off x="4372743" y="2997994"/>
            <a:ext cx="2366400" cy="333000"/>
          </a:xfrm>
          <a:prstGeom prst="rect">
            <a:avLst/>
          </a:prstGeom>
          <a:noFill/>
          <a:ln>
            <a:noFill/>
          </a:ln>
        </p:spPr>
        <p:txBody>
          <a:bodyPr spcFirstLastPara="1" wrap="square" lIns="0" tIns="2525" rIns="0" bIns="0" anchor="t" anchorCtr="0">
            <a:noAutofit/>
          </a:bodyPr>
          <a:lstStyle/>
          <a:p>
            <a:pPr marL="174236" marR="43209" lvl="0" indent="0" algn="l" rtl="0">
              <a:lnSpc>
                <a:spcPct val="101725"/>
              </a:lnSpc>
              <a:spcBef>
                <a:spcPts val="0"/>
              </a:spcBef>
              <a:spcAft>
                <a:spcPts val="0"/>
              </a:spcAft>
              <a:buNone/>
            </a:pPr>
            <a:r>
              <a:rPr lang="es-CO" sz="900" b="0" i="0" u="none" strike="noStrike" cap="none">
                <a:solidFill>
                  <a:srgbClr val="CC0000"/>
                </a:solidFill>
                <a:latin typeface="Arial"/>
                <a:ea typeface="Arial"/>
                <a:cs typeface="Arial"/>
                <a:sym typeface="Arial"/>
              </a:rPr>
              <a:t>●       </a:t>
            </a:r>
            <a:r>
              <a:rPr lang="es-CO" sz="900" b="0" i="0" u="none" strike="noStrike" cap="none">
                <a:solidFill>
                  <a:srgbClr val="000000"/>
                </a:solidFill>
                <a:latin typeface="Calibri"/>
                <a:ea typeface="Calibri"/>
                <a:cs typeface="Calibri"/>
                <a:sym typeface="Calibri"/>
              </a:rPr>
              <a:t>Articulación con PDD</a:t>
            </a:r>
            <a:endParaRPr sz="900" b="0" i="0" u="none" strike="noStrike" cap="none">
              <a:solidFill>
                <a:srgbClr val="000000"/>
              </a:solidFill>
              <a:latin typeface="Calibri"/>
              <a:ea typeface="Calibri"/>
              <a:cs typeface="Calibri"/>
              <a:sym typeface="Calibri"/>
            </a:endParaRPr>
          </a:p>
          <a:p>
            <a:pPr marL="174236" marR="0" lvl="0" indent="0" algn="l" rtl="0">
              <a:lnSpc>
                <a:spcPct val="120000"/>
              </a:lnSpc>
              <a:spcBef>
                <a:spcPts val="54"/>
              </a:spcBef>
              <a:spcAft>
                <a:spcPts val="0"/>
              </a:spcAft>
              <a:buNone/>
            </a:pPr>
            <a:r>
              <a:rPr lang="es-CO" sz="900" b="0" i="0" u="none" strike="noStrike" cap="none">
                <a:solidFill>
                  <a:srgbClr val="CC0000"/>
                </a:solidFill>
                <a:latin typeface="Arial"/>
                <a:ea typeface="Arial"/>
                <a:cs typeface="Arial"/>
                <a:sym typeface="Arial"/>
              </a:rPr>
              <a:t>●    </a:t>
            </a:r>
            <a:r>
              <a:rPr lang="es-CO" sz="900" b="0" i="0" u="none" strike="noStrike" cap="none">
                <a:solidFill>
                  <a:schemeClr val="dk1"/>
                </a:solidFill>
                <a:latin typeface="Arial"/>
                <a:ea typeface="Arial"/>
                <a:cs typeface="Arial"/>
                <a:sym typeface="Arial"/>
              </a:rPr>
              <a:t>   </a:t>
            </a:r>
            <a:r>
              <a:rPr lang="es-CO" sz="900" b="0" i="0" u="none" strike="noStrike" cap="none">
                <a:solidFill>
                  <a:schemeClr val="accent2"/>
                </a:solidFill>
                <a:latin typeface="Calibri"/>
                <a:ea typeface="Calibri"/>
                <a:cs typeface="Calibri"/>
                <a:sym typeface="Calibri"/>
              </a:rPr>
              <a:t>Antecedentes del proyecto.</a:t>
            </a:r>
            <a:endParaRPr sz="900" b="0" i="0" u="none" strike="noStrike" cap="none">
              <a:solidFill>
                <a:schemeClr val="accent2"/>
              </a:solidFill>
              <a:latin typeface="Arial"/>
              <a:ea typeface="Arial"/>
              <a:cs typeface="Arial"/>
              <a:sym typeface="Arial"/>
            </a:endParaRPr>
          </a:p>
        </p:txBody>
      </p:sp>
      <p:sp>
        <p:nvSpPr>
          <p:cNvPr id="998" name="Google Shape;998;g2244ab9ddd5_0_425"/>
          <p:cNvSpPr txBox="1"/>
          <p:nvPr/>
        </p:nvSpPr>
        <p:spPr>
          <a:xfrm>
            <a:off x="4246550" y="2952750"/>
            <a:ext cx="71100" cy="3981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999" name="Google Shape;999;g2244ab9ddd5_0_425"/>
          <p:cNvSpPr txBox="1"/>
          <p:nvPr/>
        </p:nvSpPr>
        <p:spPr>
          <a:xfrm>
            <a:off x="4246550" y="3350950"/>
            <a:ext cx="71100" cy="64500"/>
          </a:xfrm>
          <a:prstGeom prst="rect">
            <a:avLst/>
          </a:prstGeom>
          <a:noFill/>
          <a:ln>
            <a:noFill/>
          </a:ln>
        </p:spPr>
        <p:txBody>
          <a:bodyPr spcFirstLastPara="1" wrap="square" lIns="0" tIns="1025"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000" name="Google Shape;1000;g2244ab9ddd5_0_425"/>
          <p:cNvSpPr txBox="1"/>
          <p:nvPr/>
        </p:nvSpPr>
        <p:spPr>
          <a:xfrm>
            <a:off x="4317600" y="3350950"/>
            <a:ext cx="2214000" cy="64500"/>
          </a:xfrm>
          <a:prstGeom prst="rect">
            <a:avLst/>
          </a:prstGeom>
          <a:noFill/>
          <a:ln>
            <a:noFill/>
          </a:ln>
        </p:spPr>
        <p:txBody>
          <a:bodyPr spcFirstLastPara="1" wrap="square" lIns="0" tIns="1025"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001" name="Google Shape;1001;g2244ab9ddd5_0_425"/>
          <p:cNvSpPr txBox="1"/>
          <p:nvPr/>
        </p:nvSpPr>
        <p:spPr>
          <a:xfrm>
            <a:off x="3324075" y="3588856"/>
            <a:ext cx="2303700" cy="86400"/>
          </a:xfrm>
          <a:prstGeom prst="rect">
            <a:avLst/>
          </a:prstGeom>
          <a:noFill/>
          <a:ln>
            <a:noFill/>
          </a:ln>
        </p:spPr>
        <p:txBody>
          <a:bodyPr spcFirstLastPara="1" wrap="square" lIns="0" tIns="37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1002" name="Google Shape;1002;g2244ab9ddd5_0_425"/>
          <p:cNvSpPr txBox="1"/>
          <p:nvPr/>
        </p:nvSpPr>
        <p:spPr>
          <a:xfrm>
            <a:off x="3167775" y="3415481"/>
            <a:ext cx="1078800" cy="86400"/>
          </a:xfrm>
          <a:prstGeom prst="rect">
            <a:avLst/>
          </a:prstGeom>
          <a:noFill/>
          <a:ln>
            <a:noFill/>
          </a:ln>
        </p:spPr>
        <p:txBody>
          <a:bodyPr spcFirstLastPara="1" wrap="square" lIns="0" tIns="3775" rIns="0" bIns="0" anchor="t" anchorCtr="0">
            <a:noAutofit/>
          </a:bodyPr>
          <a:lstStyle/>
          <a:p>
            <a:pPr marL="2540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1003" name="Google Shape;1003;g2244ab9ddd5_0_425"/>
          <p:cNvSpPr txBox="1"/>
          <p:nvPr/>
        </p:nvSpPr>
        <p:spPr>
          <a:xfrm>
            <a:off x="4398050" y="3388975"/>
            <a:ext cx="2243400" cy="985200"/>
          </a:xfrm>
          <a:prstGeom prst="rect">
            <a:avLst/>
          </a:prstGeom>
          <a:noFill/>
          <a:ln>
            <a:noFill/>
          </a:ln>
        </p:spPr>
        <p:txBody>
          <a:bodyPr spcFirstLastPara="1" wrap="square" lIns="0" tIns="19675" rIns="0" bIns="0" anchor="t" anchorCtr="0">
            <a:noAutofit/>
          </a:bodyPr>
          <a:lstStyle/>
          <a:p>
            <a:pPr marL="174236" marR="0" lvl="0" indent="0" algn="l" rtl="0">
              <a:lnSpc>
                <a:spcPct val="100000"/>
              </a:lnSpc>
              <a:spcBef>
                <a:spcPts val="0"/>
              </a:spcBef>
              <a:spcAft>
                <a:spcPts val="0"/>
              </a:spcAft>
              <a:buNone/>
            </a:pPr>
            <a:br>
              <a:rPr lang="es-CO" sz="100" i="0" u="none" strike="noStrike" cap="none">
                <a:solidFill>
                  <a:srgbClr val="CC0000"/>
                </a:solidFill>
                <a:latin typeface="Calibri"/>
                <a:ea typeface="Calibri"/>
                <a:cs typeface="Calibri"/>
                <a:sym typeface="Calibri"/>
              </a:rPr>
            </a:br>
            <a:r>
              <a:rPr lang="es-CO" sz="900" i="0" u="none" strike="noStrike" cap="none">
                <a:solidFill>
                  <a:srgbClr val="CC0000"/>
                </a:solidFill>
                <a:latin typeface="Calibri"/>
                <a:ea typeface="Calibri"/>
                <a:cs typeface="Calibri"/>
                <a:sym typeface="Calibri"/>
              </a:rPr>
              <a:t>●     </a:t>
            </a:r>
            <a:r>
              <a:rPr lang="es-CO" sz="900" i="0" u="none" strike="noStrike" cap="none">
                <a:solidFill>
                  <a:srgbClr val="000000"/>
                </a:solidFill>
                <a:latin typeface="Calibri"/>
                <a:ea typeface="Calibri"/>
                <a:cs typeface="Calibri"/>
                <a:sym typeface="Calibri"/>
              </a:rPr>
              <a:t>Congruencia entre metas, objetivo </a:t>
            </a:r>
            <a:endParaRPr sz="900" i="0" u="none" strike="noStrike" cap="none">
              <a:solidFill>
                <a:srgbClr val="CC0000"/>
              </a:solidFill>
              <a:latin typeface="Calibri"/>
              <a:ea typeface="Calibri"/>
              <a:cs typeface="Calibri"/>
              <a:sym typeface="Calibri"/>
            </a:endParaRPr>
          </a:p>
          <a:p>
            <a:pPr marL="174236" marR="0" lvl="0" indent="0" algn="l" rtl="0">
              <a:lnSpc>
                <a:spcPct val="100000"/>
              </a:lnSpc>
              <a:spcBef>
                <a:spcPts val="54"/>
              </a:spcBef>
              <a:spcAft>
                <a:spcPts val="0"/>
              </a:spcAft>
              <a:buNone/>
            </a:pPr>
            <a:r>
              <a:rPr lang="es-CO" sz="900" b="0" i="0" u="none" strike="noStrike" cap="none">
                <a:solidFill>
                  <a:srgbClr val="CC0000"/>
                </a:solidFill>
                <a:latin typeface="Arial"/>
                <a:ea typeface="Arial"/>
                <a:cs typeface="Arial"/>
                <a:sym typeface="Arial"/>
              </a:rPr>
              <a:t>●     </a:t>
            </a:r>
            <a:r>
              <a:rPr lang="es-CO" sz="900" i="0" u="none" strike="noStrike" cap="none">
                <a:solidFill>
                  <a:srgbClr val="000000"/>
                </a:solidFill>
                <a:latin typeface="Calibri"/>
                <a:ea typeface="Calibri"/>
                <a:cs typeface="Calibri"/>
                <a:sym typeface="Calibri"/>
              </a:rPr>
              <a:t>Formulación del Proyecto</a:t>
            </a:r>
            <a:br>
              <a:rPr lang="es-CO" sz="900" b="0" i="0" u="none" strike="noStrike" cap="none">
                <a:solidFill>
                  <a:srgbClr val="000000"/>
                </a:solidFill>
                <a:latin typeface="Arial"/>
                <a:ea typeface="Arial"/>
                <a:cs typeface="Arial"/>
                <a:sym typeface="Arial"/>
              </a:rPr>
            </a:br>
            <a:br>
              <a:rPr lang="es-CO" sz="900" b="0" i="0" u="none" strike="noStrike" cap="none">
                <a:solidFill>
                  <a:srgbClr val="000000"/>
                </a:solidFill>
                <a:latin typeface="Arial"/>
                <a:ea typeface="Arial"/>
                <a:cs typeface="Arial"/>
                <a:sym typeface="Arial"/>
              </a:rPr>
            </a:br>
            <a:r>
              <a:rPr lang="es-CO" sz="900" b="0" i="0" u="none" strike="noStrike" cap="none">
                <a:solidFill>
                  <a:srgbClr val="CC0000"/>
                </a:solidFill>
                <a:latin typeface="Arial"/>
                <a:ea typeface="Arial"/>
                <a:cs typeface="Arial"/>
                <a:sym typeface="Arial"/>
              </a:rPr>
              <a:t>●     </a:t>
            </a:r>
            <a:r>
              <a:rPr lang="es-CO" sz="900" i="0" u="none" strike="noStrike" cap="none">
                <a:solidFill>
                  <a:srgbClr val="000000"/>
                </a:solidFill>
                <a:latin typeface="Calibri"/>
                <a:ea typeface="Calibri"/>
                <a:cs typeface="Calibri"/>
                <a:sym typeface="Calibri"/>
              </a:rPr>
              <a:t>Presupuesto</a:t>
            </a:r>
            <a:endParaRPr>
              <a:latin typeface="Calibri"/>
              <a:ea typeface="Calibri"/>
              <a:cs typeface="Calibri"/>
              <a:sym typeface="Calibri"/>
            </a:endParaRPr>
          </a:p>
          <a:p>
            <a:pPr marL="176212" marR="0" lvl="0" indent="0" algn="l" rtl="0">
              <a:lnSpc>
                <a:spcPct val="120000"/>
              </a:lnSpc>
              <a:spcBef>
                <a:spcPts val="54"/>
              </a:spcBef>
              <a:spcAft>
                <a:spcPts val="0"/>
              </a:spcAft>
              <a:buNone/>
            </a:pPr>
            <a:r>
              <a:rPr lang="es-CO" sz="900" b="0" i="0" u="none" strike="noStrike" cap="none">
                <a:solidFill>
                  <a:srgbClr val="CC0000"/>
                </a:solidFill>
                <a:latin typeface="Arial"/>
                <a:ea typeface="Arial"/>
                <a:cs typeface="Arial"/>
                <a:sym typeface="Arial"/>
              </a:rPr>
              <a:t>●     </a:t>
            </a:r>
            <a:r>
              <a:rPr lang="es-CO" sz="900" i="0" u="none" strike="noStrike" cap="none">
                <a:solidFill>
                  <a:srgbClr val="000000"/>
                </a:solidFill>
                <a:latin typeface="Calibri"/>
                <a:ea typeface="Calibri"/>
                <a:cs typeface="Calibri"/>
                <a:sym typeface="Calibri"/>
              </a:rPr>
              <a:t>Cronograma</a:t>
            </a:r>
            <a:endParaRPr>
              <a:latin typeface="Calibri"/>
              <a:ea typeface="Calibri"/>
              <a:cs typeface="Calibri"/>
              <a:sym typeface="Calibri"/>
            </a:endParaRPr>
          </a:p>
          <a:p>
            <a:pPr marL="244475" marR="0" lvl="0" indent="-68262" algn="l" rtl="0">
              <a:lnSpc>
                <a:spcPct val="118888"/>
              </a:lnSpc>
              <a:spcBef>
                <a:spcPts val="0"/>
              </a:spcBef>
              <a:spcAft>
                <a:spcPts val="0"/>
              </a:spcAft>
              <a:buNone/>
            </a:pPr>
            <a:r>
              <a:rPr lang="es-CO" sz="900" b="0" i="0" u="none" strike="noStrike" cap="none">
                <a:solidFill>
                  <a:srgbClr val="CC0000"/>
                </a:solidFill>
                <a:latin typeface="Arial"/>
                <a:ea typeface="Arial"/>
                <a:cs typeface="Arial"/>
                <a:sym typeface="Arial"/>
              </a:rPr>
              <a:t>●     </a:t>
            </a:r>
            <a:r>
              <a:rPr lang="es-CO" sz="900" i="0" u="none" strike="noStrike" cap="none">
                <a:solidFill>
                  <a:srgbClr val="000000"/>
                </a:solidFill>
                <a:latin typeface="Calibri"/>
                <a:ea typeface="Calibri"/>
                <a:cs typeface="Calibri"/>
                <a:sym typeface="Calibri"/>
              </a:rPr>
              <a:t>Recurso humano</a:t>
            </a:r>
            <a:endParaRPr>
              <a:latin typeface="Calibri"/>
              <a:ea typeface="Calibri"/>
              <a:cs typeface="Calibri"/>
              <a:sym typeface="Calibri"/>
            </a:endParaRPr>
          </a:p>
          <a:p>
            <a:pPr marL="245286" marR="0" lvl="0" indent="0" algn="l" rtl="0">
              <a:lnSpc>
                <a:spcPct val="120000"/>
              </a:lnSpc>
              <a:spcBef>
                <a:spcPts val="0"/>
              </a:spcBef>
              <a:spcAft>
                <a:spcPts val="0"/>
              </a:spcAft>
              <a:buNone/>
            </a:pPr>
            <a:endParaRPr sz="900" b="0" i="0" u="none" strike="noStrike" cap="none">
              <a:solidFill>
                <a:srgbClr val="000000"/>
              </a:solidFill>
              <a:latin typeface="Calibri"/>
              <a:ea typeface="Calibri"/>
              <a:cs typeface="Calibri"/>
              <a:sym typeface="Calibri"/>
            </a:endParaRPr>
          </a:p>
        </p:txBody>
      </p:sp>
      <p:sp>
        <p:nvSpPr>
          <p:cNvPr id="1004" name="Google Shape;1004;g2244ab9ddd5_0_425"/>
          <p:cNvSpPr txBox="1"/>
          <p:nvPr/>
        </p:nvSpPr>
        <p:spPr>
          <a:xfrm>
            <a:off x="2985643" y="3501825"/>
            <a:ext cx="897000" cy="6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5" name="Google Shape;1005;g2244ab9ddd5_0_425"/>
          <p:cNvSpPr txBox="1"/>
          <p:nvPr/>
        </p:nvSpPr>
        <p:spPr>
          <a:xfrm>
            <a:off x="3882675" y="3501825"/>
            <a:ext cx="51900" cy="6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6" name="Google Shape;1006;g2244ab9ddd5_0_425"/>
          <p:cNvSpPr txBox="1"/>
          <p:nvPr/>
        </p:nvSpPr>
        <p:spPr>
          <a:xfrm>
            <a:off x="3934500" y="3501825"/>
            <a:ext cx="312000" cy="6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7" name="Google Shape;1007;g2244ab9ddd5_0_425"/>
          <p:cNvSpPr txBox="1"/>
          <p:nvPr/>
        </p:nvSpPr>
        <p:spPr>
          <a:xfrm>
            <a:off x="2985643" y="3562350"/>
            <a:ext cx="897000" cy="243300"/>
          </a:xfrm>
          <a:prstGeom prst="rect">
            <a:avLst/>
          </a:prstGeom>
          <a:noFill/>
          <a:ln>
            <a:noFill/>
          </a:ln>
        </p:spPr>
        <p:txBody>
          <a:bodyPr spcFirstLastPara="1" wrap="square" lIns="0" tIns="28575" rIns="0" bIns="0" anchor="t" anchorCtr="0">
            <a:noAutofit/>
          </a:bodyPr>
          <a:lstStyle/>
          <a:p>
            <a:pPr marL="71880" marR="0" lvl="0" indent="0" algn="l" rtl="0">
              <a:lnSpc>
                <a:spcPct val="101725"/>
              </a:lnSpc>
              <a:spcBef>
                <a:spcPts val="0"/>
              </a:spcBef>
              <a:spcAft>
                <a:spcPts val="0"/>
              </a:spcAft>
              <a:buNone/>
            </a:pPr>
            <a:r>
              <a:rPr lang="es-CO" sz="1100" b="0" i="0" u="none" strike="noStrike" cap="none">
                <a:solidFill>
                  <a:srgbClr val="000000"/>
                </a:solidFill>
                <a:latin typeface="Calibri"/>
                <a:ea typeface="Calibri"/>
                <a:cs typeface="Calibri"/>
                <a:sym typeface="Calibri"/>
              </a:rPr>
              <a:t>Coherencia</a:t>
            </a:r>
            <a:endParaRPr sz="1100" b="0" i="0" u="none" strike="noStrike" cap="none">
              <a:solidFill>
                <a:srgbClr val="000000"/>
              </a:solidFill>
              <a:latin typeface="Calibri"/>
              <a:ea typeface="Calibri"/>
              <a:cs typeface="Calibri"/>
              <a:sym typeface="Calibri"/>
            </a:endParaRPr>
          </a:p>
        </p:txBody>
      </p:sp>
      <p:sp>
        <p:nvSpPr>
          <p:cNvPr id="1008" name="Google Shape;1008;g2244ab9ddd5_0_425"/>
          <p:cNvSpPr txBox="1"/>
          <p:nvPr/>
        </p:nvSpPr>
        <p:spPr>
          <a:xfrm>
            <a:off x="3882675" y="3562350"/>
            <a:ext cx="51900" cy="2433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009" name="Google Shape;1009;g2244ab9ddd5_0_425"/>
          <p:cNvSpPr txBox="1"/>
          <p:nvPr/>
        </p:nvSpPr>
        <p:spPr>
          <a:xfrm>
            <a:off x="3934500" y="3562350"/>
            <a:ext cx="312000" cy="2433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010" name="Google Shape;1010;g2244ab9ddd5_0_425"/>
          <p:cNvSpPr txBox="1"/>
          <p:nvPr/>
        </p:nvSpPr>
        <p:spPr>
          <a:xfrm>
            <a:off x="2985643" y="3805650"/>
            <a:ext cx="897000" cy="68700"/>
          </a:xfrm>
          <a:prstGeom prst="rect">
            <a:avLst/>
          </a:prstGeom>
          <a:noFill/>
          <a:ln>
            <a:noFill/>
          </a:ln>
        </p:spPr>
        <p:txBody>
          <a:bodyPr spcFirstLastPara="1" wrap="square" lIns="0" tIns="5325"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011" name="Google Shape;1011;g2244ab9ddd5_0_425"/>
          <p:cNvSpPr txBox="1"/>
          <p:nvPr/>
        </p:nvSpPr>
        <p:spPr>
          <a:xfrm>
            <a:off x="3882675" y="3805650"/>
            <a:ext cx="51900" cy="68700"/>
          </a:xfrm>
          <a:prstGeom prst="rect">
            <a:avLst/>
          </a:prstGeom>
          <a:noFill/>
          <a:ln>
            <a:noFill/>
          </a:ln>
        </p:spPr>
        <p:txBody>
          <a:bodyPr spcFirstLastPara="1" wrap="square" lIns="0" tIns="5325"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012" name="Google Shape;1012;g2244ab9ddd5_0_425"/>
          <p:cNvSpPr txBox="1"/>
          <p:nvPr/>
        </p:nvSpPr>
        <p:spPr>
          <a:xfrm>
            <a:off x="3934500" y="3805650"/>
            <a:ext cx="312000" cy="1377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013" name="Google Shape;1013;g2244ab9ddd5_0_425"/>
          <p:cNvSpPr txBox="1"/>
          <p:nvPr/>
        </p:nvSpPr>
        <p:spPr>
          <a:xfrm>
            <a:off x="2985643" y="3874493"/>
            <a:ext cx="897000" cy="69000"/>
          </a:xfrm>
          <a:prstGeom prst="rect">
            <a:avLst/>
          </a:prstGeom>
          <a:noFill/>
          <a:ln>
            <a:noFill/>
          </a:ln>
        </p:spPr>
        <p:txBody>
          <a:bodyPr spcFirstLastPara="1" wrap="square" lIns="0" tIns="535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014" name="Google Shape;1014;g2244ab9ddd5_0_425"/>
          <p:cNvSpPr txBox="1"/>
          <p:nvPr/>
        </p:nvSpPr>
        <p:spPr>
          <a:xfrm>
            <a:off x="3882675" y="3874493"/>
            <a:ext cx="51900" cy="69000"/>
          </a:xfrm>
          <a:prstGeom prst="rect">
            <a:avLst/>
          </a:prstGeom>
          <a:noFill/>
          <a:ln>
            <a:noFill/>
          </a:ln>
        </p:spPr>
        <p:txBody>
          <a:bodyPr spcFirstLastPara="1" wrap="square" lIns="0" tIns="535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015" name="Google Shape;1015;g2244ab9ddd5_0_425"/>
          <p:cNvSpPr txBox="1"/>
          <p:nvPr/>
        </p:nvSpPr>
        <p:spPr>
          <a:xfrm>
            <a:off x="2985643" y="3855676"/>
            <a:ext cx="1109400" cy="320100"/>
          </a:xfrm>
          <a:prstGeom prst="rect">
            <a:avLst/>
          </a:prstGeom>
          <a:noFill/>
          <a:ln>
            <a:noFill/>
          </a:ln>
        </p:spPr>
        <p:txBody>
          <a:bodyPr spcFirstLastPara="1" wrap="square" lIns="0" tIns="28575" rIns="0" bIns="0" anchor="t" anchorCtr="0">
            <a:noAutofit/>
          </a:bodyPr>
          <a:lstStyle/>
          <a:p>
            <a:pPr marL="71880" marR="0" lvl="0" indent="0" algn="l" rtl="0">
              <a:lnSpc>
                <a:spcPct val="101725"/>
              </a:lnSpc>
              <a:spcBef>
                <a:spcPts val="0"/>
              </a:spcBef>
              <a:spcAft>
                <a:spcPts val="0"/>
              </a:spcAft>
              <a:buNone/>
            </a:pPr>
            <a:r>
              <a:rPr lang="es-CO" sz="1100" b="0" i="0" u="none" strike="noStrike" cap="none">
                <a:solidFill>
                  <a:srgbClr val="000000"/>
                </a:solidFill>
                <a:latin typeface="Calibri"/>
                <a:ea typeface="Calibri"/>
                <a:cs typeface="Calibri"/>
                <a:sym typeface="Calibri"/>
              </a:rPr>
              <a:t>Viabilidad Proyecto</a:t>
            </a:r>
            <a:endParaRPr sz="1100" b="0" i="0" u="none" strike="noStrike" cap="none">
              <a:solidFill>
                <a:srgbClr val="000000"/>
              </a:solidFill>
              <a:latin typeface="Calibri"/>
              <a:ea typeface="Calibri"/>
              <a:cs typeface="Calibri"/>
              <a:sym typeface="Calibri"/>
            </a:endParaRPr>
          </a:p>
        </p:txBody>
      </p:sp>
      <p:sp>
        <p:nvSpPr>
          <p:cNvPr id="1016" name="Google Shape;1016;g2244ab9ddd5_0_425"/>
          <p:cNvSpPr txBox="1"/>
          <p:nvPr/>
        </p:nvSpPr>
        <p:spPr>
          <a:xfrm>
            <a:off x="3882675" y="3943350"/>
            <a:ext cx="51900" cy="2433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017" name="Google Shape;1017;g2244ab9ddd5_0_425"/>
          <p:cNvSpPr txBox="1"/>
          <p:nvPr/>
        </p:nvSpPr>
        <p:spPr>
          <a:xfrm>
            <a:off x="3934500" y="3943350"/>
            <a:ext cx="312000" cy="2433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018" name="Google Shape;1018;g2244ab9ddd5_0_425"/>
          <p:cNvSpPr txBox="1"/>
          <p:nvPr/>
        </p:nvSpPr>
        <p:spPr>
          <a:xfrm>
            <a:off x="2213943" y="4294025"/>
            <a:ext cx="1110000" cy="65400"/>
          </a:xfrm>
          <a:prstGeom prst="rect">
            <a:avLst/>
          </a:prstGeom>
          <a:noFill/>
          <a:ln>
            <a:noFill/>
          </a:ln>
        </p:spPr>
        <p:txBody>
          <a:bodyPr spcFirstLastPara="1" wrap="square" lIns="0" tIns="190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019" name="Google Shape;1019;g2244ab9ddd5_0_425"/>
          <p:cNvSpPr txBox="1"/>
          <p:nvPr/>
        </p:nvSpPr>
        <p:spPr>
          <a:xfrm>
            <a:off x="2213943" y="4359425"/>
            <a:ext cx="1110000" cy="119400"/>
          </a:xfrm>
          <a:prstGeom prst="rect">
            <a:avLst/>
          </a:prstGeom>
          <a:noFill/>
          <a:ln>
            <a:noFill/>
          </a:ln>
        </p:spPr>
        <p:txBody>
          <a:bodyPr spcFirstLastPara="1" wrap="square" lIns="0" tIns="5175" rIns="0" bIns="0" anchor="t" anchorCtr="0">
            <a:noAutofit/>
          </a:bodyPr>
          <a:lstStyle/>
          <a:p>
            <a:pPr marL="2540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p:txBody>
      </p:sp>
      <p:sp>
        <p:nvSpPr>
          <p:cNvPr id="1020" name="Google Shape;1020;g2244ab9ddd5_0_425"/>
          <p:cNvSpPr txBox="1"/>
          <p:nvPr/>
        </p:nvSpPr>
        <p:spPr>
          <a:xfrm>
            <a:off x="2985643" y="4186650"/>
            <a:ext cx="897000" cy="69000"/>
          </a:xfrm>
          <a:prstGeom prst="rect">
            <a:avLst/>
          </a:prstGeom>
          <a:noFill/>
          <a:ln>
            <a:noFill/>
          </a:ln>
        </p:spPr>
        <p:txBody>
          <a:bodyPr spcFirstLastPara="1" wrap="square" lIns="0" tIns="535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021" name="Google Shape;1021;g2244ab9ddd5_0_425"/>
          <p:cNvSpPr txBox="1"/>
          <p:nvPr/>
        </p:nvSpPr>
        <p:spPr>
          <a:xfrm>
            <a:off x="3882675" y="4186650"/>
            <a:ext cx="51900" cy="69000"/>
          </a:xfrm>
          <a:prstGeom prst="rect">
            <a:avLst/>
          </a:prstGeom>
          <a:noFill/>
          <a:ln>
            <a:noFill/>
          </a:ln>
        </p:spPr>
        <p:txBody>
          <a:bodyPr spcFirstLastPara="1" wrap="square" lIns="0" tIns="535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022" name="Google Shape;1022;g2244ab9ddd5_0_425"/>
          <p:cNvSpPr txBox="1"/>
          <p:nvPr/>
        </p:nvSpPr>
        <p:spPr>
          <a:xfrm>
            <a:off x="3934500" y="4186650"/>
            <a:ext cx="312000" cy="69000"/>
          </a:xfrm>
          <a:prstGeom prst="rect">
            <a:avLst/>
          </a:prstGeom>
          <a:noFill/>
          <a:ln>
            <a:noFill/>
          </a:ln>
        </p:spPr>
        <p:txBody>
          <a:bodyPr spcFirstLastPara="1" wrap="square" lIns="0" tIns="535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023" name="Google Shape;1023;g2244ab9ddd5_0_425"/>
          <p:cNvSpPr txBox="1"/>
          <p:nvPr/>
        </p:nvSpPr>
        <p:spPr>
          <a:xfrm>
            <a:off x="2985643" y="4255500"/>
            <a:ext cx="807600" cy="5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4" name="Google Shape;1024;g2244ab9ddd5_0_425"/>
          <p:cNvSpPr txBox="1"/>
          <p:nvPr/>
        </p:nvSpPr>
        <p:spPr>
          <a:xfrm>
            <a:off x="3793200" y="4255500"/>
            <a:ext cx="89400" cy="5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5" name="Google Shape;1025;g2244ab9ddd5_0_425"/>
          <p:cNvSpPr txBox="1"/>
          <p:nvPr/>
        </p:nvSpPr>
        <p:spPr>
          <a:xfrm>
            <a:off x="3882675" y="4255500"/>
            <a:ext cx="363900" cy="5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6" name="Google Shape;1026;g2244ab9ddd5_0_425"/>
          <p:cNvSpPr txBox="1"/>
          <p:nvPr/>
        </p:nvSpPr>
        <p:spPr>
          <a:xfrm>
            <a:off x="2985643" y="4305525"/>
            <a:ext cx="807600" cy="262200"/>
          </a:xfrm>
          <a:prstGeom prst="rect">
            <a:avLst/>
          </a:prstGeom>
          <a:noFill/>
          <a:ln>
            <a:noFill/>
          </a:ln>
        </p:spPr>
        <p:txBody>
          <a:bodyPr spcFirstLastPara="1" wrap="square" lIns="0" tIns="47625" rIns="0" bIns="0" anchor="t" anchorCtr="0">
            <a:noAutofit/>
          </a:bodyPr>
          <a:lstStyle/>
          <a:p>
            <a:pPr marL="71880" marR="0" lvl="0" indent="0" algn="l" rtl="0">
              <a:lnSpc>
                <a:spcPct val="101725"/>
              </a:lnSpc>
              <a:spcBef>
                <a:spcPts val="0"/>
              </a:spcBef>
              <a:spcAft>
                <a:spcPts val="0"/>
              </a:spcAft>
              <a:buNone/>
            </a:pPr>
            <a:r>
              <a:rPr lang="es-CO" sz="1100" b="0" i="0" u="none" strike="noStrike" cap="none">
                <a:solidFill>
                  <a:srgbClr val="000000"/>
                </a:solidFill>
                <a:latin typeface="Calibri"/>
                <a:ea typeface="Calibri"/>
                <a:cs typeface="Calibri"/>
                <a:sym typeface="Calibri"/>
              </a:rPr>
              <a:t>Impacto</a:t>
            </a:r>
            <a:endParaRPr sz="1100" b="0" i="0" u="none" strike="noStrike" cap="none">
              <a:solidFill>
                <a:srgbClr val="000000"/>
              </a:solidFill>
              <a:latin typeface="Calibri"/>
              <a:ea typeface="Calibri"/>
              <a:cs typeface="Calibri"/>
              <a:sym typeface="Calibri"/>
            </a:endParaRPr>
          </a:p>
        </p:txBody>
      </p:sp>
      <p:sp>
        <p:nvSpPr>
          <p:cNvPr id="1027" name="Google Shape;1027;g2244ab9ddd5_0_425"/>
          <p:cNvSpPr txBox="1"/>
          <p:nvPr/>
        </p:nvSpPr>
        <p:spPr>
          <a:xfrm>
            <a:off x="3793200" y="4305525"/>
            <a:ext cx="453300" cy="2622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028" name="Google Shape;1028;g2244ab9ddd5_0_425"/>
          <p:cNvSpPr txBox="1"/>
          <p:nvPr/>
        </p:nvSpPr>
        <p:spPr>
          <a:xfrm>
            <a:off x="4246550" y="4305525"/>
            <a:ext cx="2243400" cy="102900"/>
          </a:xfrm>
          <a:prstGeom prst="rect">
            <a:avLst/>
          </a:prstGeom>
          <a:noFill/>
          <a:ln>
            <a:noFill/>
          </a:ln>
        </p:spPr>
        <p:txBody>
          <a:bodyPr spcFirstLastPara="1" wrap="square" lIns="0" tIns="1325" rIns="0" bIns="0" anchor="t" anchorCtr="0">
            <a:noAutofit/>
          </a:bodyPr>
          <a:lstStyle/>
          <a:p>
            <a:pPr marL="25400" marR="0" lvl="0" indent="0" algn="l" rtl="0">
              <a:lnSpc>
                <a:spcPct val="10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sp>
        <p:nvSpPr>
          <p:cNvPr id="1029" name="Google Shape;1029;g2244ab9ddd5_0_425"/>
          <p:cNvSpPr txBox="1"/>
          <p:nvPr/>
        </p:nvSpPr>
        <p:spPr>
          <a:xfrm>
            <a:off x="6489950" y="4305525"/>
            <a:ext cx="41700" cy="102900"/>
          </a:xfrm>
          <a:prstGeom prst="rect">
            <a:avLst/>
          </a:prstGeom>
          <a:noFill/>
          <a:ln>
            <a:noFill/>
          </a:ln>
        </p:spPr>
        <p:txBody>
          <a:bodyPr spcFirstLastPara="1" wrap="square" lIns="0" tIns="1325" rIns="0" bIns="0" anchor="t" anchorCtr="0">
            <a:noAutofit/>
          </a:bodyPr>
          <a:lstStyle/>
          <a:p>
            <a:pPr marL="25400" marR="0" lvl="0" indent="0" algn="l" rtl="0">
              <a:lnSpc>
                <a:spcPct val="10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sp>
        <p:nvSpPr>
          <p:cNvPr id="1030" name="Google Shape;1030;g2244ab9ddd5_0_425"/>
          <p:cNvSpPr txBox="1"/>
          <p:nvPr/>
        </p:nvSpPr>
        <p:spPr>
          <a:xfrm>
            <a:off x="6489950" y="4408450"/>
            <a:ext cx="41700" cy="3621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031" name="Google Shape;1031;g2244ab9ddd5_0_425"/>
          <p:cNvSpPr txBox="1"/>
          <p:nvPr/>
        </p:nvSpPr>
        <p:spPr>
          <a:xfrm>
            <a:off x="2985643" y="4567650"/>
            <a:ext cx="807600" cy="55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g2244ab9ddd5_0_425"/>
          <p:cNvSpPr txBox="1"/>
          <p:nvPr/>
        </p:nvSpPr>
        <p:spPr>
          <a:xfrm>
            <a:off x="3793200" y="4567650"/>
            <a:ext cx="453300" cy="55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g2244ab9ddd5_0_425"/>
          <p:cNvSpPr txBox="1"/>
          <p:nvPr/>
        </p:nvSpPr>
        <p:spPr>
          <a:xfrm>
            <a:off x="638506" y="2826381"/>
            <a:ext cx="987600" cy="338400"/>
          </a:xfrm>
          <a:prstGeom prst="rect">
            <a:avLst/>
          </a:prstGeom>
          <a:noFill/>
          <a:ln>
            <a:noFill/>
          </a:ln>
        </p:spPr>
        <p:txBody>
          <a:bodyPr spcFirstLastPara="1" wrap="square" lIns="0" tIns="225" rIns="0" bIns="0" anchor="t" anchorCtr="0">
            <a:noAutofit/>
          </a:bodyPr>
          <a:lstStyle/>
          <a:p>
            <a:pPr marL="0" marR="0" lvl="0" indent="0" algn="l" rtl="0">
              <a:lnSpc>
                <a:spcPct val="100000"/>
              </a:lnSpc>
              <a:spcBef>
                <a:spcPts val="0"/>
              </a:spcBef>
              <a:spcAft>
                <a:spcPts val="0"/>
              </a:spcAft>
              <a:buNone/>
            </a:pPr>
            <a:endParaRPr sz="600" b="0" i="0" u="none" strike="noStrike" cap="none">
              <a:solidFill>
                <a:srgbClr val="000000"/>
              </a:solidFill>
              <a:latin typeface="Arial"/>
              <a:ea typeface="Arial"/>
              <a:cs typeface="Arial"/>
              <a:sym typeface="Arial"/>
            </a:endParaRPr>
          </a:p>
          <a:p>
            <a:pPr marL="83294" marR="0" lvl="0" indent="0" algn="l" rtl="0">
              <a:lnSpc>
                <a:spcPct val="101725"/>
              </a:lnSpc>
              <a:spcBef>
                <a:spcPts val="0"/>
              </a:spcBef>
              <a:spcAft>
                <a:spcPts val="0"/>
              </a:spcAft>
              <a:buNone/>
            </a:pPr>
            <a:r>
              <a:rPr lang="es-CO" sz="1100" b="0" i="0" u="none" strike="noStrike" cap="none">
                <a:solidFill>
                  <a:srgbClr val="000000"/>
                </a:solidFill>
                <a:latin typeface="Calibri"/>
                <a:ea typeface="Calibri"/>
                <a:cs typeface="Calibri"/>
                <a:sym typeface="Calibri"/>
              </a:rPr>
              <a:t>Administrativa</a:t>
            </a:r>
            <a:endParaRPr sz="1100" b="0" i="0" u="none" strike="noStrike" cap="none">
              <a:solidFill>
                <a:srgbClr val="000000"/>
              </a:solidFill>
              <a:latin typeface="Calibri"/>
              <a:ea typeface="Calibri"/>
              <a:cs typeface="Calibri"/>
              <a:sym typeface="Calibri"/>
            </a:endParaRPr>
          </a:p>
        </p:txBody>
      </p:sp>
      <p:sp>
        <p:nvSpPr>
          <p:cNvPr id="1034" name="Google Shape;1034;g2244ab9ddd5_0_425"/>
          <p:cNvSpPr txBox="1"/>
          <p:nvPr/>
        </p:nvSpPr>
        <p:spPr>
          <a:xfrm>
            <a:off x="638506" y="3164818"/>
            <a:ext cx="987600" cy="64800"/>
          </a:xfrm>
          <a:prstGeom prst="rect">
            <a:avLst/>
          </a:prstGeom>
          <a:noFill/>
          <a:ln>
            <a:noFill/>
          </a:ln>
        </p:spPr>
        <p:txBody>
          <a:bodyPr spcFirstLastPara="1" wrap="square" lIns="0" tIns="1200" rIns="0" bIns="0" anchor="t" anchorCtr="0">
            <a:noAutofit/>
          </a:bodyPr>
          <a:lstStyle/>
          <a:p>
            <a:pPr marL="2540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035" name="Google Shape;1035;g2244ab9ddd5_0_425"/>
          <p:cNvSpPr txBox="1"/>
          <p:nvPr/>
        </p:nvSpPr>
        <p:spPr>
          <a:xfrm>
            <a:off x="638506" y="3229525"/>
            <a:ext cx="59100" cy="3408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036" name="Google Shape;1036;g2244ab9ddd5_0_425"/>
          <p:cNvSpPr txBox="1"/>
          <p:nvPr/>
        </p:nvSpPr>
        <p:spPr>
          <a:xfrm>
            <a:off x="697550" y="3229525"/>
            <a:ext cx="821400" cy="340800"/>
          </a:xfrm>
          <a:prstGeom prst="rect">
            <a:avLst/>
          </a:prstGeom>
          <a:noFill/>
          <a:ln>
            <a:noFill/>
          </a:ln>
        </p:spPr>
        <p:txBody>
          <a:bodyPr spcFirstLastPara="1" wrap="square" lIns="0" tIns="1675"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203587" marR="0" lvl="0" indent="0" algn="l" rtl="0">
              <a:lnSpc>
                <a:spcPct val="101725"/>
              </a:lnSpc>
              <a:spcBef>
                <a:spcPts val="0"/>
              </a:spcBef>
              <a:spcAft>
                <a:spcPts val="0"/>
              </a:spcAft>
              <a:buNone/>
            </a:pPr>
            <a:r>
              <a:rPr lang="es-CO" sz="1100" b="0" i="0" u="none" strike="noStrike" cap="none">
                <a:solidFill>
                  <a:srgbClr val="000000"/>
                </a:solidFill>
                <a:latin typeface="Calibri"/>
                <a:ea typeface="Calibri"/>
                <a:cs typeface="Calibri"/>
                <a:sym typeface="Calibri"/>
              </a:rPr>
              <a:t>Técnica</a:t>
            </a:r>
            <a:endParaRPr sz="1100" b="0" i="0" u="none" strike="noStrike" cap="none">
              <a:solidFill>
                <a:srgbClr val="000000"/>
              </a:solidFill>
              <a:latin typeface="Calibri"/>
              <a:ea typeface="Calibri"/>
              <a:cs typeface="Calibri"/>
              <a:sym typeface="Calibri"/>
            </a:endParaRPr>
          </a:p>
        </p:txBody>
      </p:sp>
      <p:sp>
        <p:nvSpPr>
          <p:cNvPr id="1037" name="Google Shape;1037;g2244ab9ddd5_0_425"/>
          <p:cNvSpPr txBox="1"/>
          <p:nvPr/>
        </p:nvSpPr>
        <p:spPr>
          <a:xfrm>
            <a:off x="1518950" y="3229525"/>
            <a:ext cx="107100" cy="3408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038" name="Google Shape;1038;g2244ab9ddd5_0_425"/>
          <p:cNvSpPr txBox="1"/>
          <p:nvPr/>
        </p:nvSpPr>
        <p:spPr>
          <a:xfrm>
            <a:off x="3100975" y="2270425"/>
            <a:ext cx="2617800" cy="523200"/>
          </a:xfrm>
          <a:prstGeom prst="rect">
            <a:avLst/>
          </a:prstGeom>
          <a:noFill/>
          <a:ln>
            <a:noFill/>
          </a:ln>
        </p:spPr>
        <p:txBody>
          <a:bodyPr spcFirstLastPara="1" wrap="square" lIns="0" tIns="3150" rIns="0" bIns="0" anchor="t" anchorCtr="0">
            <a:noAutofit/>
          </a:bodyPr>
          <a:lstStyle/>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957273" marR="375690" lvl="0" indent="-556285" algn="l" rtl="0">
              <a:lnSpc>
                <a:spcPct val="120000"/>
              </a:lnSpc>
              <a:spcBef>
                <a:spcPts val="66"/>
              </a:spcBef>
              <a:spcAft>
                <a:spcPts val="0"/>
              </a:spcAft>
              <a:buNone/>
            </a:pPr>
            <a:r>
              <a:rPr lang="es-CO" sz="1100" b="1" i="0" u="none" strike="noStrike" cap="none">
                <a:solidFill>
                  <a:srgbClr val="FFFFFF"/>
                </a:solidFill>
                <a:latin typeface="Calibri"/>
                <a:ea typeface="Calibri"/>
                <a:cs typeface="Calibri"/>
                <a:sym typeface="Calibri"/>
              </a:rPr>
              <a:t>Evaluación técnica del proyecto participante</a:t>
            </a:r>
            <a:endParaRPr sz="1100" b="0" i="0" u="none" strike="noStrike" cap="none">
              <a:solidFill>
                <a:srgbClr val="000000"/>
              </a:solidFill>
              <a:latin typeface="Calibri"/>
              <a:ea typeface="Calibri"/>
              <a:cs typeface="Calibri"/>
              <a:sym typeface="Calibri"/>
            </a:endParaRPr>
          </a:p>
        </p:txBody>
      </p:sp>
      <p:sp>
        <p:nvSpPr>
          <p:cNvPr id="1039" name="Google Shape;1039;g2244ab9ddd5_0_425"/>
          <p:cNvSpPr txBox="1"/>
          <p:nvPr/>
        </p:nvSpPr>
        <p:spPr>
          <a:xfrm>
            <a:off x="2264775" y="1704200"/>
            <a:ext cx="3189900" cy="3693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040" name="Google Shape;1040;g2244ab9ddd5_0_425"/>
          <p:cNvSpPr txBox="1"/>
          <p:nvPr/>
        </p:nvSpPr>
        <p:spPr>
          <a:xfrm>
            <a:off x="2193250" y="1619600"/>
            <a:ext cx="6162300" cy="572700"/>
          </a:xfrm>
          <a:prstGeom prst="rect">
            <a:avLst/>
          </a:prstGeom>
          <a:solidFill>
            <a:schemeClr val="accent1"/>
          </a:solidFill>
          <a:ln>
            <a:noFill/>
          </a:ln>
        </p:spPr>
        <p:txBody>
          <a:bodyPr spcFirstLastPara="1" wrap="square" lIns="0" tIns="3575" rIns="0" bIns="0" anchor="t" anchorCtr="0">
            <a:noAutofit/>
          </a:bodyPr>
          <a:lstStyle/>
          <a:p>
            <a:pPr marL="0" marR="0" lvl="0" indent="0" algn="l"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a:p>
            <a:pPr marL="157248" marR="0" lvl="0" indent="0" algn="l" rtl="0">
              <a:lnSpc>
                <a:spcPct val="101725"/>
              </a:lnSpc>
              <a:spcBef>
                <a:spcPts val="0"/>
              </a:spcBef>
              <a:spcAft>
                <a:spcPts val="0"/>
              </a:spcAft>
              <a:buNone/>
            </a:pPr>
            <a:r>
              <a:rPr lang="es-CO" sz="1200" b="1" i="0" u="none" strike="noStrike" cap="none">
                <a:solidFill>
                  <a:schemeClr val="lt1"/>
                </a:solidFill>
                <a:latin typeface="Calibri"/>
                <a:ea typeface="Calibri"/>
                <a:cs typeface="Calibri"/>
                <a:sym typeface="Calibri"/>
              </a:rPr>
              <a:t>Evaluación administrativa y técnica</a:t>
            </a:r>
            <a:endParaRPr sz="1200" b="0" i="0" u="none" strike="noStrike" cap="none">
              <a:solidFill>
                <a:schemeClr val="lt1"/>
              </a:solidFill>
              <a:latin typeface="Calibri"/>
              <a:ea typeface="Calibri"/>
              <a:cs typeface="Calibri"/>
              <a:sym typeface="Calibri"/>
            </a:endParaRPr>
          </a:p>
        </p:txBody>
      </p:sp>
      <p:sp>
        <p:nvSpPr>
          <p:cNvPr id="1041" name="Google Shape;1041;g2244ab9ddd5_0_425"/>
          <p:cNvSpPr txBox="1"/>
          <p:nvPr/>
        </p:nvSpPr>
        <p:spPr>
          <a:xfrm>
            <a:off x="642150" y="1594775"/>
            <a:ext cx="962700" cy="572700"/>
          </a:xfrm>
          <a:prstGeom prst="rect">
            <a:avLst/>
          </a:prstGeom>
          <a:solidFill>
            <a:srgbClr val="674EA7"/>
          </a:solidFill>
          <a:ln>
            <a:noFill/>
          </a:ln>
        </p:spPr>
        <p:txBody>
          <a:bodyPr spcFirstLastPara="1" wrap="square" lIns="0" tIns="1900" rIns="0" bIns="0" anchor="t" anchorCtr="0">
            <a:noAutofit/>
          </a:bodyPr>
          <a:lstStyle/>
          <a:p>
            <a:pPr marL="0" marR="0" lvl="0" indent="0" algn="l" rtl="0">
              <a:lnSpc>
                <a:spcPct val="100000"/>
              </a:lnSpc>
              <a:spcBef>
                <a:spcPts val="0"/>
              </a:spcBef>
              <a:spcAft>
                <a:spcPts val="0"/>
              </a:spcAft>
              <a:buNone/>
            </a:pPr>
            <a:endParaRPr sz="800" b="0" i="0" u="none" strike="noStrike" cap="none">
              <a:solidFill>
                <a:srgbClr val="000000"/>
              </a:solidFill>
              <a:latin typeface="Arial"/>
              <a:ea typeface="Arial"/>
              <a:cs typeface="Arial"/>
              <a:sym typeface="Arial"/>
            </a:endParaRPr>
          </a:p>
          <a:p>
            <a:pPr marL="108149" marR="160577" lvl="0" indent="0" algn="l" rtl="0">
              <a:lnSpc>
                <a:spcPct val="120000"/>
              </a:lnSpc>
              <a:spcBef>
                <a:spcPts val="66"/>
              </a:spcBef>
              <a:spcAft>
                <a:spcPts val="0"/>
              </a:spcAft>
              <a:buNone/>
            </a:pPr>
            <a:r>
              <a:rPr lang="es-CO" sz="1100" b="1" i="0" u="none" strike="noStrike" cap="none">
                <a:solidFill>
                  <a:srgbClr val="FFFFFF"/>
                </a:solidFill>
                <a:latin typeface="Calibri"/>
                <a:ea typeface="Calibri"/>
                <a:cs typeface="Calibri"/>
                <a:sym typeface="Calibri"/>
              </a:rPr>
              <a:t>Verificación documental</a:t>
            </a:r>
            <a:endParaRPr sz="1100" b="0" i="0" u="none" strike="noStrike" cap="none">
              <a:solidFill>
                <a:srgbClr val="000000"/>
              </a:solidFill>
              <a:latin typeface="Calibri"/>
              <a:ea typeface="Calibri"/>
              <a:cs typeface="Calibri"/>
              <a:sym typeface="Calibri"/>
            </a:endParaRPr>
          </a:p>
        </p:txBody>
      </p:sp>
      <p:sp>
        <p:nvSpPr>
          <p:cNvPr id="1042" name="Google Shape;1042;g2244ab9ddd5_0_425"/>
          <p:cNvSpPr txBox="1"/>
          <p:nvPr/>
        </p:nvSpPr>
        <p:spPr>
          <a:xfrm>
            <a:off x="4398050" y="4379575"/>
            <a:ext cx="2366400" cy="333000"/>
          </a:xfrm>
          <a:prstGeom prst="rect">
            <a:avLst/>
          </a:prstGeom>
          <a:noFill/>
          <a:ln>
            <a:noFill/>
          </a:ln>
        </p:spPr>
        <p:txBody>
          <a:bodyPr spcFirstLastPara="1" wrap="square" lIns="0" tIns="2525" rIns="0" bIns="0" anchor="t" anchorCtr="0">
            <a:noAutofit/>
          </a:bodyPr>
          <a:lstStyle/>
          <a:p>
            <a:pPr marL="174236" marR="43209" lvl="0" indent="0" algn="l" rtl="0">
              <a:lnSpc>
                <a:spcPct val="101725"/>
              </a:lnSpc>
              <a:spcBef>
                <a:spcPts val="0"/>
              </a:spcBef>
              <a:spcAft>
                <a:spcPts val="0"/>
              </a:spcAft>
              <a:buNone/>
            </a:pPr>
            <a:r>
              <a:rPr lang="es-CO" sz="900" b="0" i="0" u="none" strike="noStrike" cap="none">
                <a:solidFill>
                  <a:srgbClr val="CC0000"/>
                </a:solidFill>
                <a:latin typeface="Arial"/>
                <a:ea typeface="Arial"/>
                <a:cs typeface="Arial"/>
                <a:sym typeface="Arial"/>
              </a:rPr>
              <a:t>●      </a:t>
            </a:r>
            <a:r>
              <a:rPr lang="es-CO" sz="900" b="0" i="0" u="none" strike="noStrike" cap="none">
                <a:solidFill>
                  <a:srgbClr val="000000"/>
                </a:solidFill>
                <a:latin typeface="Calibri"/>
                <a:ea typeface="Calibri"/>
                <a:cs typeface="Calibri"/>
                <a:sym typeface="Calibri"/>
              </a:rPr>
              <a:t>A</a:t>
            </a:r>
            <a:r>
              <a:rPr lang="es-CO" sz="900">
                <a:latin typeface="Calibri"/>
                <a:ea typeface="Calibri"/>
                <a:cs typeface="Calibri"/>
                <a:sym typeface="Calibri"/>
              </a:rPr>
              <a:t>portes a la línea de participación</a:t>
            </a:r>
            <a:endParaRPr sz="900" b="0" i="0" u="none" strike="noStrike" cap="none">
              <a:solidFill>
                <a:srgbClr val="000000"/>
              </a:solidFill>
              <a:latin typeface="Calibri"/>
              <a:ea typeface="Calibri"/>
              <a:cs typeface="Calibri"/>
              <a:sym typeface="Calibri"/>
            </a:endParaRPr>
          </a:p>
          <a:p>
            <a:pPr marL="174236" marR="0" lvl="0" indent="0" algn="l" rtl="0">
              <a:lnSpc>
                <a:spcPct val="120000"/>
              </a:lnSpc>
              <a:spcBef>
                <a:spcPts val="54"/>
              </a:spcBef>
              <a:spcAft>
                <a:spcPts val="0"/>
              </a:spcAft>
              <a:buNone/>
            </a:pPr>
            <a:r>
              <a:rPr lang="es-CO" sz="900" b="0" i="0" u="none" strike="noStrike" cap="none">
                <a:solidFill>
                  <a:srgbClr val="CC0000"/>
                </a:solidFill>
                <a:latin typeface="Arial"/>
                <a:ea typeface="Arial"/>
                <a:cs typeface="Arial"/>
                <a:sym typeface="Arial"/>
              </a:rPr>
              <a:t>●      </a:t>
            </a:r>
            <a:r>
              <a:rPr lang="es-CO" sz="900">
                <a:latin typeface="Calibri"/>
                <a:ea typeface="Calibri"/>
                <a:cs typeface="Calibri"/>
                <a:sym typeface="Calibri"/>
              </a:rPr>
              <a:t>Estrategias de medición</a:t>
            </a:r>
            <a:endParaRPr sz="900" b="0" i="0" u="none" strike="noStrike" cap="none">
              <a:solidFill>
                <a:srgbClr val="CC0000"/>
              </a:solidFill>
              <a:latin typeface="Arial"/>
              <a:ea typeface="Arial"/>
              <a:cs typeface="Arial"/>
              <a:sym typeface="Arial"/>
            </a:endParaRPr>
          </a:p>
        </p:txBody>
      </p:sp>
      <p:sp>
        <p:nvSpPr>
          <p:cNvPr id="1043" name="Google Shape;1043;g2244ab9ddd5_0_425"/>
          <p:cNvSpPr/>
          <p:nvPr/>
        </p:nvSpPr>
        <p:spPr>
          <a:xfrm>
            <a:off x="3788950" y="4716375"/>
            <a:ext cx="432725" cy="243300"/>
          </a:xfrm>
          <a:custGeom>
            <a:avLst/>
            <a:gdLst/>
            <a:ahLst/>
            <a:cxnLst/>
            <a:rect l="l" t="t" r="r" b="b"/>
            <a:pathLst>
              <a:path w="432725" h="243300" extrusionOk="0">
                <a:moveTo>
                  <a:pt x="0" y="0"/>
                </a:moveTo>
                <a:lnTo>
                  <a:pt x="432725" y="0"/>
                </a:lnTo>
                <a:lnTo>
                  <a:pt x="432725" y="243300"/>
                </a:lnTo>
                <a:lnTo>
                  <a:pt x="0" y="243300"/>
                </a:lnTo>
                <a:lnTo>
                  <a:pt x="0" y="0"/>
                </a:lnTo>
                <a:close/>
              </a:path>
            </a:pathLst>
          </a:custGeom>
          <a:solidFill>
            <a:srgbClr val="E1DE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4" name="Google Shape;1044;g2244ab9ddd5_0_425"/>
          <p:cNvSpPr/>
          <p:nvPr/>
        </p:nvSpPr>
        <p:spPr>
          <a:xfrm>
            <a:off x="2990475" y="4716375"/>
            <a:ext cx="1231200" cy="243300"/>
          </a:xfrm>
          <a:custGeom>
            <a:avLst/>
            <a:gdLst/>
            <a:ahLst/>
            <a:cxnLst/>
            <a:rect l="l" t="t" r="r" b="b"/>
            <a:pathLst>
              <a:path w="1231200" h="243300" extrusionOk="0">
                <a:moveTo>
                  <a:pt x="0" y="0"/>
                </a:moveTo>
                <a:lnTo>
                  <a:pt x="1231200" y="0"/>
                </a:lnTo>
                <a:lnTo>
                  <a:pt x="1231200" y="243300"/>
                </a:lnTo>
                <a:lnTo>
                  <a:pt x="0" y="243300"/>
                </a:lnTo>
                <a:lnTo>
                  <a:pt x="0" y="0"/>
                </a:lnTo>
                <a:close/>
              </a:path>
            </a:pathLst>
          </a:custGeom>
          <a:noFill/>
          <a:ln w="9525" cap="flat" cmpd="sng">
            <a:solidFill>
              <a:srgbClr val="5E468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5" name="Google Shape;1045;g2244ab9ddd5_0_425"/>
          <p:cNvSpPr/>
          <p:nvPr/>
        </p:nvSpPr>
        <p:spPr>
          <a:xfrm>
            <a:off x="4152824" y="4700850"/>
            <a:ext cx="2243400" cy="461700"/>
          </a:xfrm>
          <a:custGeom>
            <a:avLst/>
            <a:gdLst/>
            <a:ahLst/>
            <a:cxnLst/>
            <a:rect l="l" t="t" r="r" b="b"/>
            <a:pathLst>
              <a:path w="2243400" h="461700" extrusionOk="0">
                <a:moveTo>
                  <a:pt x="0" y="0"/>
                </a:moveTo>
                <a:lnTo>
                  <a:pt x="2243400" y="0"/>
                </a:lnTo>
                <a:lnTo>
                  <a:pt x="2243400" y="461700"/>
                </a:lnTo>
                <a:lnTo>
                  <a:pt x="0" y="461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6" name="Google Shape;1046;g2244ab9ddd5_0_425"/>
          <p:cNvSpPr/>
          <p:nvPr/>
        </p:nvSpPr>
        <p:spPr>
          <a:xfrm>
            <a:off x="4313350" y="4762625"/>
            <a:ext cx="141600" cy="216600"/>
          </a:xfrm>
          <a:custGeom>
            <a:avLst/>
            <a:gdLst/>
            <a:ahLst/>
            <a:cxnLst/>
            <a:rect l="l" t="t" r="r" b="b"/>
            <a:pathLst>
              <a:path w="141600" h="216600" extrusionOk="0">
                <a:moveTo>
                  <a:pt x="70800" y="54150"/>
                </a:moveTo>
                <a:lnTo>
                  <a:pt x="70800" y="0"/>
                </a:lnTo>
                <a:lnTo>
                  <a:pt x="141600" y="108300"/>
                </a:lnTo>
                <a:lnTo>
                  <a:pt x="70800" y="216600"/>
                </a:lnTo>
                <a:lnTo>
                  <a:pt x="70800" y="162450"/>
                </a:lnTo>
                <a:lnTo>
                  <a:pt x="0" y="162450"/>
                </a:lnTo>
                <a:lnTo>
                  <a:pt x="0" y="54150"/>
                </a:lnTo>
                <a:lnTo>
                  <a:pt x="70800" y="54150"/>
                </a:lnTo>
                <a:close/>
              </a:path>
            </a:pathLst>
          </a:custGeom>
          <a:solidFill>
            <a:srgbClr val="F4A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7" name="Google Shape;1047;g2244ab9ddd5_0_425"/>
          <p:cNvSpPr/>
          <p:nvPr/>
        </p:nvSpPr>
        <p:spPr>
          <a:xfrm>
            <a:off x="4313350" y="4762625"/>
            <a:ext cx="141600" cy="216600"/>
          </a:xfrm>
          <a:custGeom>
            <a:avLst/>
            <a:gdLst/>
            <a:ahLst/>
            <a:cxnLst/>
            <a:rect l="l" t="t" r="r" b="b"/>
            <a:pathLst>
              <a:path w="141600" h="216600" extrusionOk="0">
                <a:moveTo>
                  <a:pt x="0" y="54150"/>
                </a:moveTo>
                <a:lnTo>
                  <a:pt x="70800" y="54150"/>
                </a:lnTo>
                <a:lnTo>
                  <a:pt x="70800" y="0"/>
                </a:lnTo>
                <a:lnTo>
                  <a:pt x="141600" y="108300"/>
                </a:lnTo>
                <a:lnTo>
                  <a:pt x="70800" y="216600"/>
                </a:lnTo>
                <a:lnTo>
                  <a:pt x="70800" y="162450"/>
                </a:lnTo>
                <a:lnTo>
                  <a:pt x="0" y="162450"/>
                </a:lnTo>
                <a:lnTo>
                  <a:pt x="0" y="54150"/>
                </a:lnTo>
                <a:close/>
              </a:path>
            </a:pathLst>
          </a:custGeom>
          <a:noFill/>
          <a:ln w="9525" cap="flat" cmpd="sng">
            <a:solidFill>
              <a:srgbClr val="FF99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8" name="Google Shape;1048;g2244ab9ddd5_0_425"/>
          <p:cNvSpPr txBox="1"/>
          <p:nvPr/>
        </p:nvSpPr>
        <p:spPr>
          <a:xfrm>
            <a:off x="2981393" y="4697550"/>
            <a:ext cx="807600" cy="262200"/>
          </a:xfrm>
          <a:prstGeom prst="rect">
            <a:avLst/>
          </a:prstGeom>
          <a:noFill/>
          <a:ln>
            <a:noFill/>
          </a:ln>
        </p:spPr>
        <p:txBody>
          <a:bodyPr spcFirstLastPara="1" wrap="square" lIns="0" tIns="47625" rIns="0" bIns="0" anchor="t" anchorCtr="0">
            <a:noAutofit/>
          </a:bodyPr>
          <a:lstStyle/>
          <a:p>
            <a:pPr marL="71880" marR="0" lvl="0" indent="0" algn="l" rtl="0">
              <a:lnSpc>
                <a:spcPct val="101725"/>
              </a:lnSpc>
              <a:spcBef>
                <a:spcPts val="0"/>
              </a:spcBef>
              <a:spcAft>
                <a:spcPts val="0"/>
              </a:spcAft>
              <a:buNone/>
            </a:pPr>
            <a:r>
              <a:rPr lang="es-CO" sz="1100" b="0" i="0" u="none" strike="noStrike" cap="none">
                <a:solidFill>
                  <a:srgbClr val="000000"/>
                </a:solidFill>
                <a:latin typeface="Calibri"/>
                <a:ea typeface="Calibri"/>
                <a:cs typeface="Calibri"/>
                <a:sym typeface="Calibri"/>
              </a:rPr>
              <a:t>Sustentación</a:t>
            </a:r>
            <a:endParaRPr sz="1100" b="0" i="0" u="none" strike="noStrike" cap="none">
              <a:solidFill>
                <a:srgbClr val="000000"/>
              </a:solidFill>
              <a:latin typeface="Calibri"/>
              <a:ea typeface="Calibri"/>
              <a:cs typeface="Calibri"/>
              <a:sym typeface="Calibri"/>
            </a:endParaRPr>
          </a:p>
        </p:txBody>
      </p:sp>
      <p:sp>
        <p:nvSpPr>
          <p:cNvPr id="1049" name="Google Shape;1049;g2244ab9ddd5_0_425"/>
          <p:cNvSpPr txBox="1"/>
          <p:nvPr/>
        </p:nvSpPr>
        <p:spPr>
          <a:xfrm>
            <a:off x="3788950" y="4697550"/>
            <a:ext cx="453300" cy="2622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050" name="Google Shape;1050;g2244ab9ddd5_0_425"/>
          <p:cNvSpPr txBox="1"/>
          <p:nvPr/>
        </p:nvSpPr>
        <p:spPr>
          <a:xfrm>
            <a:off x="4242300" y="4697550"/>
            <a:ext cx="2243400" cy="102900"/>
          </a:xfrm>
          <a:prstGeom prst="rect">
            <a:avLst/>
          </a:prstGeom>
          <a:noFill/>
          <a:ln>
            <a:noFill/>
          </a:ln>
        </p:spPr>
        <p:txBody>
          <a:bodyPr spcFirstLastPara="1" wrap="square" lIns="0" tIns="1325" rIns="0" bIns="0" anchor="t" anchorCtr="0">
            <a:noAutofit/>
          </a:bodyPr>
          <a:lstStyle/>
          <a:p>
            <a:pPr marL="25400" marR="0" lvl="0" indent="0" algn="l" rtl="0">
              <a:lnSpc>
                <a:spcPct val="10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sp>
        <p:nvSpPr>
          <p:cNvPr id="1051" name="Google Shape;1051;g2244ab9ddd5_0_425"/>
          <p:cNvSpPr txBox="1"/>
          <p:nvPr/>
        </p:nvSpPr>
        <p:spPr>
          <a:xfrm>
            <a:off x="6485700" y="4697550"/>
            <a:ext cx="41700" cy="102900"/>
          </a:xfrm>
          <a:prstGeom prst="rect">
            <a:avLst/>
          </a:prstGeom>
          <a:noFill/>
          <a:ln>
            <a:noFill/>
          </a:ln>
        </p:spPr>
        <p:txBody>
          <a:bodyPr spcFirstLastPara="1" wrap="square" lIns="0" tIns="1325" rIns="0" bIns="0" anchor="t" anchorCtr="0">
            <a:noAutofit/>
          </a:bodyPr>
          <a:lstStyle/>
          <a:p>
            <a:pPr marL="25400" marR="0" lvl="0" indent="0" algn="l" rtl="0">
              <a:lnSpc>
                <a:spcPct val="100000"/>
              </a:lnSpc>
              <a:spcBef>
                <a:spcPts val="0"/>
              </a:spcBef>
              <a:spcAft>
                <a:spcPts val="0"/>
              </a:spcAft>
              <a:buNone/>
            </a:pPr>
            <a:endParaRPr sz="800" b="0" i="0" u="none" strike="noStrike" cap="none">
              <a:solidFill>
                <a:srgbClr val="000000"/>
              </a:solidFill>
              <a:latin typeface="Arial"/>
              <a:ea typeface="Arial"/>
              <a:cs typeface="Arial"/>
              <a:sym typeface="Arial"/>
            </a:endParaRPr>
          </a:p>
        </p:txBody>
      </p:sp>
      <p:sp>
        <p:nvSpPr>
          <p:cNvPr id="1052" name="Google Shape;1052;g2244ab9ddd5_0_425"/>
          <p:cNvSpPr txBox="1"/>
          <p:nvPr/>
        </p:nvSpPr>
        <p:spPr>
          <a:xfrm>
            <a:off x="6485700" y="4800475"/>
            <a:ext cx="41700" cy="3621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053" name="Google Shape;1053;g2244ab9ddd5_0_425"/>
          <p:cNvSpPr txBox="1"/>
          <p:nvPr/>
        </p:nvSpPr>
        <p:spPr>
          <a:xfrm>
            <a:off x="2981393" y="4959675"/>
            <a:ext cx="807600" cy="55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4" name="Google Shape;1054;g2244ab9ddd5_0_425"/>
          <p:cNvSpPr txBox="1"/>
          <p:nvPr/>
        </p:nvSpPr>
        <p:spPr>
          <a:xfrm>
            <a:off x="3788950" y="4959675"/>
            <a:ext cx="453300" cy="55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5" name="Google Shape;1055;g2244ab9ddd5_0_425"/>
          <p:cNvSpPr txBox="1"/>
          <p:nvPr/>
        </p:nvSpPr>
        <p:spPr>
          <a:xfrm>
            <a:off x="4393800" y="4771600"/>
            <a:ext cx="2366400" cy="333000"/>
          </a:xfrm>
          <a:prstGeom prst="rect">
            <a:avLst/>
          </a:prstGeom>
          <a:noFill/>
          <a:ln>
            <a:noFill/>
          </a:ln>
        </p:spPr>
        <p:txBody>
          <a:bodyPr spcFirstLastPara="1" wrap="square" lIns="0" tIns="2525" rIns="0" bIns="0" anchor="t" anchorCtr="0">
            <a:noAutofit/>
          </a:bodyPr>
          <a:lstStyle/>
          <a:p>
            <a:pPr marL="174236" marR="43209" lvl="0" indent="0" algn="l" rtl="0">
              <a:lnSpc>
                <a:spcPct val="101725"/>
              </a:lnSpc>
              <a:spcBef>
                <a:spcPts val="0"/>
              </a:spcBef>
              <a:spcAft>
                <a:spcPts val="0"/>
              </a:spcAft>
              <a:buNone/>
            </a:pPr>
            <a:r>
              <a:rPr lang="es-CO" sz="900" b="0" i="0" u="none" strike="noStrike" cap="none">
                <a:solidFill>
                  <a:srgbClr val="CC0000"/>
                </a:solidFill>
                <a:latin typeface="Arial"/>
                <a:ea typeface="Arial"/>
                <a:cs typeface="Arial"/>
                <a:sym typeface="Arial"/>
              </a:rPr>
              <a:t>●      </a:t>
            </a:r>
            <a:r>
              <a:rPr lang="es-CO" sz="900" b="0" i="0" u="none" strike="noStrike" cap="none">
                <a:solidFill>
                  <a:srgbClr val="000000"/>
                </a:solidFill>
                <a:latin typeface="Calibri"/>
                <a:ea typeface="Calibri"/>
                <a:cs typeface="Calibri"/>
                <a:sym typeface="Calibri"/>
              </a:rPr>
              <a:t>Presentación ante el equipo evaluador</a:t>
            </a:r>
            <a:endParaRPr sz="900" b="0" i="0" u="none" strike="noStrike" cap="none">
              <a:solidFill>
                <a:srgbClr val="000000"/>
              </a:solidFill>
              <a:latin typeface="Calibri"/>
              <a:ea typeface="Calibri"/>
              <a:cs typeface="Calibri"/>
              <a:sym typeface="Calibri"/>
            </a:endParaRPr>
          </a:p>
          <a:p>
            <a:pPr marL="174236" marR="0" lvl="0" indent="0" algn="l" rtl="0">
              <a:lnSpc>
                <a:spcPct val="120000"/>
              </a:lnSpc>
              <a:spcBef>
                <a:spcPts val="54"/>
              </a:spcBef>
              <a:spcAft>
                <a:spcPts val="0"/>
              </a:spcAft>
              <a:buNone/>
            </a:pPr>
            <a:endParaRPr sz="900" b="0" i="0" u="none" strike="noStrike" cap="none">
              <a:solidFill>
                <a:srgbClr val="CC0000"/>
              </a:solidFill>
              <a:latin typeface="Arial"/>
              <a:ea typeface="Arial"/>
              <a:cs typeface="Arial"/>
              <a:sym typeface="Arial"/>
            </a:endParaRPr>
          </a:p>
        </p:txBody>
      </p:sp>
      <p:pic>
        <p:nvPicPr>
          <p:cNvPr id="1056" name="Google Shape;1056;g2244ab9ddd5_0_425"/>
          <p:cNvPicPr preferRelativeResize="0"/>
          <p:nvPr/>
        </p:nvPicPr>
        <p:blipFill rotWithShape="1">
          <a:blip r:embed="rId3">
            <a:alphaModFix/>
          </a:blip>
          <a:srcRect/>
          <a:stretch/>
        </p:blipFill>
        <p:spPr>
          <a:xfrm>
            <a:off x="7300580" y="0"/>
            <a:ext cx="1843419" cy="5143501"/>
          </a:xfrm>
          <a:prstGeom prst="rect">
            <a:avLst/>
          </a:prstGeom>
          <a:noFill/>
          <a:ln>
            <a:noFill/>
          </a:ln>
        </p:spPr>
      </p:pic>
      <p:sp>
        <p:nvSpPr>
          <p:cNvPr id="1057" name="Google Shape;1057;g2244ab9ddd5_0_425"/>
          <p:cNvSpPr txBox="1"/>
          <p:nvPr/>
        </p:nvSpPr>
        <p:spPr>
          <a:xfrm>
            <a:off x="2872572" y="2928150"/>
            <a:ext cx="1474800" cy="464100"/>
          </a:xfrm>
          <a:prstGeom prst="rect">
            <a:avLst/>
          </a:prstGeom>
          <a:noFill/>
          <a:ln>
            <a:noFill/>
          </a:ln>
        </p:spPr>
        <p:txBody>
          <a:bodyPr spcFirstLastPara="1" wrap="square" lIns="91425" tIns="91425" rIns="91425" bIns="91425" anchor="t" anchorCtr="0">
            <a:spAutoFit/>
          </a:bodyPr>
          <a:lstStyle/>
          <a:p>
            <a:pPr marL="71880" lvl="0" indent="0" algn="l" rtl="0">
              <a:lnSpc>
                <a:spcPct val="101725"/>
              </a:lnSpc>
              <a:spcBef>
                <a:spcPts val="0"/>
              </a:spcBef>
              <a:spcAft>
                <a:spcPts val="0"/>
              </a:spcAft>
              <a:buNone/>
            </a:pPr>
            <a:r>
              <a:rPr lang="es-CO" sz="900">
                <a:solidFill>
                  <a:schemeClr val="dk1"/>
                </a:solidFill>
                <a:latin typeface="Roboto Light"/>
                <a:ea typeface="Roboto Light"/>
                <a:cs typeface="Roboto Light"/>
                <a:sym typeface="Roboto Light"/>
              </a:rPr>
              <a:t>Pertinencia y Bases Contextuales</a:t>
            </a:r>
            <a:endParaRPr sz="900">
              <a:solidFill>
                <a:schemeClr val="dk1"/>
              </a:solidFill>
              <a:latin typeface="Roboto Light"/>
              <a:ea typeface="Roboto Light"/>
              <a:cs typeface="Roboto Light"/>
              <a:sym typeface="Roboto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g2244f8a1222_0_38"/>
          <p:cNvSpPr txBox="1"/>
          <p:nvPr/>
        </p:nvSpPr>
        <p:spPr>
          <a:xfrm>
            <a:off x="6485700" y="4800475"/>
            <a:ext cx="41700" cy="3621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1063" name="Google Shape;1063;g2244f8a1222_0_38"/>
          <p:cNvSpPr txBox="1"/>
          <p:nvPr/>
        </p:nvSpPr>
        <p:spPr>
          <a:xfrm>
            <a:off x="2981393" y="4959675"/>
            <a:ext cx="807600" cy="55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4" name="Google Shape;1064;g2244f8a1222_0_38"/>
          <p:cNvSpPr txBox="1"/>
          <p:nvPr/>
        </p:nvSpPr>
        <p:spPr>
          <a:xfrm>
            <a:off x="3788950" y="4959675"/>
            <a:ext cx="453300" cy="55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5" name="Google Shape;1065;g2244f8a1222_0_38"/>
          <p:cNvSpPr/>
          <p:nvPr/>
        </p:nvSpPr>
        <p:spPr>
          <a:xfrm>
            <a:off x="3204473" y="4505049"/>
            <a:ext cx="2238364" cy="329587"/>
          </a:xfrm>
          <a:custGeom>
            <a:avLst/>
            <a:gdLst/>
            <a:ahLst/>
            <a:cxnLst/>
            <a:rect l="l" t="t" r="r" b="b"/>
            <a:pathLst>
              <a:path w="2522100" h="410700" extrusionOk="0">
                <a:moveTo>
                  <a:pt x="0" y="0"/>
                </a:moveTo>
                <a:lnTo>
                  <a:pt x="2522100" y="0"/>
                </a:lnTo>
                <a:lnTo>
                  <a:pt x="2522100" y="410700"/>
                </a:lnTo>
                <a:lnTo>
                  <a:pt x="0" y="410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6" name="Google Shape;1066;g2244f8a1222_0_38"/>
          <p:cNvSpPr/>
          <p:nvPr/>
        </p:nvSpPr>
        <p:spPr>
          <a:xfrm>
            <a:off x="4849629" y="3813923"/>
            <a:ext cx="3746259" cy="706472"/>
          </a:xfrm>
          <a:custGeom>
            <a:avLst/>
            <a:gdLst/>
            <a:ahLst/>
            <a:cxnLst/>
            <a:rect l="l" t="t" r="r" b="b"/>
            <a:pathLst>
              <a:path w="3161400" h="661800" extrusionOk="0">
                <a:moveTo>
                  <a:pt x="0" y="0"/>
                </a:moveTo>
                <a:lnTo>
                  <a:pt x="3161400" y="0"/>
                </a:lnTo>
                <a:lnTo>
                  <a:pt x="3161400" y="661800"/>
                </a:lnTo>
                <a:lnTo>
                  <a:pt x="0" y="6618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67" name="Google Shape;1067;g2244f8a1222_0_38"/>
          <p:cNvGrpSpPr/>
          <p:nvPr/>
        </p:nvGrpSpPr>
        <p:grpSpPr>
          <a:xfrm>
            <a:off x="16257497" y="553836"/>
            <a:ext cx="1106449" cy="5495761"/>
            <a:chOff x="10943683" y="-103"/>
            <a:chExt cx="1245300" cy="6857700"/>
          </a:xfrm>
        </p:grpSpPr>
        <p:sp>
          <p:nvSpPr>
            <p:cNvPr id="1068" name="Google Shape;1068;g2244f8a1222_0_38"/>
            <p:cNvSpPr/>
            <p:nvPr/>
          </p:nvSpPr>
          <p:spPr>
            <a:xfrm flipH="1">
              <a:off x="10943683" y="2532197"/>
              <a:ext cx="1245300" cy="4325400"/>
            </a:xfrm>
            <a:prstGeom prst="rtTriangle">
              <a:avLst/>
            </a:prstGeom>
            <a:solidFill>
              <a:srgbClr val="FF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9" name="Google Shape;1069;g2244f8a1222_0_38"/>
            <p:cNvSpPr/>
            <p:nvPr/>
          </p:nvSpPr>
          <p:spPr>
            <a:xfrm rot="10800000">
              <a:off x="10943683" y="-103"/>
              <a:ext cx="1245300" cy="2532300"/>
            </a:xfrm>
            <a:prstGeom prst="rtTriangle">
              <a:avLst/>
            </a:prstGeom>
            <a:solidFill>
              <a:srgbClr val="FFC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pic>
          <p:nvPicPr>
            <p:cNvPr id="1070" name="Google Shape;1070;g2244f8a1222_0_38"/>
            <p:cNvPicPr preferRelativeResize="0"/>
            <p:nvPr/>
          </p:nvPicPr>
          <p:blipFill rotWithShape="1">
            <a:blip r:embed="rId3">
              <a:alphaModFix/>
            </a:blip>
            <a:srcRect/>
            <a:stretch/>
          </p:blipFill>
          <p:spPr>
            <a:xfrm>
              <a:off x="11155222" y="6463695"/>
              <a:ext cx="954716" cy="312334"/>
            </a:xfrm>
            <a:prstGeom prst="rect">
              <a:avLst/>
            </a:prstGeom>
            <a:noFill/>
            <a:ln>
              <a:noFill/>
            </a:ln>
          </p:spPr>
        </p:pic>
      </p:grpSp>
      <p:sp>
        <p:nvSpPr>
          <p:cNvPr id="1071" name="Google Shape;1071;g2244f8a1222_0_38"/>
          <p:cNvSpPr/>
          <p:nvPr/>
        </p:nvSpPr>
        <p:spPr>
          <a:xfrm>
            <a:off x="3204473" y="3976710"/>
            <a:ext cx="2238364" cy="267473"/>
          </a:xfrm>
          <a:custGeom>
            <a:avLst/>
            <a:gdLst/>
            <a:ahLst/>
            <a:cxnLst/>
            <a:rect l="l" t="t" r="r" b="b"/>
            <a:pathLst>
              <a:path w="2522100" h="333300" extrusionOk="0">
                <a:moveTo>
                  <a:pt x="0" y="0"/>
                </a:moveTo>
                <a:lnTo>
                  <a:pt x="2522100" y="0"/>
                </a:lnTo>
                <a:lnTo>
                  <a:pt x="2522100" y="333300"/>
                </a:lnTo>
                <a:lnTo>
                  <a:pt x="0" y="3333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2" name="Google Shape;1072;g2244f8a1222_0_38"/>
          <p:cNvSpPr/>
          <p:nvPr/>
        </p:nvSpPr>
        <p:spPr>
          <a:xfrm>
            <a:off x="4985123" y="1684676"/>
            <a:ext cx="3430931" cy="244031"/>
          </a:xfrm>
          <a:custGeom>
            <a:avLst/>
            <a:gdLst/>
            <a:ahLst/>
            <a:cxnLst/>
            <a:rect l="l" t="t" r="r" b="b"/>
            <a:pathLst>
              <a:path w="2895300" h="228600" extrusionOk="0">
                <a:moveTo>
                  <a:pt x="0" y="0"/>
                </a:moveTo>
                <a:lnTo>
                  <a:pt x="2895300" y="0"/>
                </a:lnTo>
                <a:lnTo>
                  <a:pt x="2895300" y="228600"/>
                </a:lnTo>
                <a:lnTo>
                  <a:pt x="0" y="2286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3" name="Google Shape;1073;g2244f8a1222_0_38"/>
          <p:cNvSpPr/>
          <p:nvPr/>
        </p:nvSpPr>
        <p:spPr>
          <a:xfrm>
            <a:off x="4985123" y="2173199"/>
            <a:ext cx="3512696" cy="361562"/>
          </a:xfrm>
          <a:custGeom>
            <a:avLst/>
            <a:gdLst/>
            <a:ahLst/>
            <a:cxnLst/>
            <a:rect l="l" t="t" r="r" b="b"/>
            <a:pathLst>
              <a:path w="2964300" h="338700" extrusionOk="0">
                <a:moveTo>
                  <a:pt x="0" y="0"/>
                </a:moveTo>
                <a:lnTo>
                  <a:pt x="2964300" y="0"/>
                </a:lnTo>
                <a:lnTo>
                  <a:pt x="2964300" y="338700"/>
                </a:lnTo>
                <a:lnTo>
                  <a:pt x="0" y="338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4" name="Google Shape;1074;g2244f8a1222_0_38"/>
          <p:cNvSpPr/>
          <p:nvPr/>
        </p:nvSpPr>
        <p:spPr>
          <a:xfrm>
            <a:off x="4985123" y="1928938"/>
            <a:ext cx="3430931" cy="361562"/>
          </a:xfrm>
          <a:custGeom>
            <a:avLst/>
            <a:gdLst/>
            <a:ahLst/>
            <a:cxnLst/>
            <a:rect l="l" t="t" r="r" b="b"/>
            <a:pathLst>
              <a:path w="2895300" h="338700" extrusionOk="0">
                <a:moveTo>
                  <a:pt x="0" y="0"/>
                </a:moveTo>
                <a:lnTo>
                  <a:pt x="2895300" y="0"/>
                </a:lnTo>
                <a:lnTo>
                  <a:pt x="2895300" y="338700"/>
                </a:lnTo>
                <a:lnTo>
                  <a:pt x="0" y="3387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5" name="Google Shape;1075;g2244f8a1222_0_38"/>
          <p:cNvSpPr txBox="1"/>
          <p:nvPr/>
        </p:nvSpPr>
        <p:spPr>
          <a:xfrm>
            <a:off x="8415016" y="2173199"/>
            <a:ext cx="81900" cy="117600"/>
          </a:xfrm>
          <a:prstGeom prst="rect">
            <a:avLst/>
          </a:prstGeom>
          <a:noFill/>
          <a:ln>
            <a:noFill/>
          </a:ln>
        </p:spPr>
        <p:txBody>
          <a:bodyPr spcFirstLastPara="1" wrap="square" lIns="0" tIns="2875" rIns="0" bIns="0" anchor="t" anchorCtr="0">
            <a:noAutofit/>
          </a:bodyPr>
          <a:lstStyle/>
          <a:p>
            <a:pPr marL="38100" marR="0" lvl="0" indent="0" algn="l" rtl="0">
              <a:lnSpc>
                <a:spcPct val="100000"/>
              </a:lnSpc>
              <a:spcBef>
                <a:spcPts val="0"/>
              </a:spcBef>
              <a:spcAft>
                <a:spcPts val="0"/>
              </a:spcAft>
              <a:buNone/>
            </a:pPr>
            <a:endParaRPr sz="1100">
              <a:solidFill>
                <a:srgbClr val="000000"/>
              </a:solidFill>
              <a:latin typeface="Calibri"/>
              <a:ea typeface="Calibri"/>
              <a:cs typeface="Calibri"/>
              <a:sym typeface="Calibri"/>
            </a:endParaRPr>
          </a:p>
        </p:txBody>
      </p:sp>
      <p:sp>
        <p:nvSpPr>
          <p:cNvPr id="1076" name="Google Shape;1076;g2244f8a1222_0_38"/>
          <p:cNvSpPr txBox="1"/>
          <p:nvPr/>
        </p:nvSpPr>
        <p:spPr>
          <a:xfrm>
            <a:off x="4974816" y="2452908"/>
            <a:ext cx="3429900" cy="81900"/>
          </a:xfrm>
          <a:prstGeom prst="rect">
            <a:avLst/>
          </a:prstGeom>
          <a:noFill/>
          <a:ln>
            <a:noFill/>
          </a:ln>
        </p:spPr>
        <p:txBody>
          <a:bodyPr spcFirstLastPara="1" wrap="square" lIns="0" tIns="975" rIns="0" bIns="0" anchor="t" anchorCtr="0">
            <a:noAutofit/>
          </a:bodyPr>
          <a:lstStyle/>
          <a:p>
            <a:pPr marL="38100" marR="0" lvl="0" indent="0" algn="l" rtl="0">
              <a:lnSpc>
                <a:spcPct val="100000"/>
              </a:lnSpc>
              <a:spcBef>
                <a:spcPts val="0"/>
              </a:spcBef>
              <a:spcAft>
                <a:spcPts val="0"/>
              </a:spcAft>
              <a:buNone/>
            </a:pPr>
            <a:endParaRPr sz="800">
              <a:solidFill>
                <a:srgbClr val="000000"/>
              </a:solidFill>
              <a:latin typeface="Calibri"/>
              <a:ea typeface="Calibri"/>
              <a:cs typeface="Calibri"/>
              <a:sym typeface="Calibri"/>
            </a:endParaRPr>
          </a:p>
        </p:txBody>
      </p:sp>
      <p:sp>
        <p:nvSpPr>
          <p:cNvPr id="1077" name="Google Shape;1077;g2244f8a1222_0_38"/>
          <p:cNvSpPr txBox="1"/>
          <p:nvPr/>
        </p:nvSpPr>
        <p:spPr>
          <a:xfrm>
            <a:off x="8404710" y="2452908"/>
            <a:ext cx="92100" cy="81900"/>
          </a:xfrm>
          <a:prstGeom prst="rect">
            <a:avLst/>
          </a:prstGeom>
          <a:noFill/>
          <a:ln>
            <a:noFill/>
          </a:ln>
        </p:spPr>
        <p:txBody>
          <a:bodyPr spcFirstLastPara="1" wrap="square" lIns="0" tIns="975" rIns="0" bIns="0" anchor="t" anchorCtr="0">
            <a:noAutofit/>
          </a:bodyPr>
          <a:lstStyle/>
          <a:p>
            <a:pPr marL="38100" marR="0" lvl="0" indent="0" algn="l" rtl="0">
              <a:lnSpc>
                <a:spcPct val="100000"/>
              </a:lnSpc>
              <a:spcBef>
                <a:spcPts val="0"/>
              </a:spcBef>
              <a:spcAft>
                <a:spcPts val="0"/>
              </a:spcAft>
              <a:buNone/>
            </a:pPr>
            <a:endParaRPr sz="800">
              <a:solidFill>
                <a:srgbClr val="000000"/>
              </a:solidFill>
              <a:latin typeface="Calibri"/>
              <a:ea typeface="Calibri"/>
              <a:cs typeface="Calibri"/>
              <a:sym typeface="Calibri"/>
            </a:endParaRPr>
          </a:p>
        </p:txBody>
      </p:sp>
      <p:sp>
        <p:nvSpPr>
          <p:cNvPr id="1078" name="Google Shape;1078;g2244f8a1222_0_38"/>
          <p:cNvSpPr txBox="1"/>
          <p:nvPr/>
        </p:nvSpPr>
        <p:spPr>
          <a:xfrm>
            <a:off x="8404710" y="2535103"/>
            <a:ext cx="92100" cy="1012500"/>
          </a:xfrm>
          <a:prstGeom prst="rect">
            <a:avLst/>
          </a:prstGeom>
          <a:noFill/>
          <a:ln>
            <a:noFill/>
          </a:ln>
        </p:spPr>
        <p:txBody>
          <a:bodyPr spcFirstLastPara="1" wrap="square" lIns="0" tIns="0" rIns="0" bIns="0" anchor="t" anchorCtr="0">
            <a:noAutofit/>
          </a:bodyPr>
          <a:lstStyle/>
          <a:p>
            <a:pPr marL="38100" marR="0" lvl="0" indent="0" algn="l" rtl="0">
              <a:lnSpc>
                <a:spcPct val="100000"/>
              </a:lnSpc>
              <a:spcBef>
                <a:spcPts val="0"/>
              </a:spcBef>
              <a:spcAft>
                <a:spcPts val="0"/>
              </a:spcAft>
              <a:buNone/>
            </a:pPr>
            <a:endParaRPr sz="1300">
              <a:solidFill>
                <a:srgbClr val="000000"/>
              </a:solidFill>
              <a:latin typeface="Calibri"/>
              <a:ea typeface="Calibri"/>
              <a:cs typeface="Calibri"/>
              <a:sym typeface="Calibri"/>
            </a:endParaRPr>
          </a:p>
        </p:txBody>
      </p:sp>
      <p:sp>
        <p:nvSpPr>
          <p:cNvPr id="1079" name="Google Shape;1079;g2244f8a1222_0_38"/>
          <p:cNvSpPr txBox="1"/>
          <p:nvPr/>
        </p:nvSpPr>
        <p:spPr>
          <a:xfrm>
            <a:off x="5388227" y="1502121"/>
            <a:ext cx="3210300" cy="470100"/>
          </a:xfrm>
          <a:prstGeom prst="rect">
            <a:avLst/>
          </a:prstGeom>
          <a:noFill/>
          <a:ln>
            <a:noFill/>
          </a:ln>
        </p:spPr>
        <p:txBody>
          <a:bodyPr spcFirstLastPara="1" wrap="square" lIns="0" tIns="1800" rIns="0" bIns="0" anchor="t" anchorCtr="0">
            <a:noAutofit/>
          </a:bodyPr>
          <a:lstStyle/>
          <a:p>
            <a:pPr marL="94424" lvl="0" indent="0" algn="l" rtl="0">
              <a:lnSpc>
                <a:spcPct val="101725"/>
              </a:lnSpc>
              <a:spcBef>
                <a:spcPts val="992"/>
              </a:spcBef>
              <a:spcAft>
                <a:spcPts val="0"/>
              </a:spcAft>
              <a:buClr>
                <a:schemeClr val="dk1"/>
              </a:buClr>
              <a:buFont typeface="Arial"/>
              <a:buNone/>
            </a:pPr>
            <a:endParaRPr sz="1000">
              <a:solidFill>
                <a:srgbClr val="8064A2"/>
              </a:solidFill>
              <a:latin typeface="Lexend"/>
              <a:ea typeface="Lexend"/>
              <a:cs typeface="Lexend"/>
              <a:sym typeface="Lexend"/>
            </a:endParaRPr>
          </a:p>
          <a:p>
            <a:pPr marL="94424" marR="0" lvl="0" indent="0" algn="l" rtl="0">
              <a:lnSpc>
                <a:spcPct val="101725"/>
              </a:lnSpc>
              <a:spcBef>
                <a:spcPts val="992"/>
              </a:spcBef>
              <a:spcAft>
                <a:spcPts val="0"/>
              </a:spcAft>
              <a:buNone/>
            </a:pPr>
            <a:endParaRPr sz="1000">
              <a:solidFill>
                <a:srgbClr val="434343"/>
              </a:solidFill>
              <a:latin typeface="Lexend"/>
              <a:ea typeface="Lexend"/>
              <a:cs typeface="Lexend"/>
              <a:sym typeface="Lexend"/>
            </a:endParaRPr>
          </a:p>
        </p:txBody>
      </p:sp>
      <p:sp>
        <p:nvSpPr>
          <p:cNvPr id="1080" name="Google Shape;1080;g2244f8a1222_0_38"/>
          <p:cNvSpPr txBox="1"/>
          <p:nvPr/>
        </p:nvSpPr>
        <p:spPr>
          <a:xfrm>
            <a:off x="676606" y="232025"/>
            <a:ext cx="7741200" cy="459000"/>
          </a:xfrm>
          <a:prstGeom prst="rect">
            <a:avLst/>
          </a:prstGeom>
          <a:noFill/>
          <a:ln>
            <a:noFill/>
          </a:ln>
        </p:spPr>
        <p:txBody>
          <a:bodyPr spcFirstLastPara="1" wrap="square" lIns="0" tIns="175" rIns="0" bIns="0" anchor="t" anchorCtr="0">
            <a:noAutofit/>
          </a:bodyPr>
          <a:lstStyle/>
          <a:p>
            <a:pPr marL="0" marR="0" lvl="0" indent="0" algn="l" rtl="0">
              <a:lnSpc>
                <a:spcPct val="100000"/>
              </a:lnSpc>
              <a:spcBef>
                <a:spcPts val="0"/>
              </a:spcBef>
              <a:spcAft>
                <a:spcPts val="0"/>
              </a:spcAft>
              <a:buNone/>
            </a:pPr>
            <a:endParaRPr sz="650">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CO" sz="1800" b="1">
                <a:solidFill>
                  <a:srgbClr val="7030A0"/>
                </a:solidFill>
              </a:rPr>
              <a:t>RESUMEN MODALIDAD PROYECTOS METROPOLITANOS</a:t>
            </a:r>
            <a:endParaRPr sz="1800" b="1">
              <a:solidFill>
                <a:srgbClr val="7030A0"/>
              </a:solidFill>
            </a:endParaRPr>
          </a:p>
          <a:p>
            <a:pPr marL="149715" marR="0" lvl="0" indent="0" algn="l" rtl="0">
              <a:lnSpc>
                <a:spcPct val="101725"/>
              </a:lnSpc>
              <a:spcBef>
                <a:spcPts val="0"/>
              </a:spcBef>
              <a:spcAft>
                <a:spcPts val="0"/>
              </a:spcAft>
              <a:buNone/>
            </a:pPr>
            <a:endParaRPr sz="2200" b="1">
              <a:solidFill>
                <a:srgbClr val="FFC000"/>
              </a:solidFill>
              <a:latin typeface="Calibri"/>
              <a:ea typeface="Calibri"/>
              <a:cs typeface="Calibri"/>
              <a:sym typeface="Calibri"/>
            </a:endParaRPr>
          </a:p>
        </p:txBody>
      </p:sp>
      <p:sp>
        <p:nvSpPr>
          <p:cNvPr id="1081" name="Google Shape;1081;g2244f8a1222_0_38"/>
          <p:cNvSpPr txBox="1"/>
          <p:nvPr/>
        </p:nvSpPr>
        <p:spPr>
          <a:xfrm>
            <a:off x="676600" y="825000"/>
            <a:ext cx="6549900" cy="325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solidFill>
                <a:srgbClr val="372363"/>
              </a:solidFill>
              <a:latin typeface="Roboto Light"/>
              <a:ea typeface="Roboto Light"/>
              <a:cs typeface="Roboto Light"/>
              <a:sym typeface="Roboto Light"/>
            </a:endParaRPr>
          </a:p>
          <a:p>
            <a:pPr marL="457200" lvl="0" indent="-323850" algn="l" rtl="0">
              <a:lnSpc>
                <a:spcPct val="115000"/>
              </a:lnSpc>
              <a:spcBef>
                <a:spcPts val="1000"/>
              </a:spcBef>
              <a:spcAft>
                <a:spcPts val="0"/>
              </a:spcAft>
              <a:buClr>
                <a:schemeClr val="dk1"/>
              </a:buClr>
              <a:buSzPts val="1500"/>
              <a:buFont typeface="Roboto Light"/>
              <a:buChar char="➢"/>
            </a:pPr>
            <a:r>
              <a:rPr lang="es-CO" sz="1500">
                <a:solidFill>
                  <a:srgbClr val="434343"/>
                </a:solidFill>
                <a:latin typeface="Roboto Light"/>
                <a:ea typeface="Roboto Light"/>
                <a:cs typeface="Roboto Light"/>
                <a:sym typeface="Roboto Light"/>
              </a:rPr>
              <a:t>Armonización líneas de participación con los programas estratégicos del  PDD (8 Líneas)</a:t>
            </a:r>
            <a:endParaRPr sz="1500">
              <a:solidFill>
                <a:srgbClr val="434343"/>
              </a:solidFill>
              <a:latin typeface="Roboto Light"/>
              <a:ea typeface="Roboto Light"/>
              <a:cs typeface="Roboto Light"/>
              <a:sym typeface="Roboto Light"/>
            </a:endParaRPr>
          </a:p>
          <a:p>
            <a:pPr marL="457200" lvl="0" indent="-323850" algn="l" rtl="0">
              <a:lnSpc>
                <a:spcPct val="115000"/>
              </a:lnSpc>
              <a:spcBef>
                <a:spcPts val="0"/>
              </a:spcBef>
              <a:spcAft>
                <a:spcPts val="0"/>
              </a:spcAft>
              <a:buClr>
                <a:srgbClr val="434343"/>
              </a:buClr>
              <a:buSzPts val="1500"/>
              <a:buFont typeface="Roboto Light"/>
              <a:buChar char="➢"/>
            </a:pPr>
            <a:r>
              <a:rPr lang="es-CO" sz="1500">
                <a:solidFill>
                  <a:srgbClr val="434343"/>
                </a:solidFill>
                <a:latin typeface="Roboto Light"/>
                <a:ea typeface="Roboto Light"/>
                <a:cs typeface="Roboto Light"/>
                <a:sym typeface="Roboto Light"/>
              </a:rPr>
              <a:t>Puntaje mínimo para asignación de recursos  </a:t>
            </a:r>
            <a:r>
              <a:rPr lang="es-CO" sz="1500">
                <a:solidFill>
                  <a:srgbClr val="5F497A"/>
                </a:solidFill>
                <a:latin typeface="Roboto Light"/>
                <a:ea typeface="Roboto Light"/>
                <a:cs typeface="Roboto Light"/>
                <a:sym typeface="Roboto Light"/>
              </a:rPr>
              <a:t>70 puntos </a:t>
            </a:r>
            <a:endParaRPr sz="1500">
              <a:solidFill>
                <a:srgbClr val="5F497A"/>
              </a:solidFill>
              <a:latin typeface="Roboto Light"/>
              <a:ea typeface="Roboto Light"/>
              <a:cs typeface="Roboto Light"/>
              <a:sym typeface="Roboto Light"/>
            </a:endParaRPr>
          </a:p>
          <a:p>
            <a:pPr marL="457200" lvl="0" indent="-323850" algn="l" rtl="0">
              <a:lnSpc>
                <a:spcPct val="115000"/>
              </a:lnSpc>
              <a:spcBef>
                <a:spcPts val="0"/>
              </a:spcBef>
              <a:spcAft>
                <a:spcPts val="0"/>
              </a:spcAft>
              <a:buClr>
                <a:srgbClr val="5F497A"/>
              </a:buClr>
              <a:buSzPts val="1500"/>
              <a:buFont typeface="Roboto Light"/>
              <a:buChar char="➢"/>
            </a:pPr>
            <a:r>
              <a:rPr lang="es-CO" sz="1500">
                <a:solidFill>
                  <a:srgbClr val="434343"/>
                </a:solidFill>
                <a:latin typeface="Roboto Light"/>
                <a:ea typeface="Roboto Light"/>
                <a:cs typeface="Roboto Light"/>
                <a:sym typeface="Roboto Light"/>
              </a:rPr>
              <a:t>Inclusión de nota de priorización a la retribución de talento humano.</a:t>
            </a:r>
            <a:endParaRPr sz="1500">
              <a:solidFill>
                <a:srgbClr val="434343"/>
              </a:solidFill>
              <a:latin typeface="Roboto Light"/>
              <a:ea typeface="Roboto Light"/>
              <a:cs typeface="Roboto Light"/>
              <a:sym typeface="Roboto Light"/>
            </a:endParaRPr>
          </a:p>
          <a:p>
            <a:pPr marL="457200" lvl="0" indent="-323850" algn="l" rtl="0">
              <a:lnSpc>
                <a:spcPct val="115000"/>
              </a:lnSpc>
              <a:spcBef>
                <a:spcPts val="0"/>
              </a:spcBef>
              <a:spcAft>
                <a:spcPts val="0"/>
              </a:spcAft>
              <a:buClr>
                <a:srgbClr val="434343"/>
              </a:buClr>
              <a:buSzPts val="1500"/>
              <a:buFont typeface="Roboto Light"/>
              <a:buChar char="➢"/>
            </a:pPr>
            <a:r>
              <a:rPr lang="es-CO" sz="1500">
                <a:solidFill>
                  <a:srgbClr val="434343"/>
                </a:solidFill>
                <a:latin typeface="Roboto Light"/>
                <a:ea typeface="Roboto Light"/>
                <a:cs typeface="Roboto Light"/>
                <a:sym typeface="Roboto Light"/>
              </a:rPr>
              <a:t>Inclusión de nota para modificaciones o adiciones a contratos de apoyos</a:t>
            </a:r>
            <a:endParaRPr sz="1500">
              <a:solidFill>
                <a:srgbClr val="434343"/>
              </a:solidFill>
              <a:latin typeface="Roboto Light"/>
              <a:ea typeface="Roboto Light"/>
              <a:cs typeface="Roboto Light"/>
              <a:sym typeface="Roboto Light"/>
            </a:endParaRPr>
          </a:p>
          <a:p>
            <a:pPr marL="457200" marR="345253" lvl="0" indent="-323850" algn="l" rtl="0">
              <a:lnSpc>
                <a:spcPct val="120000"/>
              </a:lnSpc>
              <a:spcBef>
                <a:spcPts val="747"/>
              </a:spcBef>
              <a:spcAft>
                <a:spcPts val="0"/>
              </a:spcAft>
              <a:buClr>
                <a:srgbClr val="434343"/>
              </a:buClr>
              <a:buSzPts val="1500"/>
              <a:buFont typeface="Roboto Light"/>
              <a:buChar char="➢"/>
            </a:pPr>
            <a:r>
              <a:rPr lang="es-CO" sz="1500">
                <a:solidFill>
                  <a:srgbClr val="434343"/>
                </a:solidFill>
                <a:latin typeface="Roboto Light"/>
                <a:ea typeface="Roboto Light"/>
                <a:cs typeface="Roboto Light"/>
                <a:sym typeface="Roboto Light"/>
              </a:rPr>
              <a:t>Valor máximo a solicitar basado en el promedio de los proyectos elegibles y valor a asignar sin superar el promedio histórico actualizado a iPC  recibido en los últimos 4 años. </a:t>
            </a:r>
            <a:endParaRPr sz="1500">
              <a:solidFill>
                <a:schemeClr val="accent5"/>
              </a:solidFill>
              <a:latin typeface="Roboto Light"/>
              <a:ea typeface="Roboto Light"/>
              <a:cs typeface="Roboto Light"/>
              <a:sym typeface="Roboto Light"/>
            </a:endParaRPr>
          </a:p>
          <a:p>
            <a:pPr marL="0" lvl="0" indent="0" algn="l" rtl="0">
              <a:lnSpc>
                <a:spcPct val="115000"/>
              </a:lnSpc>
              <a:spcBef>
                <a:spcPts val="0"/>
              </a:spcBef>
              <a:spcAft>
                <a:spcPts val="0"/>
              </a:spcAft>
              <a:buNone/>
            </a:pPr>
            <a:endParaRPr sz="1100">
              <a:solidFill>
                <a:srgbClr val="434343"/>
              </a:solidFill>
              <a:latin typeface="Roboto Light"/>
              <a:ea typeface="Roboto Light"/>
              <a:cs typeface="Roboto Light"/>
              <a:sym typeface="Roboto Light"/>
            </a:endParaRPr>
          </a:p>
        </p:txBody>
      </p:sp>
      <p:pic>
        <p:nvPicPr>
          <p:cNvPr id="1082" name="Google Shape;1082;g2244f8a1222_0_38"/>
          <p:cNvPicPr preferRelativeResize="0"/>
          <p:nvPr/>
        </p:nvPicPr>
        <p:blipFill rotWithShape="1">
          <a:blip r:embed="rId4">
            <a:alphaModFix/>
          </a:blip>
          <a:srcRect/>
          <a:stretch/>
        </p:blipFill>
        <p:spPr>
          <a:xfrm>
            <a:off x="7300580" y="0"/>
            <a:ext cx="1843419" cy="51435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6"/>
        <p:cNvGrpSpPr/>
        <p:nvPr/>
      </p:nvGrpSpPr>
      <p:grpSpPr>
        <a:xfrm>
          <a:off x="0" y="0"/>
          <a:ext cx="0" cy="0"/>
          <a:chOff x="0" y="0"/>
          <a:chExt cx="0" cy="0"/>
        </a:xfrm>
      </p:grpSpPr>
      <p:sp>
        <p:nvSpPr>
          <p:cNvPr id="1087" name="Google Shape;1087;p28"/>
          <p:cNvSpPr/>
          <p:nvPr/>
        </p:nvSpPr>
        <p:spPr>
          <a:xfrm>
            <a:off x="6071076" y="1945225"/>
            <a:ext cx="2851499" cy="417900"/>
          </a:xfrm>
          <a:custGeom>
            <a:avLst/>
            <a:gdLst/>
            <a:ahLst/>
            <a:cxnLst/>
            <a:rect l="l" t="t" r="r" b="b"/>
            <a:pathLst>
              <a:path w="2851499" h="417900" extrusionOk="0">
                <a:moveTo>
                  <a:pt x="0" y="0"/>
                </a:moveTo>
                <a:lnTo>
                  <a:pt x="2851499" y="0"/>
                </a:lnTo>
                <a:lnTo>
                  <a:pt x="2851499" y="417900"/>
                </a:lnTo>
                <a:lnTo>
                  <a:pt x="0" y="417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8" name="Google Shape;1088;p28"/>
          <p:cNvSpPr/>
          <p:nvPr/>
        </p:nvSpPr>
        <p:spPr>
          <a:xfrm>
            <a:off x="0" y="4578675"/>
            <a:ext cx="1405967" cy="564824"/>
          </a:xfrm>
          <a:custGeom>
            <a:avLst/>
            <a:gdLst/>
            <a:ahLst/>
            <a:cxnLst/>
            <a:rect l="l" t="t" r="r" b="b"/>
            <a:pathLst>
              <a:path w="1405967" h="564824" extrusionOk="0">
                <a:moveTo>
                  <a:pt x="1405967" y="0"/>
                </a:moveTo>
                <a:lnTo>
                  <a:pt x="1405967" y="564824"/>
                </a:lnTo>
                <a:lnTo>
                  <a:pt x="0" y="564824"/>
                </a:lnTo>
                <a:lnTo>
                  <a:pt x="0" y="0"/>
                </a:lnTo>
                <a:lnTo>
                  <a:pt x="1405967"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9" name="Google Shape;1089;p28"/>
          <p:cNvSpPr/>
          <p:nvPr/>
        </p:nvSpPr>
        <p:spPr>
          <a:xfrm>
            <a:off x="1561025" y="4668400"/>
            <a:ext cx="3022533" cy="384900"/>
          </a:xfrm>
          <a:custGeom>
            <a:avLst/>
            <a:gdLst/>
            <a:ahLst/>
            <a:cxnLst/>
            <a:rect l="l" t="t" r="r" b="b"/>
            <a:pathLst>
              <a:path w="3022533" h="384900" extrusionOk="0">
                <a:moveTo>
                  <a:pt x="0" y="0"/>
                </a:moveTo>
                <a:lnTo>
                  <a:pt x="3022533" y="0"/>
                </a:lnTo>
                <a:lnTo>
                  <a:pt x="3022533"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0" name="Google Shape;1090;p28"/>
          <p:cNvSpPr txBox="1"/>
          <p:nvPr/>
        </p:nvSpPr>
        <p:spPr>
          <a:xfrm>
            <a:off x="371725" y="497573"/>
            <a:ext cx="114976" cy="4179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graphicFrame>
        <p:nvGraphicFramePr>
          <p:cNvPr id="1091" name="Google Shape;1091;p28"/>
          <p:cNvGraphicFramePr/>
          <p:nvPr/>
        </p:nvGraphicFramePr>
        <p:xfrm>
          <a:off x="202138" y="361888"/>
          <a:ext cx="3000000" cy="3000000"/>
        </p:xfrm>
        <a:graphic>
          <a:graphicData uri="http://schemas.openxmlformats.org/drawingml/2006/table">
            <a:tbl>
              <a:tblPr>
                <a:noFill/>
                <a:tableStyleId>{0EE9CB43-5759-4CCC-81F7-6FF2700662A7}</a:tableStyleId>
              </a:tblPr>
              <a:tblGrid>
                <a:gridCol w="1072900">
                  <a:extLst>
                    <a:ext uri="{9D8B030D-6E8A-4147-A177-3AD203B41FA5}">
                      <a16:colId xmlns:a16="http://schemas.microsoft.com/office/drawing/2014/main" val="20000"/>
                    </a:ext>
                  </a:extLst>
                </a:gridCol>
                <a:gridCol w="1749775">
                  <a:extLst>
                    <a:ext uri="{9D8B030D-6E8A-4147-A177-3AD203B41FA5}">
                      <a16:colId xmlns:a16="http://schemas.microsoft.com/office/drawing/2014/main" val="20001"/>
                    </a:ext>
                  </a:extLst>
                </a:gridCol>
                <a:gridCol w="1838900">
                  <a:extLst>
                    <a:ext uri="{9D8B030D-6E8A-4147-A177-3AD203B41FA5}">
                      <a16:colId xmlns:a16="http://schemas.microsoft.com/office/drawing/2014/main" val="20002"/>
                    </a:ext>
                  </a:extLst>
                </a:gridCol>
              </a:tblGrid>
              <a:tr h="886875">
                <a:tc>
                  <a:txBody>
                    <a:bodyPr/>
                    <a:lstStyle/>
                    <a:p>
                      <a:pPr marL="0" lvl="0" indent="0" algn="ctr" rtl="0">
                        <a:spcBef>
                          <a:spcPts val="0"/>
                        </a:spcBef>
                        <a:spcAft>
                          <a:spcPts val="0"/>
                        </a:spcAft>
                        <a:buClr>
                          <a:schemeClr val="dk1"/>
                        </a:buClr>
                        <a:buSzPts val="1100"/>
                        <a:buFont typeface="Arial"/>
                        <a:buNone/>
                      </a:pPr>
                      <a:r>
                        <a:rPr lang="es-CO">
                          <a:solidFill>
                            <a:schemeClr val="lt2"/>
                          </a:solidFill>
                          <a:latin typeface="Roboto"/>
                          <a:ea typeface="Roboto"/>
                          <a:cs typeface="Roboto"/>
                          <a:sym typeface="Roboto"/>
                        </a:rPr>
                        <a:t>Entidad</a:t>
                      </a:r>
                      <a:endParaRPr>
                        <a:solidFill>
                          <a:schemeClr val="lt2"/>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5B4191"/>
                    </a:solidFill>
                  </a:tcPr>
                </a:tc>
                <a:tc>
                  <a:txBody>
                    <a:bodyPr/>
                    <a:lstStyle/>
                    <a:p>
                      <a:pPr marL="0" lvl="0" indent="0" algn="ctr" rtl="0">
                        <a:spcBef>
                          <a:spcPts val="0"/>
                        </a:spcBef>
                        <a:spcAft>
                          <a:spcPts val="0"/>
                        </a:spcAft>
                        <a:buClr>
                          <a:schemeClr val="dk1"/>
                        </a:buClr>
                        <a:buSzPts val="1100"/>
                        <a:buFont typeface="Arial"/>
                        <a:buNone/>
                      </a:pPr>
                      <a:r>
                        <a:rPr lang="es-CO">
                          <a:solidFill>
                            <a:schemeClr val="lt2"/>
                          </a:solidFill>
                          <a:latin typeface="Roboto"/>
                          <a:ea typeface="Roboto"/>
                          <a:cs typeface="Roboto"/>
                          <a:sym typeface="Roboto"/>
                        </a:rPr>
                        <a:t>2024 </a:t>
                      </a:r>
                      <a:endParaRPr>
                        <a:solidFill>
                          <a:schemeClr val="lt2"/>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s-CO">
                          <a:solidFill>
                            <a:schemeClr val="lt2"/>
                          </a:solidFill>
                          <a:latin typeface="Roboto"/>
                          <a:ea typeface="Roboto"/>
                          <a:cs typeface="Roboto"/>
                          <a:sym typeface="Roboto"/>
                        </a:rPr>
                        <a:t>Recursos Aportados </a:t>
                      </a:r>
                      <a:endParaRPr>
                        <a:solidFill>
                          <a:schemeClr val="lt2"/>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5B4191"/>
                    </a:solidFill>
                  </a:tcPr>
                </a:tc>
                <a:tc>
                  <a:txBody>
                    <a:bodyPr/>
                    <a:lstStyle/>
                    <a:p>
                      <a:pPr marL="0" lvl="0" indent="0" algn="ctr" rtl="0">
                        <a:spcBef>
                          <a:spcPts val="0"/>
                        </a:spcBef>
                        <a:spcAft>
                          <a:spcPts val="0"/>
                        </a:spcAft>
                        <a:buClr>
                          <a:schemeClr val="dk1"/>
                        </a:buClr>
                        <a:buSzPts val="1100"/>
                        <a:buFont typeface="Arial"/>
                        <a:buNone/>
                      </a:pPr>
                      <a:r>
                        <a:rPr lang="es-CO">
                          <a:solidFill>
                            <a:schemeClr val="lt2"/>
                          </a:solidFill>
                          <a:latin typeface="Roboto"/>
                          <a:ea typeface="Roboto"/>
                          <a:cs typeface="Roboto"/>
                          <a:sym typeface="Roboto"/>
                        </a:rPr>
                        <a:t>2025 </a:t>
                      </a:r>
                      <a:endParaRPr>
                        <a:solidFill>
                          <a:schemeClr val="lt2"/>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s-CO">
                          <a:solidFill>
                            <a:schemeClr val="lt2"/>
                          </a:solidFill>
                          <a:latin typeface="Roboto"/>
                          <a:ea typeface="Roboto"/>
                          <a:cs typeface="Roboto"/>
                          <a:sym typeface="Roboto"/>
                        </a:rPr>
                        <a:t>Recursos Destinados</a:t>
                      </a:r>
                      <a:endParaRPr>
                        <a:solidFill>
                          <a:schemeClr val="lt2"/>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5B4191"/>
                    </a:solidFill>
                  </a:tcPr>
                </a:tc>
                <a:extLst>
                  <a:ext uri="{0D108BD9-81ED-4DB2-BD59-A6C34878D82A}">
                    <a16:rowId xmlns:a16="http://schemas.microsoft.com/office/drawing/2014/main" val="10000"/>
                  </a:ext>
                </a:extLst>
              </a:tr>
              <a:tr h="427000">
                <a:tc>
                  <a:txBody>
                    <a:bodyPr/>
                    <a:lstStyle/>
                    <a:p>
                      <a:pPr marL="0" lvl="0" indent="0" algn="ctr" rtl="0">
                        <a:spcBef>
                          <a:spcPts val="0"/>
                        </a:spcBef>
                        <a:spcAft>
                          <a:spcPts val="0"/>
                        </a:spcAft>
                        <a:buNone/>
                      </a:pPr>
                      <a:r>
                        <a:rPr lang="es-CO" b="1">
                          <a:latin typeface="Roboto"/>
                          <a:ea typeface="Roboto"/>
                          <a:cs typeface="Roboto"/>
                          <a:sym typeface="Roboto"/>
                        </a:rPr>
                        <a:t>SCRD</a:t>
                      </a:r>
                      <a:endParaRPr b="1">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CO">
                          <a:solidFill>
                            <a:schemeClr val="dk1"/>
                          </a:solidFill>
                          <a:latin typeface="Montserrat"/>
                          <a:ea typeface="Montserrat"/>
                          <a:cs typeface="Montserrat"/>
                          <a:sym typeface="Montserrat"/>
                        </a:rPr>
                        <a:t>2.463.032.439</a:t>
                      </a:r>
                      <a:endParaRPr>
                        <a:solidFill>
                          <a:schemeClr val="dk1"/>
                        </a:solidFill>
                        <a:latin typeface="Montserrat"/>
                        <a:ea typeface="Montserrat"/>
                        <a:cs typeface="Montserrat"/>
                        <a:sym typeface="Montserrat"/>
                      </a:endParaRPr>
                    </a:p>
                    <a:p>
                      <a:pPr marL="0" lvl="0" indent="0" algn="ctr" rtl="0">
                        <a:spcBef>
                          <a:spcPts val="0"/>
                        </a:spcBef>
                        <a:spcAft>
                          <a:spcPts val="0"/>
                        </a:spcAft>
                        <a:buNone/>
                      </a:pPr>
                      <a:endParaRPr>
                        <a:solidFill>
                          <a:schemeClr val="dk1"/>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CO">
                          <a:latin typeface="Roboto"/>
                          <a:ea typeface="Roboto"/>
                          <a:cs typeface="Roboto"/>
                          <a:sym typeface="Roboto"/>
                        </a:rPr>
                        <a:t>           ?</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27000">
                <a:tc>
                  <a:txBody>
                    <a:bodyPr/>
                    <a:lstStyle/>
                    <a:p>
                      <a:pPr marL="0" lvl="0" indent="0" algn="ctr" rtl="0">
                        <a:spcBef>
                          <a:spcPts val="0"/>
                        </a:spcBef>
                        <a:spcAft>
                          <a:spcPts val="0"/>
                        </a:spcAft>
                        <a:buNone/>
                      </a:pPr>
                      <a:r>
                        <a:rPr lang="es-CO" b="1">
                          <a:latin typeface="Roboto"/>
                          <a:ea typeface="Roboto"/>
                          <a:cs typeface="Roboto"/>
                          <a:sym typeface="Roboto"/>
                        </a:rPr>
                        <a:t>IDARTES</a:t>
                      </a:r>
                      <a:endParaRPr b="1">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CO">
                          <a:solidFill>
                            <a:schemeClr val="dk1"/>
                          </a:solidFill>
                          <a:latin typeface="Montserrat"/>
                          <a:ea typeface="Montserrat"/>
                          <a:cs typeface="Montserrat"/>
                          <a:sym typeface="Montserrat"/>
                        </a:rPr>
                        <a:t>2.999.989.991</a:t>
                      </a:r>
                      <a:endParaRPr>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CO">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27000">
                <a:tc>
                  <a:txBody>
                    <a:bodyPr/>
                    <a:lstStyle/>
                    <a:p>
                      <a:pPr marL="0" lvl="0" indent="0" algn="ctr" rtl="0">
                        <a:spcBef>
                          <a:spcPts val="0"/>
                        </a:spcBef>
                        <a:spcAft>
                          <a:spcPts val="0"/>
                        </a:spcAft>
                        <a:buNone/>
                      </a:pPr>
                      <a:r>
                        <a:rPr lang="es-CO" b="1">
                          <a:latin typeface="Roboto"/>
                          <a:ea typeface="Roboto"/>
                          <a:cs typeface="Roboto"/>
                          <a:sym typeface="Roboto"/>
                        </a:rPr>
                        <a:t>FUGA</a:t>
                      </a:r>
                      <a:endParaRPr b="1">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CO">
                          <a:solidFill>
                            <a:schemeClr val="dk1"/>
                          </a:solidFill>
                          <a:latin typeface="Roboto"/>
                          <a:ea typeface="Roboto"/>
                          <a:cs typeface="Roboto"/>
                          <a:sym typeface="Roboto"/>
                        </a:rPr>
                        <a:t>0</a:t>
                      </a:r>
                      <a:endParaRPr>
                        <a:solidFill>
                          <a:schemeClr val="dk1"/>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CO">
                          <a:latin typeface="Roboto"/>
                          <a:ea typeface="Roboto"/>
                          <a:cs typeface="Roboto"/>
                          <a:sym typeface="Roboto"/>
                        </a:rPr>
                        <a:t>         ?</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27000">
                <a:tc>
                  <a:txBody>
                    <a:bodyPr/>
                    <a:lstStyle/>
                    <a:p>
                      <a:pPr marL="0" lvl="0" indent="0" algn="ctr" rtl="0">
                        <a:spcBef>
                          <a:spcPts val="0"/>
                        </a:spcBef>
                        <a:spcAft>
                          <a:spcPts val="0"/>
                        </a:spcAft>
                        <a:buNone/>
                      </a:pPr>
                      <a:r>
                        <a:rPr lang="es-CO" b="1">
                          <a:latin typeface="Roboto"/>
                          <a:ea typeface="Roboto"/>
                          <a:cs typeface="Roboto"/>
                          <a:sym typeface="Roboto"/>
                        </a:rPr>
                        <a:t>IDPC</a:t>
                      </a:r>
                      <a:endParaRPr b="1">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CO">
                          <a:solidFill>
                            <a:schemeClr val="dk1"/>
                          </a:solidFill>
                          <a:latin typeface="Roboto"/>
                          <a:ea typeface="Roboto"/>
                          <a:cs typeface="Roboto"/>
                          <a:sym typeface="Roboto"/>
                        </a:rPr>
                        <a:t>60.562.500</a:t>
                      </a:r>
                      <a:endParaRPr>
                        <a:solidFill>
                          <a:schemeClr val="dk1"/>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CO">
                          <a:latin typeface="Roboto"/>
                          <a:ea typeface="Roboto"/>
                          <a:cs typeface="Roboto"/>
                          <a:sym typeface="Roboto"/>
                        </a:rPr>
                        <a:t>       ?</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427000">
                <a:tc>
                  <a:txBody>
                    <a:bodyPr/>
                    <a:lstStyle/>
                    <a:p>
                      <a:pPr marL="0" lvl="0" indent="0" algn="ctr" rtl="0">
                        <a:spcBef>
                          <a:spcPts val="0"/>
                        </a:spcBef>
                        <a:spcAft>
                          <a:spcPts val="0"/>
                        </a:spcAft>
                        <a:buNone/>
                      </a:pPr>
                      <a:r>
                        <a:rPr lang="es-CO" b="1">
                          <a:latin typeface="Roboto"/>
                          <a:ea typeface="Roboto"/>
                          <a:cs typeface="Roboto"/>
                          <a:sym typeface="Roboto"/>
                        </a:rPr>
                        <a:t>OFB</a:t>
                      </a:r>
                      <a:endParaRPr b="1">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CO">
                          <a:solidFill>
                            <a:schemeClr val="dk1"/>
                          </a:solidFill>
                          <a:latin typeface="Roboto"/>
                          <a:ea typeface="Roboto"/>
                          <a:cs typeface="Roboto"/>
                          <a:sym typeface="Roboto"/>
                        </a:rPr>
                        <a:t>79.946.841</a:t>
                      </a:r>
                      <a:endParaRPr>
                        <a:solidFill>
                          <a:schemeClr val="dk1"/>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CO">
                          <a:latin typeface="Roboto"/>
                          <a:ea typeface="Roboto"/>
                          <a:cs typeface="Roboto"/>
                          <a:sym typeface="Roboto"/>
                        </a:rPr>
                        <a:t>     ?</a:t>
                      </a:r>
                      <a:endParaRPr>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427000">
                <a:tc>
                  <a:txBody>
                    <a:bodyPr/>
                    <a:lstStyle/>
                    <a:p>
                      <a:pPr marL="0" lvl="0" indent="0" algn="l" rtl="0">
                        <a:spcBef>
                          <a:spcPts val="0"/>
                        </a:spcBef>
                        <a:spcAft>
                          <a:spcPts val="0"/>
                        </a:spcAft>
                        <a:buNone/>
                      </a:pPr>
                      <a:r>
                        <a:rPr lang="es-CO"/>
                        <a:t>     </a:t>
                      </a:r>
                      <a:r>
                        <a:rPr lang="es-CO" b="1"/>
                        <a:t>TOTAL</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CO">
                          <a:solidFill>
                            <a:schemeClr val="dk1"/>
                          </a:solidFill>
                          <a:latin typeface="Roboto"/>
                          <a:ea typeface="Roboto"/>
                          <a:cs typeface="Roboto"/>
                          <a:sym typeface="Roboto"/>
                        </a:rPr>
                        <a:t>$ 5.610.298.620</a:t>
                      </a:r>
                      <a:endParaRPr>
                        <a:solidFill>
                          <a:schemeClr val="dk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092" name="Google Shape;1092;p28"/>
          <p:cNvPicPr preferRelativeResize="0"/>
          <p:nvPr/>
        </p:nvPicPr>
        <p:blipFill>
          <a:blip r:embed="rId4">
            <a:alphaModFix/>
          </a:blip>
          <a:stretch>
            <a:fillRect/>
          </a:stretch>
        </p:blipFill>
        <p:spPr>
          <a:xfrm>
            <a:off x="5298713" y="1333963"/>
            <a:ext cx="3714268" cy="2475574"/>
          </a:xfrm>
          <a:prstGeom prst="rect">
            <a:avLst/>
          </a:prstGeom>
          <a:noFill/>
          <a:ln w="9525" cap="rnd" cmpd="sng">
            <a:solidFill>
              <a:schemeClr val="dk2"/>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6"/>
        <p:cNvGrpSpPr/>
        <p:nvPr/>
      </p:nvGrpSpPr>
      <p:grpSpPr>
        <a:xfrm>
          <a:off x="0" y="0"/>
          <a:ext cx="0" cy="0"/>
          <a:chOff x="0" y="0"/>
          <a:chExt cx="0" cy="0"/>
        </a:xfrm>
      </p:grpSpPr>
      <p:sp>
        <p:nvSpPr>
          <p:cNvPr id="1097" name="Google Shape;1097;p30"/>
          <p:cNvSpPr txBox="1"/>
          <p:nvPr/>
        </p:nvSpPr>
        <p:spPr>
          <a:xfrm>
            <a:off x="833250" y="1239200"/>
            <a:ext cx="3546900" cy="877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500"/>
              <a:buFont typeface="Arial"/>
              <a:buNone/>
            </a:pPr>
            <a:r>
              <a:rPr lang="es-CO" sz="5000" b="0" i="0" u="none" strike="noStrike" cap="none">
                <a:solidFill>
                  <a:schemeClr val="lt1"/>
                </a:solidFill>
                <a:latin typeface="Roboto Black"/>
                <a:ea typeface="Roboto Black"/>
                <a:cs typeface="Roboto Black"/>
                <a:sym typeface="Roboto Black"/>
              </a:rPr>
              <a:t>¡Gracias!</a:t>
            </a:r>
            <a:endParaRPr sz="5000" b="0" i="0" u="none" strike="noStrike" cap="none">
              <a:solidFill>
                <a:schemeClr val="lt1"/>
              </a:solidFill>
              <a:latin typeface="Roboto Black"/>
              <a:ea typeface="Roboto Black"/>
              <a:cs typeface="Roboto Black"/>
              <a:sym typeface="Roboto Black"/>
            </a:endParaRPr>
          </a:p>
        </p:txBody>
      </p:sp>
      <p:sp>
        <p:nvSpPr>
          <p:cNvPr id="1098" name="Google Shape;1098;p30"/>
          <p:cNvSpPr/>
          <p:nvPr/>
        </p:nvSpPr>
        <p:spPr>
          <a:xfrm>
            <a:off x="913275" y="2169275"/>
            <a:ext cx="2530200" cy="222300"/>
          </a:xfrm>
          <a:prstGeom prst="roundRect">
            <a:avLst>
              <a:gd name="adj" fmla="val 16667"/>
            </a:avLst>
          </a:prstGeom>
          <a:solidFill>
            <a:srgbClr val="5B419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CO" sz="1000" b="1" i="1" u="none" strike="noStrike" cap="none">
                <a:solidFill>
                  <a:srgbClr val="FFB71B"/>
                </a:solidFill>
                <a:latin typeface="Roboto"/>
                <a:ea typeface="Roboto"/>
                <a:cs typeface="Roboto"/>
                <a:sym typeface="Roboto"/>
              </a:rPr>
              <a:t>www.culturarecreacionydeporte.gov.co</a:t>
            </a:r>
            <a:endParaRPr sz="1400" b="1" i="0" u="none" strike="noStrike" cap="none">
              <a:solidFill>
                <a:srgbClr val="FFB71B"/>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g2d2c5aacfc0_0_17"/>
          <p:cNvSpPr txBox="1"/>
          <p:nvPr/>
        </p:nvSpPr>
        <p:spPr>
          <a:xfrm>
            <a:off x="2327800" y="524675"/>
            <a:ext cx="43278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500"/>
              <a:buFont typeface="Arial"/>
              <a:buNone/>
            </a:pPr>
            <a:r>
              <a:rPr lang="es-CO" sz="4000">
                <a:solidFill>
                  <a:schemeClr val="lt1"/>
                </a:solidFill>
                <a:latin typeface="Roboto Black"/>
                <a:ea typeface="Roboto Black"/>
                <a:cs typeface="Roboto Black"/>
                <a:sym typeface="Roboto Black"/>
              </a:rPr>
              <a:t>Que es el PDAC</a:t>
            </a:r>
            <a:endParaRPr sz="4000" b="0" i="0" u="none" strike="noStrike" cap="none">
              <a:solidFill>
                <a:schemeClr val="lt1"/>
              </a:solidFill>
              <a:latin typeface="Roboto Black"/>
              <a:ea typeface="Roboto Black"/>
              <a:cs typeface="Roboto Black"/>
              <a:sym typeface="Roboto Black"/>
            </a:endParaRPr>
          </a:p>
        </p:txBody>
      </p:sp>
      <p:pic>
        <p:nvPicPr>
          <p:cNvPr id="92" name="Google Shape;92;g2d2c5aacfc0_0_17"/>
          <p:cNvPicPr preferRelativeResize="0"/>
          <p:nvPr/>
        </p:nvPicPr>
        <p:blipFill rotWithShape="1">
          <a:blip r:embed="rId4">
            <a:alphaModFix/>
          </a:blip>
          <a:srcRect/>
          <a:stretch/>
        </p:blipFill>
        <p:spPr>
          <a:xfrm>
            <a:off x="7300580" y="0"/>
            <a:ext cx="1843419" cy="5143501"/>
          </a:xfrm>
          <a:prstGeom prst="rect">
            <a:avLst/>
          </a:prstGeom>
          <a:noFill/>
          <a:ln>
            <a:noFill/>
          </a:ln>
        </p:spPr>
      </p:pic>
      <p:sp>
        <p:nvSpPr>
          <p:cNvPr id="93" name="Google Shape;93;g2d2c5aacfc0_0_17"/>
          <p:cNvSpPr txBox="1"/>
          <p:nvPr/>
        </p:nvSpPr>
        <p:spPr>
          <a:xfrm>
            <a:off x="994200" y="1708950"/>
            <a:ext cx="7155600" cy="2382000"/>
          </a:xfrm>
          <a:prstGeom prst="rect">
            <a:avLst/>
          </a:prstGeom>
          <a:noFill/>
          <a:ln>
            <a:noFill/>
          </a:ln>
        </p:spPr>
        <p:txBody>
          <a:bodyPr spcFirstLastPara="1" wrap="square" lIns="91425" tIns="91425" rIns="91425" bIns="91425" anchor="t" anchorCtr="0">
            <a:spAutoFit/>
          </a:bodyPr>
          <a:lstStyle/>
          <a:p>
            <a:pPr marL="140335" marR="258445" lvl="0" indent="0" algn="just" rtl="0">
              <a:lnSpc>
                <a:spcPct val="153750"/>
              </a:lnSpc>
              <a:spcBef>
                <a:spcPts val="1180"/>
              </a:spcBef>
              <a:spcAft>
                <a:spcPts val="0"/>
              </a:spcAft>
              <a:buNone/>
            </a:pPr>
            <a:r>
              <a:rPr lang="es-CO" sz="1300">
                <a:solidFill>
                  <a:srgbClr val="5B4191"/>
                </a:solidFill>
                <a:latin typeface="Roboto Light"/>
                <a:ea typeface="Roboto Light"/>
                <a:cs typeface="Roboto Light"/>
                <a:sym typeface="Roboto Light"/>
              </a:rPr>
              <a:t>El Programa Distrital de Apoyos Concertados promueve y fortalece la gestión e implementación de proyectos de iniciativa privada, de interés público y de carácter artístico, cultural, patrimonial y creativo, a ejecutarse en Bogotá acordes con el Plan de Desarrollo Distrital vigente, mediante convocatoria a personas jurídicas legalmente constituidas como entidades sin ánimo de lucro, a través de dos modalidades:</a:t>
            </a:r>
            <a:endParaRPr sz="1300">
              <a:solidFill>
                <a:srgbClr val="5B4191"/>
              </a:solidFill>
              <a:latin typeface="Roboto Light"/>
              <a:ea typeface="Roboto Light"/>
              <a:cs typeface="Roboto Light"/>
              <a:sym typeface="Roboto Light"/>
            </a:endParaRPr>
          </a:p>
          <a:p>
            <a:pPr marL="457200" marR="258445" lvl="0" indent="-311150" algn="just" rtl="0">
              <a:lnSpc>
                <a:spcPct val="153750"/>
              </a:lnSpc>
              <a:spcBef>
                <a:spcPts val="1180"/>
              </a:spcBef>
              <a:spcAft>
                <a:spcPts val="0"/>
              </a:spcAft>
              <a:buClr>
                <a:srgbClr val="5B4191"/>
              </a:buClr>
              <a:buSzPts val="1300"/>
              <a:buFont typeface="Roboto Light"/>
              <a:buChar char="●"/>
            </a:pPr>
            <a:r>
              <a:rPr lang="es-CO" sz="1300">
                <a:solidFill>
                  <a:srgbClr val="5B4191"/>
                </a:solidFill>
                <a:latin typeface="Roboto Light"/>
                <a:ea typeface="Roboto Light"/>
                <a:cs typeface="Roboto Light"/>
                <a:sym typeface="Roboto Light"/>
              </a:rPr>
              <a:t>Modalidad de proyectos Locales e Interlocales </a:t>
            </a:r>
            <a:endParaRPr sz="1300">
              <a:solidFill>
                <a:srgbClr val="5B4191"/>
              </a:solidFill>
              <a:latin typeface="Roboto Light"/>
              <a:ea typeface="Roboto Light"/>
              <a:cs typeface="Roboto Light"/>
              <a:sym typeface="Roboto Light"/>
            </a:endParaRPr>
          </a:p>
          <a:p>
            <a:pPr marL="457200" marR="258445" lvl="0" indent="-311150" algn="just" rtl="0">
              <a:lnSpc>
                <a:spcPct val="153750"/>
              </a:lnSpc>
              <a:spcBef>
                <a:spcPts val="0"/>
              </a:spcBef>
              <a:spcAft>
                <a:spcPts val="0"/>
              </a:spcAft>
              <a:buClr>
                <a:srgbClr val="5B4191"/>
              </a:buClr>
              <a:buSzPts val="1300"/>
              <a:buFont typeface="Roboto Light"/>
              <a:buChar char="●"/>
            </a:pPr>
            <a:r>
              <a:rPr lang="es-CO" sz="1300">
                <a:solidFill>
                  <a:srgbClr val="5B4191"/>
                </a:solidFill>
                <a:latin typeface="Roboto Light"/>
                <a:ea typeface="Roboto Light"/>
                <a:cs typeface="Roboto Light"/>
                <a:sym typeface="Roboto Light"/>
              </a:rPr>
              <a:t>Modalidad de proyectos Metropolitanos </a:t>
            </a:r>
            <a:endParaRPr sz="1300">
              <a:solidFill>
                <a:srgbClr val="5B4191"/>
              </a:solidFill>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g2d2c5aacfc0_4_3"/>
          <p:cNvPicPr preferRelativeResize="0"/>
          <p:nvPr/>
        </p:nvPicPr>
        <p:blipFill rotWithShape="1">
          <a:blip r:embed="rId3">
            <a:alphaModFix/>
          </a:blip>
          <a:srcRect/>
          <a:stretch/>
        </p:blipFill>
        <p:spPr>
          <a:xfrm>
            <a:off x="7300580" y="0"/>
            <a:ext cx="1843419" cy="5143501"/>
          </a:xfrm>
          <a:prstGeom prst="rect">
            <a:avLst/>
          </a:prstGeom>
          <a:noFill/>
          <a:ln>
            <a:noFill/>
          </a:ln>
        </p:spPr>
      </p:pic>
      <p:grpSp>
        <p:nvGrpSpPr>
          <p:cNvPr id="99" name="Google Shape;99;g2d2c5aacfc0_4_3"/>
          <p:cNvGrpSpPr/>
          <p:nvPr/>
        </p:nvGrpSpPr>
        <p:grpSpPr>
          <a:xfrm>
            <a:off x="63168" y="4845109"/>
            <a:ext cx="1867932" cy="298395"/>
            <a:chOff x="1561025" y="4668400"/>
            <a:chExt cx="3027443" cy="419625"/>
          </a:xfrm>
        </p:grpSpPr>
        <p:sp>
          <p:nvSpPr>
            <p:cNvPr id="100" name="Google Shape;100;g2d2c5aacfc0_4_3"/>
            <p:cNvSpPr/>
            <p:nvPr/>
          </p:nvSpPr>
          <p:spPr>
            <a:xfrm>
              <a:off x="1561025" y="4668400"/>
              <a:ext cx="3022533" cy="384900"/>
            </a:xfrm>
            <a:custGeom>
              <a:avLst/>
              <a:gdLst/>
              <a:ahLst/>
              <a:cxnLst/>
              <a:rect l="l" t="t" r="r" b="b"/>
              <a:pathLst>
                <a:path w="3022533" h="384900" extrusionOk="0">
                  <a:moveTo>
                    <a:pt x="0" y="0"/>
                  </a:moveTo>
                  <a:lnTo>
                    <a:pt x="3022533" y="0"/>
                  </a:lnTo>
                  <a:lnTo>
                    <a:pt x="3022533"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g2d2c5aacfc0_4_3"/>
            <p:cNvSpPr/>
            <p:nvPr/>
          </p:nvSpPr>
          <p:spPr>
            <a:xfrm>
              <a:off x="1561025" y="4668400"/>
              <a:ext cx="1182300" cy="417900"/>
            </a:xfrm>
            <a:prstGeom prst="rect">
              <a:avLst/>
            </a:prstGeom>
            <a:blipFill rotWithShape="1">
              <a:blip r:embed="rId4">
                <a:alphaModFix/>
              </a:blip>
              <a:stretch>
                <a:fillRect r="-155669" b="7909"/>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g2d2c5aacfc0_4_3"/>
            <p:cNvSpPr/>
            <p:nvPr/>
          </p:nvSpPr>
          <p:spPr>
            <a:xfrm>
              <a:off x="3174268" y="4668400"/>
              <a:ext cx="1414200" cy="398700"/>
            </a:xfrm>
            <a:prstGeom prst="rect">
              <a:avLst/>
            </a:prstGeom>
            <a:blipFill rotWithShape="1">
              <a:blip r:embed="rId4">
                <a:alphaModFix/>
              </a:blip>
              <a:stretch>
                <a:fillRect l="-113725" b="3459"/>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03" name="Google Shape;103;g2d2c5aacfc0_4_3"/>
            <p:cNvPicPr preferRelativeResize="0"/>
            <p:nvPr/>
          </p:nvPicPr>
          <p:blipFill rotWithShape="1">
            <a:blip r:embed="rId5">
              <a:alphaModFix/>
            </a:blip>
            <a:srcRect l="67778" t="27777" r="9998" b="52963"/>
            <a:stretch/>
          </p:blipFill>
          <p:spPr>
            <a:xfrm>
              <a:off x="2708377" y="4680025"/>
              <a:ext cx="470769" cy="408000"/>
            </a:xfrm>
            <a:prstGeom prst="rect">
              <a:avLst/>
            </a:prstGeom>
            <a:noFill/>
            <a:ln>
              <a:noFill/>
            </a:ln>
          </p:spPr>
        </p:pic>
      </p:grpSp>
      <p:grpSp>
        <p:nvGrpSpPr>
          <p:cNvPr id="104" name="Google Shape;104;g2d2c5aacfc0_4_3"/>
          <p:cNvGrpSpPr/>
          <p:nvPr/>
        </p:nvGrpSpPr>
        <p:grpSpPr>
          <a:xfrm>
            <a:off x="3073838" y="2013875"/>
            <a:ext cx="1944600" cy="1569600"/>
            <a:chOff x="3071457" y="2013875"/>
            <a:chExt cx="1944600" cy="1569600"/>
          </a:xfrm>
        </p:grpSpPr>
        <p:sp>
          <p:nvSpPr>
            <p:cNvPr id="105" name="Google Shape;105;g2d2c5aacfc0_4_3"/>
            <p:cNvSpPr/>
            <p:nvPr/>
          </p:nvSpPr>
          <p:spPr>
            <a:xfrm rot="10800000" flipH="1">
              <a:off x="3071457" y="2013875"/>
              <a:ext cx="1944600" cy="1569600"/>
            </a:xfrm>
            <a:prstGeom prst="round2DiagRect">
              <a:avLst>
                <a:gd name="adj1" fmla="val 0"/>
                <a:gd name="adj2" fmla="val 17764"/>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g2d2c5aacfc0_4_3"/>
            <p:cNvSpPr txBox="1"/>
            <p:nvPr/>
          </p:nvSpPr>
          <p:spPr>
            <a:xfrm>
              <a:off x="3316102" y="2256385"/>
              <a:ext cx="1451700" cy="459900"/>
            </a:xfrm>
            <a:prstGeom prst="rect">
              <a:avLst/>
            </a:prstGeom>
            <a:solidFill>
              <a:srgbClr val="1155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100">
                  <a:solidFill>
                    <a:schemeClr val="lt1"/>
                  </a:solidFill>
                  <a:latin typeface="Roboto Light"/>
                  <a:ea typeface="Roboto Light"/>
                  <a:cs typeface="Roboto Light"/>
                  <a:sym typeface="Roboto Light"/>
                </a:rPr>
                <a:t>Comentarios y sugerencias realizados por los participantes y proyectos apoyados.</a:t>
              </a:r>
              <a:endParaRPr sz="11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1100">
                <a:solidFill>
                  <a:schemeClr val="lt1"/>
                </a:solidFill>
                <a:latin typeface="Roboto Light"/>
                <a:ea typeface="Roboto Light"/>
                <a:cs typeface="Roboto Light"/>
                <a:sym typeface="Roboto Light"/>
              </a:endParaRPr>
            </a:p>
          </p:txBody>
        </p:sp>
      </p:grpSp>
      <p:grpSp>
        <p:nvGrpSpPr>
          <p:cNvPr id="107" name="Google Shape;107;g2d2c5aacfc0_4_3"/>
          <p:cNvGrpSpPr/>
          <p:nvPr/>
        </p:nvGrpSpPr>
        <p:grpSpPr>
          <a:xfrm>
            <a:off x="1131625" y="2013875"/>
            <a:ext cx="1944600" cy="1569600"/>
            <a:chOff x="1126863" y="2013875"/>
            <a:chExt cx="1944600" cy="1569600"/>
          </a:xfrm>
        </p:grpSpPr>
        <p:sp>
          <p:nvSpPr>
            <p:cNvPr id="108" name="Google Shape;108;g2d2c5aacfc0_4_3"/>
            <p:cNvSpPr/>
            <p:nvPr/>
          </p:nvSpPr>
          <p:spPr>
            <a:xfrm>
              <a:off x="1126863" y="2013875"/>
              <a:ext cx="1944600" cy="1569600"/>
            </a:xfrm>
            <a:prstGeom prst="round2DiagRect">
              <a:avLst>
                <a:gd name="adj1" fmla="val 0"/>
                <a:gd name="adj2" fmla="val 17764"/>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g2d2c5aacfc0_4_3"/>
            <p:cNvSpPr txBox="1"/>
            <p:nvPr/>
          </p:nvSpPr>
          <p:spPr>
            <a:xfrm>
              <a:off x="1351638" y="2222450"/>
              <a:ext cx="1638000" cy="1006200"/>
            </a:xfrm>
            <a:prstGeom prst="rect">
              <a:avLst/>
            </a:prstGeom>
            <a:solidFill>
              <a:srgbClr val="7030A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100">
                  <a:solidFill>
                    <a:schemeClr val="lt1"/>
                  </a:solidFill>
                  <a:latin typeface="Roboto Light"/>
                  <a:ea typeface="Roboto Light"/>
                  <a:cs typeface="Roboto Light"/>
                  <a:sym typeface="Roboto Light"/>
                </a:rPr>
                <a:t>Análisis de la participación e impacto en la convocatoria en la vigencia anterior de cada una de las líneas de participación .</a:t>
              </a:r>
              <a:endParaRPr sz="1100">
                <a:solidFill>
                  <a:schemeClr val="lt1"/>
                </a:solidFill>
                <a:latin typeface="Roboto Light"/>
                <a:ea typeface="Roboto Light"/>
                <a:cs typeface="Roboto Light"/>
                <a:sym typeface="Roboto Light"/>
              </a:endParaRPr>
            </a:p>
            <a:p>
              <a:pPr marL="0" lvl="0" indent="0" algn="l" rtl="0">
                <a:lnSpc>
                  <a:spcPct val="115000"/>
                </a:lnSpc>
                <a:spcBef>
                  <a:spcPts val="0"/>
                </a:spcBef>
                <a:spcAft>
                  <a:spcPts val="1600"/>
                </a:spcAft>
                <a:buNone/>
              </a:pPr>
              <a:endParaRPr sz="100">
                <a:solidFill>
                  <a:schemeClr val="lt1"/>
                </a:solidFill>
                <a:latin typeface="Roboto"/>
                <a:ea typeface="Roboto"/>
                <a:cs typeface="Roboto"/>
                <a:sym typeface="Roboto"/>
              </a:endParaRPr>
            </a:p>
          </p:txBody>
        </p:sp>
      </p:grpSp>
      <p:grpSp>
        <p:nvGrpSpPr>
          <p:cNvPr id="110" name="Google Shape;110;g2d2c5aacfc0_4_3"/>
          <p:cNvGrpSpPr/>
          <p:nvPr/>
        </p:nvGrpSpPr>
        <p:grpSpPr>
          <a:xfrm>
            <a:off x="5015741" y="2013875"/>
            <a:ext cx="1944477" cy="1569600"/>
            <a:chOff x="5015938" y="2013875"/>
            <a:chExt cx="3001200" cy="1569600"/>
          </a:xfrm>
        </p:grpSpPr>
        <p:sp>
          <p:nvSpPr>
            <p:cNvPr id="111" name="Google Shape;111;g2d2c5aacfc0_4_3"/>
            <p:cNvSpPr/>
            <p:nvPr/>
          </p:nvSpPr>
          <p:spPr>
            <a:xfrm>
              <a:off x="5015938" y="2013875"/>
              <a:ext cx="3001200" cy="1569600"/>
            </a:xfrm>
            <a:prstGeom prst="round2DiagRect">
              <a:avLst>
                <a:gd name="adj1" fmla="val 0"/>
                <a:gd name="adj2" fmla="val 1776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2" name="Google Shape;112;g2d2c5aacfc0_4_3"/>
            <p:cNvSpPr txBox="1"/>
            <p:nvPr/>
          </p:nvSpPr>
          <p:spPr>
            <a:xfrm>
              <a:off x="5360226" y="2256387"/>
              <a:ext cx="241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200">
                  <a:solidFill>
                    <a:schemeClr val="lt1"/>
                  </a:solidFill>
                  <a:latin typeface="Roboto Light"/>
                  <a:ea typeface="Roboto Light"/>
                  <a:cs typeface="Roboto Light"/>
                  <a:sym typeface="Roboto Light"/>
                </a:rPr>
                <a:t>Comentarios y recomendaciones realizadas por la entidad evaluadora - UNAL.	</a:t>
              </a:r>
              <a:r>
                <a:rPr lang="es-CO" sz="1100">
                  <a:solidFill>
                    <a:schemeClr val="lt1"/>
                  </a:solidFill>
                  <a:latin typeface="Roboto Light"/>
                  <a:ea typeface="Roboto Light"/>
                  <a:cs typeface="Roboto Light"/>
                  <a:sym typeface="Roboto Light"/>
                </a:rPr>
                <a:t>										</a:t>
              </a:r>
              <a:endParaRPr sz="11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1100" b="1">
                <a:latin typeface="Roboto"/>
                <a:ea typeface="Roboto"/>
                <a:cs typeface="Roboto"/>
                <a:sym typeface="Roboto"/>
              </a:endParaRPr>
            </a:p>
          </p:txBody>
        </p:sp>
      </p:grpSp>
      <p:grpSp>
        <p:nvGrpSpPr>
          <p:cNvPr id="113" name="Google Shape;113;g2d2c5aacfc0_4_3"/>
          <p:cNvGrpSpPr/>
          <p:nvPr/>
        </p:nvGrpSpPr>
        <p:grpSpPr>
          <a:xfrm>
            <a:off x="6956300" y="2046663"/>
            <a:ext cx="1944600" cy="1569600"/>
            <a:chOff x="1126863" y="2013875"/>
            <a:chExt cx="1944600" cy="1569600"/>
          </a:xfrm>
        </p:grpSpPr>
        <p:sp>
          <p:nvSpPr>
            <p:cNvPr id="114" name="Google Shape;114;g2d2c5aacfc0_4_3"/>
            <p:cNvSpPr/>
            <p:nvPr/>
          </p:nvSpPr>
          <p:spPr>
            <a:xfrm>
              <a:off x="1126863" y="2013875"/>
              <a:ext cx="1944600" cy="1569600"/>
            </a:xfrm>
            <a:prstGeom prst="round2DiagRect">
              <a:avLst>
                <a:gd name="adj1" fmla="val 0"/>
                <a:gd name="adj2" fmla="val 17764"/>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2d2c5aacfc0_4_3"/>
            <p:cNvSpPr txBox="1"/>
            <p:nvPr/>
          </p:nvSpPr>
          <p:spPr>
            <a:xfrm>
              <a:off x="1351638" y="2222450"/>
              <a:ext cx="1638000" cy="10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200">
                  <a:solidFill>
                    <a:schemeClr val="lt1"/>
                  </a:solidFill>
                  <a:latin typeface="Roboto Light"/>
                  <a:ea typeface="Roboto Light"/>
                  <a:cs typeface="Roboto Light"/>
                  <a:sym typeface="Roboto Light"/>
                </a:rPr>
                <a:t>Revisión de PDD, y armonización con las líneas de participación</a:t>
              </a:r>
              <a:endParaRPr sz="12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1100">
                <a:solidFill>
                  <a:schemeClr val="lt1"/>
                </a:solidFill>
                <a:latin typeface="Roboto Light"/>
                <a:ea typeface="Roboto Light"/>
                <a:cs typeface="Roboto Light"/>
                <a:sym typeface="Roboto Light"/>
              </a:endParaRPr>
            </a:p>
            <a:p>
              <a:pPr marL="0" lvl="0" indent="0" algn="l" rtl="0">
                <a:lnSpc>
                  <a:spcPct val="115000"/>
                </a:lnSpc>
                <a:spcBef>
                  <a:spcPts val="0"/>
                </a:spcBef>
                <a:spcAft>
                  <a:spcPts val="1600"/>
                </a:spcAft>
                <a:buNone/>
              </a:pPr>
              <a:endParaRPr sz="100">
                <a:solidFill>
                  <a:schemeClr val="lt1"/>
                </a:solidFill>
                <a:latin typeface="Roboto"/>
                <a:ea typeface="Roboto"/>
                <a:cs typeface="Roboto"/>
                <a:sym typeface="Roboto"/>
              </a:endParaRPr>
            </a:p>
          </p:txBody>
        </p:sp>
      </p:grpSp>
      <p:sp>
        <p:nvSpPr>
          <p:cNvPr id="116" name="Google Shape;116;g2d2c5aacfc0_4_3"/>
          <p:cNvSpPr txBox="1"/>
          <p:nvPr/>
        </p:nvSpPr>
        <p:spPr>
          <a:xfrm>
            <a:off x="1209550" y="1150100"/>
            <a:ext cx="7625700" cy="531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s-CO" sz="2500">
                <a:solidFill>
                  <a:schemeClr val="accent1"/>
                </a:solidFill>
                <a:latin typeface="Roboto Black"/>
                <a:ea typeface="Roboto Black"/>
                <a:cs typeface="Roboto Black"/>
                <a:sym typeface="Roboto Black"/>
              </a:rPr>
              <a:t>Proceso de Construcción CGP</a:t>
            </a:r>
            <a:endParaRPr sz="2500" b="1">
              <a:solidFill>
                <a:schemeClr val="accen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d2c5aacfc0_2_36"/>
          <p:cNvSpPr txBox="1"/>
          <p:nvPr/>
        </p:nvSpPr>
        <p:spPr>
          <a:xfrm>
            <a:off x="309575" y="78700"/>
            <a:ext cx="7625700" cy="531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s-CO" sz="2500">
                <a:solidFill>
                  <a:schemeClr val="accent1"/>
                </a:solidFill>
                <a:latin typeface="Roboto Black"/>
                <a:ea typeface="Roboto Black"/>
                <a:cs typeface="Roboto Black"/>
                <a:sym typeface="Roboto Black"/>
              </a:rPr>
              <a:t>Armonización de Líneas con el PDD </a:t>
            </a:r>
            <a:endParaRPr sz="2500">
              <a:solidFill>
                <a:schemeClr val="accent1"/>
              </a:solidFill>
              <a:latin typeface="Roboto Black"/>
              <a:ea typeface="Roboto Black"/>
              <a:cs typeface="Roboto Black"/>
              <a:sym typeface="Roboto Black"/>
            </a:endParaRPr>
          </a:p>
        </p:txBody>
      </p:sp>
      <p:sp>
        <p:nvSpPr>
          <p:cNvPr id="122" name="Google Shape;122;g2d2c5aacfc0_2_36"/>
          <p:cNvSpPr txBox="1"/>
          <p:nvPr/>
        </p:nvSpPr>
        <p:spPr>
          <a:xfrm>
            <a:off x="157175" y="565525"/>
            <a:ext cx="4634700" cy="4287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5E468F"/>
              </a:buClr>
              <a:buSzPts val="1200"/>
              <a:buFont typeface="Roboto"/>
              <a:buChar char="➢"/>
            </a:pPr>
            <a:r>
              <a:rPr lang="es-CO" sz="1200" b="1">
                <a:solidFill>
                  <a:srgbClr val="5E468F"/>
                </a:solidFill>
                <a:latin typeface="Roboto"/>
                <a:ea typeface="Roboto"/>
                <a:cs typeface="Roboto"/>
                <a:sym typeface="Roboto"/>
              </a:rPr>
              <a:t>Líneas tradicionales  </a:t>
            </a:r>
            <a:endParaRPr sz="1200" b="1">
              <a:solidFill>
                <a:srgbClr val="5E468F"/>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a:solidFill>
                <a:schemeClr val="dk2"/>
              </a:solidFill>
              <a:latin typeface="Roboto Light"/>
              <a:ea typeface="Roboto Light"/>
              <a:cs typeface="Roboto Light"/>
              <a:sym typeface="Roboto Light"/>
            </a:endParaRPr>
          </a:p>
        </p:txBody>
      </p:sp>
      <p:sp>
        <p:nvSpPr>
          <p:cNvPr id="123" name="Google Shape;123;g2d2c5aacfc0_2_36"/>
          <p:cNvSpPr txBox="1"/>
          <p:nvPr/>
        </p:nvSpPr>
        <p:spPr>
          <a:xfrm>
            <a:off x="247600" y="1191625"/>
            <a:ext cx="4286400" cy="24093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rgbClr val="434343"/>
              </a:buClr>
              <a:buSzPts val="1100"/>
              <a:buFont typeface="Roboto Light"/>
              <a:buChar char="●"/>
            </a:pPr>
            <a:r>
              <a:rPr lang="es-CO" sz="1100">
                <a:solidFill>
                  <a:srgbClr val="434343"/>
                </a:solidFill>
                <a:latin typeface="Roboto Light"/>
                <a:ea typeface="Roboto Light"/>
                <a:cs typeface="Roboto Light"/>
                <a:sym typeface="Roboto Light"/>
              </a:rPr>
              <a:t>Eventos artísticos, culturales, patrimoniales o creativos</a:t>
            </a:r>
            <a:endParaRPr sz="1100">
              <a:solidFill>
                <a:srgbClr val="434343"/>
              </a:solidFill>
              <a:latin typeface="Roboto Light"/>
              <a:ea typeface="Roboto Light"/>
              <a:cs typeface="Roboto Light"/>
              <a:sym typeface="Roboto Light"/>
            </a:endParaRPr>
          </a:p>
          <a:p>
            <a:pPr marL="457200" lvl="0" indent="-298450" algn="l" rtl="0">
              <a:lnSpc>
                <a:spcPct val="115000"/>
              </a:lnSpc>
              <a:spcBef>
                <a:spcPts val="0"/>
              </a:spcBef>
              <a:spcAft>
                <a:spcPts val="0"/>
              </a:spcAft>
              <a:buClr>
                <a:srgbClr val="434343"/>
              </a:buClr>
              <a:buSzPts val="1100"/>
              <a:buFont typeface="Roboto Light"/>
              <a:buChar char="●"/>
            </a:pPr>
            <a:r>
              <a:rPr lang="es-CO" sz="1100">
                <a:solidFill>
                  <a:srgbClr val="434343"/>
                </a:solidFill>
                <a:latin typeface="Roboto Light"/>
                <a:ea typeface="Roboto Light"/>
                <a:cs typeface="Roboto Light"/>
                <a:sym typeface="Roboto Light"/>
              </a:rPr>
              <a:t>Procesos de producción y circulación de  espectáculos de las  artes escénicas. Recursos Ley de Espectáculos Públicos- LEP</a:t>
            </a:r>
            <a:endParaRPr sz="1100">
              <a:solidFill>
                <a:srgbClr val="434343"/>
              </a:solidFill>
              <a:latin typeface="Roboto Light"/>
              <a:ea typeface="Roboto Light"/>
              <a:cs typeface="Roboto Light"/>
              <a:sym typeface="Roboto Light"/>
            </a:endParaRPr>
          </a:p>
          <a:p>
            <a:pPr marL="457200" lvl="0" indent="-298450" algn="l" rtl="0">
              <a:lnSpc>
                <a:spcPct val="115000"/>
              </a:lnSpc>
              <a:spcBef>
                <a:spcPts val="0"/>
              </a:spcBef>
              <a:spcAft>
                <a:spcPts val="0"/>
              </a:spcAft>
              <a:buClr>
                <a:srgbClr val="434343"/>
              </a:buClr>
              <a:buSzPts val="1100"/>
              <a:buFont typeface="Roboto Light"/>
              <a:buChar char="●"/>
            </a:pPr>
            <a:r>
              <a:rPr lang="es-CO" sz="1100">
                <a:solidFill>
                  <a:srgbClr val="434343"/>
                </a:solidFill>
                <a:latin typeface="Roboto Light"/>
                <a:ea typeface="Roboto Light"/>
                <a:cs typeface="Roboto Light"/>
                <a:sym typeface="Roboto Light"/>
              </a:rPr>
              <a:t> Formación artística, cultural, patrimonial o creativa</a:t>
            </a:r>
            <a:br>
              <a:rPr lang="es-CO" sz="1100">
                <a:solidFill>
                  <a:srgbClr val="434343"/>
                </a:solidFill>
                <a:latin typeface="Roboto Light"/>
                <a:ea typeface="Roboto Light"/>
                <a:cs typeface="Roboto Light"/>
                <a:sym typeface="Roboto Light"/>
              </a:rPr>
            </a:br>
            <a:r>
              <a:rPr lang="es-CO" sz="1100">
                <a:solidFill>
                  <a:srgbClr val="434343"/>
                </a:solidFill>
                <a:latin typeface="Roboto Light"/>
                <a:ea typeface="Roboto Light"/>
                <a:cs typeface="Roboto Light"/>
                <a:sym typeface="Roboto Light"/>
              </a:rPr>
              <a:t> Dinamización de espacios físicos e infraestructuras Culturales</a:t>
            </a:r>
            <a:endParaRPr sz="1100">
              <a:solidFill>
                <a:srgbClr val="434343"/>
              </a:solidFill>
              <a:latin typeface="Roboto Light"/>
              <a:ea typeface="Roboto Light"/>
              <a:cs typeface="Roboto Light"/>
              <a:sym typeface="Roboto Light"/>
            </a:endParaRPr>
          </a:p>
          <a:p>
            <a:pPr marL="457200" lvl="0" indent="-298450" algn="l" rtl="0">
              <a:lnSpc>
                <a:spcPct val="115000"/>
              </a:lnSpc>
              <a:spcBef>
                <a:spcPts val="0"/>
              </a:spcBef>
              <a:spcAft>
                <a:spcPts val="0"/>
              </a:spcAft>
              <a:buClr>
                <a:srgbClr val="434343"/>
              </a:buClr>
              <a:buSzPts val="1100"/>
              <a:buFont typeface="Roboto Light"/>
              <a:buChar char="●"/>
            </a:pPr>
            <a:r>
              <a:rPr lang="es-CO" sz="1100">
                <a:solidFill>
                  <a:srgbClr val="434343"/>
                </a:solidFill>
                <a:latin typeface="Roboto Light"/>
                <a:ea typeface="Roboto Light"/>
                <a:cs typeface="Roboto Light"/>
                <a:sym typeface="Roboto Light"/>
              </a:rPr>
              <a:t> Ciudad Incluyente</a:t>
            </a:r>
            <a:endParaRPr sz="1100">
              <a:solidFill>
                <a:srgbClr val="434343"/>
              </a:solidFill>
              <a:latin typeface="Roboto Light"/>
              <a:ea typeface="Roboto Light"/>
              <a:cs typeface="Roboto Light"/>
              <a:sym typeface="Roboto Light"/>
            </a:endParaRPr>
          </a:p>
          <a:p>
            <a:pPr marL="457200" lvl="0" indent="-298450" algn="l" rtl="0">
              <a:lnSpc>
                <a:spcPct val="115000"/>
              </a:lnSpc>
              <a:spcBef>
                <a:spcPts val="0"/>
              </a:spcBef>
              <a:spcAft>
                <a:spcPts val="0"/>
              </a:spcAft>
              <a:buClr>
                <a:srgbClr val="434343"/>
              </a:buClr>
              <a:buSzPts val="1100"/>
              <a:buFont typeface="Roboto Light"/>
              <a:buChar char="●"/>
            </a:pPr>
            <a:r>
              <a:rPr lang="es-CO" sz="1100">
                <a:solidFill>
                  <a:srgbClr val="434343"/>
                </a:solidFill>
                <a:latin typeface="Roboto Light"/>
                <a:ea typeface="Roboto Light"/>
                <a:cs typeface="Roboto Light"/>
                <a:sym typeface="Roboto Light"/>
              </a:rPr>
              <a:t> Transformaciones culturales territoriales</a:t>
            </a:r>
            <a:endParaRPr sz="1100">
              <a:solidFill>
                <a:srgbClr val="434343"/>
              </a:solidFill>
              <a:latin typeface="Roboto Light"/>
              <a:ea typeface="Roboto Light"/>
              <a:cs typeface="Roboto Light"/>
              <a:sym typeface="Roboto Light"/>
            </a:endParaRPr>
          </a:p>
          <a:p>
            <a:pPr marL="0" lvl="0" indent="0" algn="l" rtl="0">
              <a:lnSpc>
                <a:spcPct val="150000"/>
              </a:lnSpc>
              <a:spcBef>
                <a:spcPts val="1200"/>
              </a:spcBef>
              <a:spcAft>
                <a:spcPts val="0"/>
              </a:spcAft>
              <a:buNone/>
            </a:pPr>
            <a:endParaRPr sz="1100">
              <a:solidFill>
                <a:srgbClr val="434343"/>
              </a:solidFill>
              <a:latin typeface="Roboto Light"/>
              <a:ea typeface="Roboto Light"/>
              <a:cs typeface="Roboto Light"/>
              <a:sym typeface="Roboto Light"/>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a:solidFill>
                <a:schemeClr val="dk2"/>
              </a:solidFill>
              <a:latin typeface="Roboto Light"/>
              <a:ea typeface="Roboto Light"/>
              <a:cs typeface="Roboto Light"/>
              <a:sym typeface="Roboto Light"/>
            </a:endParaRPr>
          </a:p>
          <a:p>
            <a:pPr marL="0" lvl="0" indent="0" algn="l" rtl="0">
              <a:spcBef>
                <a:spcPts val="0"/>
              </a:spcBef>
              <a:spcAft>
                <a:spcPts val="0"/>
              </a:spcAft>
              <a:buNone/>
            </a:pPr>
            <a:endParaRPr sz="1800">
              <a:solidFill>
                <a:schemeClr val="dk2"/>
              </a:solidFill>
              <a:latin typeface="Roboto Light"/>
              <a:ea typeface="Roboto Light"/>
              <a:cs typeface="Roboto Light"/>
              <a:sym typeface="Roboto Light"/>
            </a:endParaRPr>
          </a:p>
          <a:p>
            <a:pPr marL="0" lvl="0" indent="0" algn="l" rtl="0">
              <a:spcBef>
                <a:spcPts val="0"/>
              </a:spcBef>
              <a:spcAft>
                <a:spcPts val="0"/>
              </a:spcAft>
              <a:buNone/>
            </a:pPr>
            <a:endParaRPr sz="1800">
              <a:solidFill>
                <a:schemeClr val="dk2"/>
              </a:solidFill>
            </a:endParaRPr>
          </a:p>
        </p:txBody>
      </p:sp>
      <p:sp>
        <p:nvSpPr>
          <p:cNvPr id="124" name="Google Shape;124;g2d2c5aacfc0_2_36"/>
          <p:cNvSpPr txBox="1"/>
          <p:nvPr/>
        </p:nvSpPr>
        <p:spPr>
          <a:xfrm>
            <a:off x="462375" y="905575"/>
            <a:ext cx="3968100" cy="2985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a:solidFill>
                  <a:schemeClr val="lt1"/>
                </a:solidFill>
                <a:latin typeface="Roboto Medium"/>
                <a:ea typeface="Roboto Medium"/>
                <a:cs typeface="Roboto Medium"/>
                <a:sym typeface="Roboto Medium"/>
              </a:rPr>
              <a:t>2024</a:t>
            </a:r>
            <a:endParaRPr>
              <a:solidFill>
                <a:schemeClr val="lt1"/>
              </a:solidFill>
              <a:latin typeface="Roboto Medium"/>
              <a:ea typeface="Roboto Medium"/>
              <a:cs typeface="Roboto Medium"/>
              <a:sym typeface="Roboto Medium"/>
            </a:endParaRPr>
          </a:p>
        </p:txBody>
      </p:sp>
      <p:sp>
        <p:nvSpPr>
          <p:cNvPr id="125" name="Google Shape;125;g2d2c5aacfc0_2_36"/>
          <p:cNvSpPr txBox="1"/>
          <p:nvPr/>
        </p:nvSpPr>
        <p:spPr>
          <a:xfrm>
            <a:off x="4701575" y="1191625"/>
            <a:ext cx="4178700" cy="2159700"/>
          </a:xfrm>
          <a:prstGeom prst="rect">
            <a:avLst/>
          </a:prstGeom>
          <a:noFill/>
          <a:ln>
            <a:noFill/>
          </a:ln>
        </p:spPr>
        <p:txBody>
          <a:bodyPr spcFirstLastPara="1" wrap="square" lIns="91425" tIns="91425" rIns="91425" bIns="91425" anchor="t" anchorCtr="0">
            <a:noAutofit/>
          </a:bodyPr>
          <a:lstStyle/>
          <a:p>
            <a:pPr marL="914400" lvl="1" indent="-298450" algn="l" rtl="0">
              <a:lnSpc>
                <a:spcPct val="115000"/>
              </a:lnSpc>
              <a:spcBef>
                <a:spcPts val="1200"/>
              </a:spcBef>
              <a:spcAft>
                <a:spcPts val="0"/>
              </a:spcAft>
              <a:buClr>
                <a:schemeClr val="dk1"/>
              </a:buClr>
              <a:buSzPts val="1100"/>
              <a:buFont typeface="Roboto Light"/>
              <a:buChar char="●"/>
            </a:pPr>
            <a:r>
              <a:rPr lang="es-CO" sz="1100">
                <a:solidFill>
                  <a:srgbClr val="434343"/>
                </a:solidFill>
                <a:latin typeface="Roboto Light"/>
                <a:ea typeface="Roboto Light"/>
                <a:cs typeface="Roboto Light"/>
                <a:sym typeface="Roboto Light"/>
              </a:rPr>
              <a:t>Mi casa: lugar de encuentros y festivales</a:t>
            </a:r>
            <a:endParaRPr sz="1100">
              <a:solidFill>
                <a:srgbClr val="434343"/>
              </a:solidFill>
              <a:latin typeface="Roboto Light"/>
              <a:ea typeface="Roboto Light"/>
              <a:cs typeface="Roboto Light"/>
              <a:sym typeface="Roboto Light"/>
            </a:endParaRPr>
          </a:p>
          <a:p>
            <a:pPr marL="914400" lvl="1" indent="-298450" algn="l" rtl="0">
              <a:lnSpc>
                <a:spcPct val="115000"/>
              </a:lnSpc>
              <a:spcBef>
                <a:spcPts val="0"/>
              </a:spcBef>
              <a:spcAft>
                <a:spcPts val="0"/>
              </a:spcAft>
              <a:buClr>
                <a:schemeClr val="dk1"/>
              </a:buClr>
              <a:buSzPts val="1100"/>
              <a:buFont typeface="Roboto Light"/>
              <a:buChar char="●"/>
            </a:pPr>
            <a:r>
              <a:rPr lang="es-CO" sz="1100">
                <a:solidFill>
                  <a:srgbClr val="434343"/>
                </a:solidFill>
                <a:latin typeface="Roboto Light"/>
                <a:ea typeface="Roboto Light"/>
                <a:cs typeface="Roboto Light"/>
                <a:sym typeface="Roboto Light"/>
              </a:rPr>
              <a:t>Procesos de producción y circulación de espectáculos de las artes escénicas. Recursos de la Contribución Parafiscal Cultural - Ley de Espectáculos Públicos (LEP)</a:t>
            </a:r>
            <a:endParaRPr sz="1100">
              <a:solidFill>
                <a:srgbClr val="434343"/>
              </a:solidFill>
              <a:latin typeface="Roboto Light"/>
              <a:ea typeface="Roboto Light"/>
              <a:cs typeface="Roboto Light"/>
              <a:sym typeface="Roboto Light"/>
            </a:endParaRPr>
          </a:p>
          <a:p>
            <a:pPr marL="914400" lvl="1" indent="-298450" algn="l" rtl="0">
              <a:lnSpc>
                <a:spcPct val="115000"/>
              </a:lnSpc>
              <a:spcBef>
                <a:spcPts val="0"/>
              </a:spcBef>
              <a:spcAft>
                <a:spcPts val="0"/>
              </a:spcAft>
              <a:buClr>
                <a:schemeClr val="dk1"/>
              </a:buClr>
              <a:buSzPts val="1100"/>
              <a:buFont typeface="Roboto Light"/>
              <a:buChar char="●"/>
            </a:pPr>
            <a:r>
              <a:rPr lang="es-CO" sz="1100">
                <a:solidFill>
                  <a:srgbClr val="434343"/>
                </a:solidFill>
                <a:latin typeface="Roboto Light"/>
                <a:ea typeface="Roboto Light"/>
                <a:cs typeface="Roboto Light"/>
                <a:sym typeface="Roboto Light"/>
              </a:rPr>
              <a:t>Formación y fortalecimiento artístico, cultural, patrimonial o creativo</a:t>
            </a:r>
            <a:endParaRPr sz="1100">
              <a:solidFill>
                <a:srgbClr val="434343"/>
              </a:solidFill>
              <a:latin typeface="Roboto Light"/>
              <a:ea typeface="Roboto Light"/>
              <a:cs typeface="Roboto Light"/>
              <a:sym typeface="Roboto Light"/>
            </a:endParaRPr>
          </a:p>
          <a:p>
            <a:pPr marL="914400" lvl="1" indent="-298450" algn="l" rtl="0">
              <a:lnSpc>
                <a:spcPct val="115000"/>
              </a:lnSpc>
              <a:spcBef>
                <a:spcPts val="0"/>
              </a:spcBef>
              <a:spcAft>
                <a:spcPts val="0"/>
              </a:spcAft>
              <a:buClr>
                <a:schemeClr val="dk1"/>
              </a:buClr>
              <a:buSzPts val="1100"/>
              <a:buFont typeface="Roboto Light"/>
              <a:buChar char="●"/>
            </a:pPr>
            <a:r>
              <a:rPr lang="es-CO" sz="1100">
                <a:solidFill>
                  <a:srgbClr val="434343"/>
                </a:solidFill>
                <a:latin typeface="Roboto Light"/>
                <a:ea typeface="Roboto Light"/>
                <a:cs typeface="Roboto Light"/>
                <a:sym typeface="Roboto Light"/>
              </a:rPr>
              <a:t>Dinamización de Espacios</a:t>
            </a:r>
            <a:endParaRPr sz="1100">
              <a:solidFill>
                <a:srgbClr val="434343"/>
              </a:solidFill>
              <a:latin typeface="Roboto Light"/>
              <a:ea typeface="Roboto Light"/>
              <a:cs typeface="Roboto Light"/>
              <a:sym typeface="Roboto Light"/>
            </a:endParaRPr>
          </a:p>
          <a:p>
            <a:pPr marL="914400" lvl="1" indent="-298450" algn="l" rtl="0">
              <a:lnSpc>
                <a:spcPct val="115000"/>
              </a:lnSpc>
              <a:spcBef>
                <a:spcPts val="0"/>
              </a:spcBef>
              <a:spcAft>
                <a:spcPts val="0"/>
              </a:spcAft>
              <a:buClr>
                <a:schemeClr val="dk1"/>
              </a:buClr>
              <a:buSzPts val="1100"/>
              <a:buFont typeface="Roboto Light"/>
              <a:buChar char="●"/>
            </a:pPr>
            <a:r>
              <a:rPr lang="es-CO" sz="1100">
                <a:solidFill>
                  <a:srgbClr val="434343"/>
                </a:solidFill>
                <a:latin typeface="Roboto Light"/>
                <a:ea typeface="Roboto Light"/>
                <a:cs typeface="Roboto Light"/>
                <a:sym typeface="Roboto Light"/>
              </a:rPr>
              <a:t>Bogotá diversa e incluyente</a:t>
            </a:r>
            <a:endParaRPr sz="1100">
              <a:solidFill>
                <a:srgbClr val="434343"/>
              </a:solidFill>
              <a:latin typeface="Roboto Light"/>
              <a:ea typeface="Roboto Light"/>
              <a:cs typeface="Roboto Light"/>
              <a:sym typeface="Roboto Light"/>
            </a:endParaRPr>
          </a:p>
          <a:p>
            <a:pPr marL="914400" lvl="1" indent="-298450" algn="l" rtl="0">
              <a:lnSpc>
                <a:spcPct val="115000"/>
              </a:lnSpc>
              <a:spcBef>
                <a:spcPts val="0"/>
              </a:spcBef>
              <a:spcAft>
                <a:spcPts val="0"/>
              </a:spcAft>
              <a:buClr>
                <a:schemeClr val="dk1"/>
              </a:buClr>
              <a:buSzPts val="1100"/>
              <a:buFont typeface="Roboto Light"/>
              <a:buChar char="●"/>
            </a:pPr>
            <a:r>
              <a:rPr lang="es-CO" sz="1100">
                <a:solidFill>
                  <a:srgbClr val="434343"/>
                </a:solidFill>
                <a:latin typeface="Roboto Light"/>
                <a:ea typeface="Roboto Light"/>
                <a:cs typeface="Roboto Light"/>
                <a:sym typeface="Roboto Light"/>
              </a:rPr>
              <a:t>Transformaciones culturales</a:t>
            </a:r>
            <a:endParaRPr sz="1100">
              <a:solidFill>
                <a:srgbClr val="434343"/>
              </a:solidFill>
              <a:latin typeface="Roboto Light"/>
              <a:ea typeface="Roboto Light"/>
              <a:cs typeface="Roboto Light"/>
              <a:sym typeface="Roboto Light"/>
            </a:endParaRPr>
          </a:p>
          <a:p>
            <a:pPr marL="0" lvl="0" indent="0" algn="just" rtl="0">
              <a:lnSpc>
                <a:spcPct val="100000"/>
              </a:lnSpc>
              <a:spcBef>
                <a:spcPts val="1210"/>
              </a:spcBef>
              <a:spcAft>
                <a:spcPts val="0"/>
              </a:spcAft>
              <a:buNone/>
            </a:pPr>
            <a:endParaRPr sz="1200" b="1">
              <a:solidFill>
                <a:srgbClr val="5E468F"/>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a:solidFill>
                <a:schemeClr val="dk2"/>
              </a:solidFill>
              <a:latin typeface="Roboto Light"/>
              <a:ea typeface="Roboto Light"/>
              <a:cs typeface="Roboto Light"/>
              <a:sym typeface="Roboto Light"/>
            </a:endParaRPr>
          </a:p>
          <a:p>
            <a:pPr marL="0" lvl="0" indent="0" algn="l" rtl="0">
              <a:spcBef>
                <a:spcPts val="0"/>
              </a:spcBef>
              <a:spcAft>
                <a:spcPts val="0"/>
              </a:spcAft>
              <a:buNone/>
            </a:pPr>
            <a:endParaRPr sz="1800">
              <a:solidFill>
                <a:schemeClr val="dk2"/>
              </a:solidFill>
              <a:latin typeface="Roboto Light"/>
              <a:ea typeface="Roboto Light"/>
              <a:cs typeface="Roboto Light"/>
              <a:sym typeface="Roboto Light"/>
            </a:endParaRPr>
          </a:p>
          <a:p>
            <a:pPr marL="0" lvl="0" indent="0" algn="l" rtl="0">
              <a:spcBef>
                <a:spcPts val="0"/>
              </a:spcBef>
              <a:spcAft>
                <a:spcPts val="0"/>
              </a:spcAft>
              <a:buNone/>
            </a:pPr>
            <a:r>
              <a:rPr lang="es-CO" sz="1800">
                <a:solidFill>
                  <a:schemeClr val="dk2"/>
                </a:solidFill>
                <a:latin typeface="Roboto Light"/>
                <a:ea typeface="Roboto Light"/>
                <a:cs typeface="Roboto Light"/>
                <a:sym typeface="Roboto Light"/>
              </a:rPr>
              <a:t>		</a:t>
            </a:r>
            <a:endParaRPr sz="1800">
              <a:solidFill>
                <a:schemeClr val="dk2"/>
              </a:solidFill>
              <a:latin typeface="Roboto Light"/>
              <a:ea typeface="Roboto Light"/>
              <a:cs typeface="Roboto Light"/>
              <a:sym typeface="Roboto Light"/>
            </a:endParaRPr>
          </a:p>
          <a:p>
            <a:pPr marL="0" lvl="0" indent="0" algn="l" rtl="0">
              <a:spcBef>
                <a:spcPts val="0"/>
              </a:spcBef>
              <a:spcAft>
                <a:spcPts val="0"/>
              </a:spcAft>
              <a:buNone/>
            </a:pPr>
            <a:endParaRPr sz="1800">
              <a:solidFill>
                <a:schemeClr val="dk2"/>
              </a:solidFill>
            </a:endParaRPr>
          </a:p>
        </p:txBody>
      </p:sp>
      <p:sp>
        <p:nvSpPr>
          <p:cNvPr id="126" name="Google Shape;126;g2d2c5aacfc0_2_36"/>
          <p:cNvSpPr txBox="1"/>
          <p:nvPr/>
        </p:nvSpPr>
        <p:spPr>
          <a:xfrm>
            <a:off x="5319275" y="918025"/>
            <a:ext cx="3561000" cy="298500"/>
          </a:xfrm>
          <a:prstGeom prst="rect">
            <a:avLst/>
          </a:prstGeom>
          <a:solidFill>
            <a:srgbClr val="5E468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O">
                <a:solidFill>
                  <a:schemeClr val="lt1"/>
                </a:solidFill>
                <a:latin typeface="Roboto Medium"/>
                <a:ea typeface="Roboto Medium"/>
                <a:cs typeface="Roboto Medium"/>
                <a:sym typeface="Roboto Medium"/>
              </a:rPr>
              <a:t>2025</a:t>
            </a:r>
            <a:endParaRPr>
              <a:solidFill>
                <a:schemeClr val="lt1"/>
              </a:solidFill>
              <a:latin typeface="Roboto Medium"/>
              <a:ea typeface="Roboto Medium"/>
              <a:cs typeface="Roboto Medium"/>
              <a:sym typeface="Roboto Medium"/>
            </a:endParaRPr>
          </a:p>
        </p:txBody>
      </p:sp>
      <p:sp>
        <p:nvSpPr>
          <p:cNvPr id="127" name="Google Shape;127;g2d2c5aacfc0_2_36"/>
          <p:cNvSpPr txBox="1"/>
          <p:nvPr/>
        </p:nvSpPr>
        <p:spPr>
          <a:xfrm>
            <a:off x="4785875" y="536950"/>
            <a:ext cx="4634700" cy="2985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5E468F"/>
              </a:buClr>
              <a:buSzPts val="1200"/>
              <a:buFont typeface="Roboto"/>
              <a:buChar char="➢"/>
            </a:pPr>
            <a:r>
              <a:rPr lang="es-CO" sz="1200" b="1">
                <a:solidFill>
                  <a:srgbClr val="5E468F"/>
                </a:solidFill>
                <a:latin typeface="Roboto"/>
                <a:ea typeface="Roboto"/>
                <a:cs typeface="Roboto"/>
                <a:sym typeface="Roboto"/>
              </a:rPr>
              <a:t>Líneas tradicionales  armonizadas al PDD</a:t>
            </a: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b="1">
              <a:solidFill>
                <a:schemeClr val="dk2"/>
              </a:solidFill>
              <a:latin typeface="Roboto"/>
              <a:ea typeface="Roboto"/>
              <a:cs typeface="Roboto"/>
              <a:sym typeface="Roboto"/>
            </a:endParaRPr>
          </a:p>
          <a:p>
            <a:pPr marL="0" lvl="0" indent="0" algn="l" rtl="0">
              <a:spcBef>
                <a:spcPts val="0"/>
              </a:spcBef>
              <a:spcAft>
                <a:spcPts val="0"/>
              </a:spcAft>
              <a:buNone/>
            </a:pPr>
            <a:endParaRPr sz="1800">
              <a:solidFill>
                <a:schemeClr val="dk2"/>
              </a:solidFill>
              <a:latin typeface="Roboto Light"/>
              <a:ea typeface="Roboto Light"/>
              <a:cs typeface="Roboto Light"/>
              <a:sym typeface="Roboto Light"/>
            </a:endParaRPr>
          </a:p>
        </p:txBody>
      </p:sp>
      <p:sp>
        <p:nvSpPr>
          <p:cNvPr id="128" name="Google Shape;128;g2d2c5aacfc0_2_36"/>
          <p:cNvSpPr txBox="1"/>
          <p:nvPr/>
        </p:nvSpPr>
        <p:spPr>
          <a:xfrm>
            <a:off x="677175" y="3798325"/>
            <a:ext cx="3753300" cy="6444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1"/>
              </a:buClr>
              <a:buSzPts val="1100"/>
              <a:buFont typeface="Roboto Light"/>
              <a:buChar char="●"/>
            </a:pPr>
            <a:r>
              <a:rPr lang="es-CO" sz="1100">
                <a:solidFill>
                  <a:schemeClr val="dk1"/>
                </a:solidFill>
                <a:latin typeface="Roboto Light"/>
                <a:ea typeface="Roboto Light"/>
                <a:cs typeface="Roboto Light"/>
                <a:sym typeface="Roboto Light"/>
              </a:rPr>
              <a:t>Lectura, escritura y  oralidad</a:t>
            </a:r>
            <a:endParaRPr sz="1100">
              <a:solidFill>
                <a:schemeClr val="dk1"/>
              </a:solidFill>
              <a:latin typeface="Roboto Light"/>
              <a:ea typeface="Roboto Light"/>
              <a:cs typeface="Roboto Light"/>
              <a:sym typeface="Roboto Light"/>
            </a:endParaRPr>
          </a:p>
          <a:p>
            <a:pPr marL="457200" lvl="0" indent="-298450" algn="l" rtl="0">
              <a:lnSpc>
                <a:spcPct val="150000"/>
              </a:lnSpc>
              <a:spcBef>
                <a:spcPts val="0"/>
              </a:spcBef>
              <a:spcAft>
                <a:spcPts val="0"/>
              </a:spcAft>
              <a:buClr>
                <a:schemeClr val="dk1"/>
              </a:buClr>
              <a:buSzPts val="1100"/>
              <a:buFont typeface="Roboto Light"/>
              <a:buChar char="●"/>
            </a:pPr>
            <a:r>
              <a:rPr lang="es-CO" sz="1100">
                <a:solidFill>
                  <a:schemeClr val="dk1"/>
                </a:solidFill>
                <a:latin typeface="Roboto Light"/>
                <a:ea typeface="Roboto Light"/>
                <a:cs typeface="Roboto Light"/>
                <a:sym typeface="Roboto Light"/>
              </a:rPr>
              <a:t>Gestión del Patrimonio Cultural</a:t>
            </a:r>
            <a:endParaRPr sz="1100">
              <a:solidFill>
                <a:schemeClr val="dk1"/>
              </a:solidFill>
              <a:latin typeface="Roboto Light"/>
              <a:ea typeface="Roboto Light"/>
              <a:cs typeface="Roboto Light"/>
              <a:sym typeface="Roboto Light"/>
            </a:endParaRPr>
          </a:p>
          <a:p>
            <a:pPr marL="457200" lvl="0" indent="-298450" algn="l" rtl="0">
              <a:lnSpc>
                <a:spcPct val="150000"/>
              </a:lnSpc>
              <a:spcBef>
                <a:spcPts val="0"/>
              </a:spcBef>
              <a:spcAft>
                <a:spcPts val="0"/>
              </a:spcAft>
              <a:buClr>
                <a:schemeClr val="dk1"/>
              </a:buClr>
              <a:buSzPts val="1100"/>
              <a:buFont typeface="Roboto Light"/>
              <a:buChar char="●"/>
            </a:pPr>
            <a:r>
              <a:rPr lang="es-CO" sz="1100">
                <a:solidFill>
                  <a:schemeClr val="dk1"/>
                </a:solidFill>
                <a:latin typeface="Roboto Light"/>
                <a:ea typeface="Roboto Light"/>
                <a:cs typeface="Roboto Light"/>
                <a:sym typeface="Roboto Light"/>
              </a:rPr>
              <a:t>Gestión del conocimiento</a:t>
            </a:r>
            <a:endParaRPr sz="1800">
              <a:solidFill>
                <a:schemeClr val="dk1"/>
              </a:solidFill>
              <a:latin typeface="Roboto Light"/>
              <a:ea typeface="Roboto Light"/>
              <a:cs typeface="Roboto Light"/>
              <a:sym typeface="Roboto Light"/>
            </a:endParaRPr>
          </a:p>
        </p:txBody>
      </p:sp>
      <p:sp>
        <p:nvSpPr>
          <p:cNvPr id="129" name="Google Shape;129;g2d2c5aacfc0_2_36"/>
          <p:cNvSpPr txBox="1"/>
          <p:nvPr/>
        </p:nvSpPr>
        <p:spPr>
          <a:xfrm>
            <a:off x="-204225" y="3351200"/>
            <a:ext cx="4634700" cy="298500"/>
          </a:xfrm>
          <a:prstGeom prst="rect">
            <a:avLst/>
          </a:prstGeom>
          <a:noFill/>
          <a:ln>
            <a:noFill/>
          </a:ln>
        </p:spPr>
        <p:txBody>
          <a:bodyPr spcFirstLastPara="1" wrap="square" lIns="91425" tIns="91425" rIns="91425" bIns="91425" anchor="t" anchorCtr="0">
            <a:noAutofit/>
          </a:bodyPr>
          <a:lstStyle/>
          <a:p>
            <a:pPr marL="719999" lvl="0" indent="-256199" algn="l" rtl="0">
              <a:spcBef>
                <a:spcPts val="0"/>
              </a:spcBef>
              <a:spcAft>
                <a:spcPts val="0"/>
              </a:spcAft>
              <a:buClr>
                <a:srgbClr val="5E468F"/>
              </a:buClr>
              <a:buSzPts val="1200"/>
              <a:buFont typeface="Roboto"/>
              <a:buChar char="➢"/>
            </a:pPr>
            <a:r>
              <a:rPr lang="es-CO" sz="1200" b="1">
                <a:solidFill>
                  <a:srgbClr val="5E468F"/>
                </a:solidFill>
                <a:latin typeface="Roboto"/>
                <a:ea typeface="Roboto"/>
                <a:cs typeface="Roboto"/>
                <a:sym typeface="Roboto"/>
              </a:rPr>
              <a:t>Líneas con poca participación </a:t>
            </a:r>
            <a:endParaRPr sz="1200" b="1">
              <a:solidFill>
                <a:srgbClr val="5E468F"/>
              </a:solidFill>
              <a:latin typeface="Roboto"/>
              <a:ea typeface="Roboto"/>
              <a:cs typeface="Roboto"/>
              <a:sym typeface="Roboto"/>
            </a:endParaRPr>
          </a:p>
          <a:p>
            <a:pPr marL="0" lvl="0" indent="0" algn="l" rtl="0">
              <a:spcBef>
                <a:spcPts val="0"/>
              </a:spcBef>
              <a:spcAft>
                <a:spcPts val="0"/>
              </a:spcAft>
              <a:buNone/>
            </a:pPr>
            <a:endParaRPr sz="1800">
              <a:solidFill>
                <a:schemeClr val="dk2"/>
              </a:solidFill>
            </a:endParaRPr>
          </a:p>
        </p:txBody>
      </p:sp>
      <p:sp>
        <p:nvSpPr>
          <p:cNvPr id="130" name="Google Shape;130;g2d2c5aacfc0_2_36"/>
          <p:cNvSpPr txBox="1"/>
          <p:nvPr/>
        </p:nvSpPr>
        <p:spPr>
          <a:xfrm>
            <a:off x="5254950" y="3870800"/>
            <a:ext cx="3696900" cy="428700"/>
          </a:xfrm>
          <a:prstGeom prst="rect">
            <a:avLst/>
          </a:prstGeom>
          <a:noFill/>
          <a:ln>
            <a:noFill/>
          </a:ln>
        </p:spPr>
        <p:txBody>
          <a:bodyPr spcFirstLastPara="1" wrap="square" lIns="91425" tIns="91425" rIns="91425" bIns="91425" anchor="t" anchorCtr="0">
            <a:noAutofit/>
          </a:bodyPr>
          <a:lstStyle/>
          <a:p>
            <a:pPr marL="457200" lvl="0" indent="-298450" algn="just" rtl="0">
              <a:spcBef>
                <a:spcPts val="1205"/>
              </a:spcBef>
              <a:spcAft>
                <a:spcPts val="0"/>
              </a:spcAft>
              <a:buClr>
                <a:srgbClr val="491F6A"/>
              </a:buClr>
              <a:buSzPts val="1100"/>
              <a:buFont typeface="Roboto Light"/>
              <a:buChar char="●"/>
            </a:pPr>
            <a:r>
              <a:rPr lang="es-CO" sz="1100">
                <a:solidFill>
                  <a:srgbClr val="491F6A"/>
                </a:solidFill>
                <a:latin typeface="Roboto Light"/>
                <a:ea typeface="Roboto Light"/>
                <a:cs typeface="Roboto Light"/>
                <a:sym typeface="Roboto Light"/>
              </a:rPr>
              <a:t>Comunidades de bien-estar: cultura del cuidado y la salud -</a:t>
            </a:r>
            <a:r>
              <a:rPr lang="es-CO" sz="1100" b="1">
                <a:solidFill>
                  <a:srgbClr val="491F6A"/>
                </a:solidFill>
                <a:latin typeface="Roboto"/>
                <a:ea typeface="Roboto"/>
                <a:cs typeface="Roboto"/>
                <a:sym typeface="Roboto"/>
              </a:rPr>
              <a:t> Nueva!</a:t>
            </a:r>
            <a:endParaRPr sz="1100" b="1">
              <a:solidFill>
                <a:srgbClr val="491F6A"/>
              </a:solidFill>
              <a:latin typeface="Roboto"/>
              <a:ea typeface="Roboto"/>
              <a:cs typeface="Roboto"/>
              <a:sym typeface="Roboto"/>
            </a:endParaRPr>
          </a:p>
          <a:p>
            <a:pPr marL="457200" marR="240750" lvl="0" indent="-298450" algn="just" rtl="0">
              <a:spcBef>
                <a:spcPts val="0"/>
              </a:spcBef>
              <a:spcAft>
                <a:spcPts val="0"/>
              </a:spcAft>
              <a:buClr>
                <a:srgbClr val="491F6A"/>
              </a:buClr>
              <a:buSzPts val="1100"/>
              <a:buFont typeface="Roboto Light"/>
              <a:buChar char="●"/>
            </a:pPr>
            <a:r>
              <a:rPr lang="es-CO" sz="1100">
                <a:solidFill>
                  <a:srgbClr val="491F6A"/>
                </a:solidFill>
                <a:latin typeface="Roboto Light"/>
                <a:ea typeface="Roboto Light"/>
                <a:cs typeface="Roboto Light"/>
                <a:sym typeface="Roboto Light"/>
              </a:rPr>
              <a:t>Convergencia Digital: Cultura, tecnología y comunidad -</a:t>
            </a:r>
            <a:r>
              <a:rPr lang="es-CO" sz="1100" b="1">
                <a:solidFill>
                  <a:srgbClr val="491F6A"/>
                </a:solidFill>
                <a:latin typeface="Roboto"/>
                <a:ea typeface="Roboto"/>
                <a:cs typeface="Roboto"/>
                <a:sym typeface="Roboto"/>
              </a:rPr>
              <a:t> Nueva!</a:t>
            </a:r>
            <a:endParaRPr sz="1100">
              <a:solidFill>
                <a:srgbClr val="491F6A"/>
              </a:solidFill>
              <a:latin typeface="Roboto Light"/>
              <a:ea typeface="Roboto Light"/>
              <a:cs typeface="Roboto Light"/>
              <a:sym typeface="Roboto Light"/>
            </a:endParaRPr>
          </a:p>
          <a:p>
            <a:pPr marL="0" lvl="0" indent="0" algn="just" rtl="0">
              <a:spcBef>
                <a:spcPts val="1205"/>
              </a:spcBef>
              <a:spcAft>
                <a:spcPts val="0"/>
              </a:spcAft>
              <a:buNone/>
            </a:pPr>
            <a:endParaRPr sz="1100">
              <a:solidFill>
                <a:srgbClr val="491F6A"/>
              </a:solidFill>
              <a:latin typeface="Roboto Light"/>
              <a:ea typeface="Roboto Light"/>
              <a:cs typeface="Roboto Light"/>
              <a:sym typeface="Roboto Light"/>
            </a:endParaRPr>
          </a:p>
          <a:p>
            <a:pPr marL="0" lvl="0" indent="0" algn="just" rtl="0">
              <a:spcBef>
                <a:spcPts val="1205"/>
              </a:spcBef>
              <a:spcAft>
                <a:spcPts val="0"/>
              </a:spcAft>
              <a:buNone/>
            </a:pPr>
            <a:endParaRPr sz="1100">
              <a:solidFill>
                <a:srgbClr val="491F6A"/>
              </a:solidFill>
              <a:latin typeface="Roboto Light"/>
              <a:ea typeface="Roboto Light"/>
              <a:cs typeface="Roboto Light"/>
              <a:sym typeface="Roboto Light"/>
            </a:endParaRPr>
          </a:p>
          <a:p>
            <a:pPr marL="0" lvl="0" indent="0" algn="l" rtl="0">
              <a:spcBef>
                <a:spcPts val="0"/>
              </a:spcBef>
              <a:spcAft>
                <a:spcPts val="0"/>
              </a:spcAft>
              <a:buNone/>
            </a:pPr>
            <a:endParaRPr sz="1800">
              <a:solidFill>
                <a:schemeClr val="dk2"/>
              </a:solidFill>
              <a:latin typeface="Roboto Light"/>
              <a:ea typeface="Roboto Light"/>
              <a:cs typeface="Roboto Light"/>
              <a:sym typeface="Roboto Light"/>
            </a:endParaRPr>
          </a:p>
        </p:txBody>
      </p:sp>
      <p:sp>
        <p:nvSpPr>
          <p:cNvPr id="131" name="Google Shape;131;g2d2c5aacfc0_2_36"/>
          <p:cNvSpPr txBox="1"/>
          <p:nvPr/>
        </p:nvSpPr>
        <p:spPr>
          <a:xfrm>
            <a:off x="4576875" y="3423625"/>
            <a:ext cx="4634700" cy="298500"/>
          </a:xfrm>
          <a:prstGeom prst="rect">
            <a:avLst/>
          </a:prstGeom>
          <a:noFill/>
          <a:ln>
            <a:noFill/>
          </a:ln>
        </p:spPr>
        <p:txBody>
          <a:bodyPr spcFirstLastPara="1" wrap="square" lIns="91425" tIns="91425" rIns="91425" bIns="91425" anchor="t" anchorCtr="0">
            <a:noAutofit/>
          </a:bodyPr>
          <a:lstStyle/>
          <a:p>
            <a:pPr marL="719999" lvl="0" indent="-256199" algn="l" rtl="0">
              <a:spcBef>
                <a:spcPts val="0"/>
              </a:spcBef>
              <a:spcAft>
                <a:spcPts val="0"/>
              </a:spcAft>
              <a:buClr>
                <a:srgbClr val="5E468F"/>
              </a:buClr>
              <a:buSzPts val="1200"/>
              <a:buFont typeface="Roboto"/>
              <a:buChar char="➢"/>
            </a:pPr>
            <a:r>
              <a:rPr lang="es-CO" sz="1200" b="1">
                <a:solidFill>
                  <a:srgbClr val="5E468F"/>
                </a:solidFill>
                <a:latin typeface="Roboto"/>
                <a:ea typeface="Roboto"/>
                <a:cs typeface="Roboto"/>
                <a:sym typeface="Roboto"/>
              </a:rPr>
              <a:t>Líneas participación nueva </a:t>
            </a:r>
            <a:endParaRPr sz="1200" b="1">
              <a:solidFill>
                <a:srgbClr val="5E468F"/>
              </a:solidFill>
              <a:latin typeface="Roboto"/>
              <a:ea typeface="Roboto"/>
              <a:cs typeface="Roboto"/>
              <a:sym typeface="Roboto"/>
            </a:endParaRPr>
          </a:p>
          <a:p>
            <a:pPr marL="0" lvl="0" indent="0" algn="l" rtl="0">
              <a:spcBef>
                <a:spcPts val="0"/>
              </a:spcBef>
              <a:spcAft>
                <a:spcPts val="0"/>
              </a:spcAft>
              <a:buNone/>
            </a:pPr>
            <a:endParaRPr sz="1800">
              <a:solidFill>
                <a:schemeClr val="dk2"/>
              </a:solidFill>
            </a:endParaRPr>
          </a:p>
        </p:txBody>
      </p:sp>
      <p:pic>
        <p:nvPicPr>
          <p:cNvPr id="132" name="Google Shape;132;g2d2c5aacfc0_2_36"/>
          <p:cNvPicPr preferRelativeResize="0"/>
          <p:nvPr/>
        </p:nvPicPr>
        <p:blipFill rotWithShape="1">
          <a:blip r:embed="rId3">
            <a:alphaModFix/>
          </a:blip>
          <a:srcRect/>
          <a:stretch/>
        </p:blipFill>
        <p:spPr>
          <a:xfrm>
            <a:off x="7300580" y="0"/>
            <a:ext cx="1843419"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Google Shape;137;g2246aaaf237_0_62"/>
          <p:cNvGrpSpPr/>
          <p:nvPr/>
        </p:nvGrpSpPr>
        <p:grpSpPr>
          <a:xfrm>
            <a:off x="63168" y="4845109"/>
            <a:ext cx="1867932" cy="298395"/>
            <a:chOff x="1561025" y="4668400"/>
            <a:chExt cx="3027443" cy="419625"/>
          </a:xfrm>
        </p:grpSpPr>
        <p:sp>
          <p:nvSpPr>
            <p:cNvPr id="138" name="Google Shape;138;g2246aaaf237_0_62"/>
            <p:cNvSpPr/>
            <p:nvPr/>
          </p:nvSpPr>
          <p:spPr>
            <a:xfrm>
              <a:off x="1561025" y="4668400"/>
              <a:ext cx="3022533" cy="384900"/>
            </a:xfrm>
            <a:custGeom>
              <a:avLst/>
              <a:gdLst/>
              <a:ahLst/>
              <a:cxnLst/>
              <a:rect l="l" t="t" r="r" b="b"/>
              <a:pathLst>
                <a:path w="3022533" h="384900" extrusionOk="0">
                  <a:moveTo>
                    <a:pt x="0" y="0"/>
                  </a:moveTo>
                  <a:lnTo>
                    <a:pt x="3022533" y="0"/>
                  </a:lnTo>
                  <a:lnTo>
                    <a:pt x="3022533"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g2246aaaf237_0_62"/>
            <p:cNvSpPr/>
            <p:nvPr/>
          </p:nvSpPr>
          <p:spPr>
            <a:xfrm>
              <a:off x="1561025" y="4668400"/>
              <a:ext cx="1182300" cy="417900"/>
            </a:xfrm>
            <a:prstGeom prst="rect">
              <a:avLst/>
            </a:prstGeom>
            <a:blipFill rotWithShape="1">
              <a:blip r:embed="rId3">
                <a:alphaModFix/>
              </a:blip>
              <a:stretch>
                <a:fillRect r="-155669" b="7909"/>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g2246aaaf237_0_62"/>
            <p:cNvSpPr/>
            <p:nvPr/>
          </p:nvSpPr>
          <p:spPr>
            <a:xfrm>
              <a:off x="3174268" y="4668400"/>
              <a:ext cx="1414200" cy="398700"/>
            </a:xfrm>
            <a:prstGeom prst="rect">
              <a:avLst/>
            </a:prstGeom>
            <a:blipFill rotWithShape="1">
              <a:blip r:embed="rId3">
                <a:alphaModFix/>
              </a:blip>
              <a:stretch>
                <a:fillRect l="-113725" b="3459"/>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1" name="Google Shape;141;g2246aaaf237_0_62"/>
            <p:cNvPicPr preferRelativeResize="0"/>
            <p:nvPr/>
          </p:nvPicPr>
          <p:blipFill rotWithShape="1">
            <a:blip r:embed="rId4">
              <a:alphaModFix/>
            </a:blip>
            <a:srcRect l="67778" t="27777" r="9998" b="52963"/>
            <a:stretch/>
          </p:blipFill>
          <p:spPr>
            <a:xfrm>
              <a:off x="2708377" y="4680025"/>
              <a:ext cx="470769" cy="408000"/>
            </a:xfrm>
            <a:prstGeom prst="rect">
              <a:avLst/>
            </a:prstGeom>
            <a:noFill/>
            <a:ln>
              <a:noFill/>
            </a:ln>
          </p:spPr>
        </p:pic>
      </p:grpSp>
      <p:sp>
        <p:nvSpPr>
          <p:cNvPr id="142" name="Google Shape;142;g2246aaaf237_0_62"/>
          <p:cNvSpPr txBox="1"/>
          <p:nvPr/>
        </p:nvSpPr>
        <p:spPr>
          <a:xfrm rot="-2757100">
            <a:off x="1153813" y="365444"/>
            <a:ext cx="383163" cy="91342"/>
          </a:xfrm>
          <a:prstGeom prst="rect">
            <a:avLst/>
          </a:prstGeom>
          <a:noFill/>
          <a:ln>
            <a:noFill/>
          </a:ln>
        </p:spPr>
        <p:txBody>
          <a:bodyPr spcFirstLastPara="1" wrap="square" lIns="0" tIns="6975" rIns="0" bIns="0" anchor="t" anchorCtr="0">
            <a:noAutofit/>
          </a:bodyPr>
          <a:lstStyle/>
          <a:p>
            <a:pPr marL="0" marR="0" lvl="0" indent="0" algn="l" rtl="0">
              <a:lnSpc>
                <a:spcPct val="100000"/>
              </a:lnSpc>
              <a:spcBef>
                <a:spcPts val="0"/>
              </a:spcBef>
              <a:spcAft>
                <a:spcPts val="0"/>
              </a:spcAft>
              <a:buNone/>
            </a:pPr>
            <a:r>
              <a:rPr lang="es-CO" sz="1100" b="1">
                <a:solidFill>
                  <a:srgbClr val="FFFFFF"/>
                </a:solidFill>
                <a:latin typeface="Calibri"/>
                <a:ea typeface="Calibri"/>
                <a:cs typeface="Calibri"/>
                <a:sym typeface="Calibri"/>
              </a:rPr>
              <a:t>Líneas de</a:t>
            </a:r>
            <a:endParaRPr sz="1100">
              <a:solidFill>
                <a:srgbClr val="000000"/>
              </a:solidFill>
              <a:latin typeface="Calibri"/>
              <a:ea typeface="Calibri"/>
              <a:cs typeface="Calibri"/>
              <a:sym typeface="Calibri"/>
            </a:endParaRPr>
          </a:p>
        </p:txBody>
      </p:sp>
      <p:pic>
        <p:nvPicPr>
          <p:cNvPr id="143" name="Google Shape;143;g2246aaaf237_0_62"/>
          <p:cNvPicPr preferRelativeResize="0"/>
          <p:nvPr/>
        </p:nvPicPr>
        <p:blipFill rotWithShape="1">
          <a:blip r:embed="rId5">
            <a:alphaModFix/>
          </a:blip>
          <a:srcRect/>
          <a:stretch/>
        </p:blipFill>
        <p:spPr>
          <a:xfrm>
            <a:off x="7300580" y="0"/>
            <a:ext cx="1843419" cy="5143501"/>
          </a:xfrm>
          <a:prstGeom prst="rect">
            <a:avLst/>
          </a:prstGeom>
          <a:noFill/>
          <a:ln>
            <a:noFill/>
          </a:ln>
        </p:spPr>
      </p:pic>
      <p:sp>
        <p:nvSpPr>
          <p:cNvPr id="144" name="Google Shape;144;g2246aaaf237_0_62"/>
          <p:cNvSpPr txBox="1"/>
          <p:nvPr/>
        </p:nvSpPr>
        <p:spPr>
          <a:xfrm>
            <a:off x="352977" y="596826"/>
            <a:ext cx="102093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CO">
                <a:solidFill>
                  <a:srgbClr val="7030A0"/>
                </a:solidFill>
                <a:latin typeface="Roboto Black"/>
                <a:ea typeface="Roboto Black"/>
                <a:cs typeface="Roboto Black"/>
                <a:sym typeface="Roboto Black"/>
              </a:rPr>
              <a:t>6. Comunidades de bien-estar: cultura del cuidado y la salud. </a:t>
            </a:r>
            <a:endParaRPr>
              <a:solidFill>
                <a:srgbClr val="7030A0"/>
              </a:solidFill>
              <a:latin typeface="Roboto Black"/>
              <a:ea typeface="Roboto Black"/>
              <a:cs typeface="Roboto Black"/>
              <a:sym typeface="Roboto Black"/>
            </a:endParaRPr>
          </a:p>
        </p:txBody>
      </p:sp>
      <p:sp>
        <p:nvSpPr>
          <p:cNvPr id="145" name="Google Shape;145;g2246aaaf237_0_62"/>
          <p:cNvSpPr/>
          <p:nvPr/>
        </p:nvSpPr>
        <p:spPr>
          <a:xfrm>
            <a:off x="886000" y="1075275"/>
            <a:ext cx="7162485" cy="3468036"/>
          </a:xfrm>
          <a:custGeom>
            <a:avLst/>
            <a:gdLst/>
            <a:ahLst/>
            <a:cxnLst/>
            <a:rect l="l" t="t" r="r" b="b"/>
            <a:pathLst>
              <a:path w="3451800" h="2932800" extrusionOk="0">
                <a:moveTo>
                  <a:pt x="0" y="0"/>
                </a:moveTo>
                <a:lnTo>
                  <a:pt x="3451800" y="0"/>
                </a:lnTo>
                <a:lnTo>
                  <a:pt x="3451800" y="2932800"/>
                </a:lnTo>
                <a:lnTo>
                  <a:pt x="0" y="2932800"/>
                </a:lnTo>
                <a:lnTo>
                  <a:pt x="0" y="0"/>
                </a:lnTo>
                <a:close/>
              </a:path>
            </a:pathLst>
          </a:custGeom>
          <a:solidFill>
            <a:srgbClr val="FFFFFF"/>
          </a:solidFill>
          <a:ln w="19050" cap="flat" cmpd="sng">
            <a:solidFill>
              <a:schemeClr val="accent1"/>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accent1"/>
              </a:solidFill>
              <a:latin typeface="Arial"/>
              <a:ea typeface="Arial"/>
              <a:cs typeface="Arial"/>
              <a:sym typeface="Arial"/>
            </a:endParaRPr>
          </a:p>
        </p:txBody>
      </p:sp>
      <p:sp>
        <p:nvSpPr>
          <p:cNvPr id="146" name="Google Shape;146;g2246aaaf237_0_62"/>
          <p:cNvSpPr txBox="1"/>
          <p:nvPr/>
        </p:nvSpPr>
        <p:spPr>
          <a:xfrm>
            <a:off x="987200" y="1075275"/>
            <a:ext cx="7015200" cy="3788400"/>
          </a:xfrm>
          <a:prstGeom prst="rect">
            <a:avLst/>
          </a:prstGeom>
          <a:noFill/>
          <a:ln>
            <a:noFill/>
          </a:ln>
        </p:spPr>
        <p:txBody>
          <a:bodyPr spcFirstLastPara="1" wrap="square" lIns="91425" tIns="45700" rIns="91425" bIns="45700" anchor="t" anchorCtr="0">
            <a:spAutoFit/>
          </a:bodyPr>
          <a:lstStyle/>
          <a:p>
            <a:pPr marL="179997" marR="240741" lvl="0" indent="0" algn="just" rtl="0">
              <a:lnSpc>
                <a:spcPct val="115000"/>
              </a:lnSpc>
              <a:spcBef>
                <a:spcPts val="0"/>
              </a:spcBef>
              <a:spcAft>
                <a:spcPts val="0"/>
              </a:spcAft>
              <a:buClr>
                <a:srgbClr val="000000"/>
              </a:buClr>
              <a:buSzPts val="1100"/>
              <a:buFont typeface="Arial"/>
              <a:buNone/>
            </a:pPr>
            <a:r>
              <a:rPr lang="es-CO" sz="1200">
                <a:solidFill>
                  <a:srgbClr val="000000"/>
                </a:solidFill>
                <a:latin typeface="Roboto Light"/>
                <a:ea typeface="Roboto Light"/>
                <a:cs typeface="Roboto Light"/>
                <a:sym typeface="Roboto Light"/>
              </a:rPr>
              <a:t>Proyectos encaminados a promover actividades artísticas, culturales, patrimoniales o creativas que contribuyan al mejoramiento de la calidad de vida, de la salud mental y física y al buen vivir de las y los habitantes a nivel barrial o veredal, de la localidad o localidades a intervenir. </a:t>
            </a:r>
            <a:endParaRPr sz="1200">
              <a:solidFill>
                <a:srgbClr val="000000"/>
              </a:solidFill>
              <a:latin typeface="Roboto Light"/>
              <a:ea typeface="Roboto Light"/>
              <a:cs typeface="Roboto Light"/>
              <a:sym typeface="Roboto Light"/>
            </a:endParaRPr>
          </a:p>
          <a:p>
            <a:pPr marL="179997" marR="240741" lvl="0" indent="0" algn="just" rtl="0">
              <a:lnSpc>
                <a:spcPct val="115000"/>
              </a:lnSpc>
              <a:spcBef>
                <a:spcPts val="0"/>
              </a:spcBef>
              <a:spcAft>
                <a:spcPts val="0"/>
              </a:spcAft>
              <a:buClr>
                <a:srgbClr val="000000"/>
              </a:buClr>
              <a:buSzPts val="1100"/>
              <a:buFont typeface="Arial"/>
              <a:buNone/>
            </a:pPr>
            <a:endParaRPr sz="1200">
              <a:solidFill>
                <a:srgbClr val="000000"/>
              </a:solidFill>
              <a:latin typeface="Roboto Light"/>
              <a:ea typeface="Roboto Light"/>
              <a:cs typeface="Roboto Light"/>
              <a:sym typeface="Roboto Light"/>
            </a:endParaRPr>
          </a:p>
          <a:p>
            <a:pPr marL="179997" marR="240741" lvl="0" indent="0" algn="just" rtl="0">
              <a:lnSpc>
                <a:spcPct val="115000"/>
              </a:lnSpc>
              <a:spcBef>
                <a:spcPts val="0"/>
              </a:spcBef>
              <a:spcAft>
                <a:spcPts val="0"/>
              </a:spcAft>
              <a:buClr>
                <a:srgbClr val="000000"/>
              </a:buClr>
              <a:buSzPts val="1100"/>
              <a:buFont typeface="Arial"/>
              <a:buNone/>
            </a:pPr>
            <a:r>
              <a:rPr lang="es-CO" sz="1200">
                <a:solidFill>
                  <a:srgbClr val="000000"/>
                </a:solidFill>
                <a:latin typeface="Roboto Light"/>
                <a:ea typeface="Roboto Light"/>
                <a:cs typeface="Roboto Light"/>
                <a:sym typeface="Roboto Light"/>
              </a:rPr>
              <a:t>En esta línea se podrán presentar proyectos relacionados con: bienestar y hábitos saludables en espacios públicos, arte terapia con distintos enfoques y, terapias expresivas para sanar vínculos y lograr superación de traumas.</a:t>
            </a:r>
            <a:endParaRPr sz="1200">
              <a:solidFill>
                <a:srgbClr val="000000"/>
              </a:solidFill>
              <a:latin typeface="Roboto Light"/>
              <a:ea typeface="Roboto Light"/>
              <a:cs typeface="Roboto Light"/>
              <a:sym typeface="Roboto Light"/>
            </a:endParaRPr>
          </a:p>
          <a:p>
            <a:pPr marL="179997" marR="240741" lvl="0" indent="0" algn="just" rtl="0">
              <a:lnSpc>
                <a:spcPct val="115000"/>
              </a:lnSpc>
              <a:spcBef>
                <a:spcPts val="0"/>
              </a:spcBef>
              <a:spcAft>
                <a:spcPts val="0"/>
              </a:spcAft>
              <a:buClr>
                <a:srgbClr val="000000"/>
              </a:buClr>
              <a:buSzPts val="1100"/>
              <a:buFont typeface="Arial"/>
              <a:buNone/>
            </a:pPr>
            <a:endParaRPr sz="1200">
              <a:solidFill>
                <a:srgbClr val="000000"/>
              </a:solidFill>
              <a:latin typeface="Roboto Light"/>
              <a:ea typeface="Roboto Light"/>
              <a:cs typeface="Roboto Light"/>
              <a:sym typeface="Roboto Light"/>
            </a:endParaRPr>
          </a:p>
          <a:p>
            <a:pPr marL="179997" marR="240741" lvl="0" indent="0" algn="just" rtl="0">
              <a:lnSpc>
                <a:spcPct val="115000"/>
              </a:lnSpc>
              <a:spcBef>
                <a:spcPts val="0"/>
              </a:spcBef>
              <a:spcAft>
                <a:spcPts val="0"/>
              </a:spcAft>
              <a:buClr>
                <a:srgbClr val="000000"/>
              </a:buClr>
              <a:buSzPts val="1100"/>
              <a:buFont typeface="Arial"/>
              <a:buNone/>
            </a:pPr>
            <a:r>
              <a:rPr lang="es-CO" sz="1200">
                <a:solidFill>
                  <a:srgbClr val="000000"/>
                </a:solidFill>
                <a:latin typeface="Roboto Light"/>
                <a:ea typeface="Roboto Light"/>
                <a:cs typeface="Roboto Light"/>
                <a:sym typeface="Roboto Light"/>
              </a:rPr>
              <a:t>Se espera que las acciones de los proyectos presentados incentiven el bienestar de las comunidades beneficiarias, aprovechando distintos espacios públicos y comunitarios. Haciendo uso de prácticas terapéuticas novedosas, bajo el enfoque de acción sin daño y promoviendo las prácticas artísticas, culturales, patrimoniales y creativas como parte de su cotidianidad, en pro de la construcción de una ciudad cuidadora, consciente y con capacidades para mejorar la calidad de vida de sus habitantes. Adicionalmente, los proyectos deberán expresar de manera clara su aporte a la mejora: en la vitalidad, en los hábitos de vida saludables, en el cuidado de sí y de los otros, en la capacidad de resiliencia y en la calidad de vida individual y colectiva.</a:t>
            </a:r>
            <a:endParaRPr sz="1200">
              <a:solidFill>
                <a:srgbClr val="000000"/>
              </a:solidFill>
              <a:latin typeface="Roboto Light"/>
              <a:ea typeface="Roboto Light"/>
              <a:cs typeface="Roboto Light"/>
              <a:sym typeface="Roboto Light"/>
            </a:endParaRPr>
          </a:p>
          <a:p>
            <a:pPr marL="139700" marR="254000" lvl="0" indent="0" algn="just" rtl="0">
              <a:lnSpc>
                <a:spcPct val="115000"/>
              </a:lnSpc>
              <a:spcBef>
                <a:spcPts val="1000"/>
              </a:spcBef>
              <a:spcAft>
                <a:spcPts val="0"/>
              </a:spcAft>
              <a:buClr>
                <a:srgbClr val="000000"/>
              </a:buClr>
              <a:buSzPts val="1100"/>
              <a:buFont typeface="Arial"/>
              <a:buNone/>
            </a:pPr>
            <a:r>
              <a:rPr lang="es-CO" sz="1100">
                <a:solidFill>
                  <a:srgbClr val="000000"/>
                </a:solidFill>
                <a:latin typeface="Roboto Light"/>
                <a:ea typeface="Roboto Light"/>
                <a:cs typeface="Roboto Light"/>
                <a:sym typeface="Roboto Light"/>
              </a:rPr>
              <a:t> </a:t>
            </a:r>
            <a:endParaRPr sz="1000" b="0" i="0" u="none" strike="noStrike" cap="none">
              <a:solidFill>
                <a:srgbClr val="000000"/>
              </a:solidFill>
              <a:latin typeface="Arial"/>
              <a:ea typeface="Arial"/>
              <a:cs typeface="Arial"/>
              <a:sym typeface="Arial"/>
            </a:endParaRPr>
          </a:p>
        </p:txBody>
      </p:sp>
      <p:sp>
        <p:nvSpPr>
          <p:cNvPr id="147" name="Google Shape;147;g2246aaaf237_0_62"/>
          <p:cNvSpPr txBox="1"/>
          <p:nvPr/>
        </p:nvSpPr>
        <p:spPr>
          <a:xfrm>
            <a:off x="0" y="76200"/>
            <a:ext cx="8714700" cy="531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s-CO" sz="2500">
                <a:solidFill>
                  <a:schemeClr val="accent1"/>
                </a:solidFill>
                <a:latin typeface="Roboto Black"/>
                <a:ea typeface="Roboto Black"/>
                <a:cs typeface="Roboto Black"/>
                <a:sym typeface="Roboto Black"/>
              </a:rPr>
              <a:t>Nuevas Líneas de Participación </a:t>
            </a:r>
            <a:endParaRPr sz="2500" b="1">
              <a:solidFill>
                <a:schemeClr val="accent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pSp>
        <p:nvGrpSpPr>
          <p:cNvPr id="152" name="Google Shape;152;g2246aaaf237_0_99"/>
          <p:cNvGrpSpPr/>
          <p:nvPr/>
        </p:nvGrpSpPr>
        <p:grpSpPr>
          <a:xfrm>
            <a:off x="63168" y="4845109"/>
            <a:ext cx="1867932" cy="298395"/>
            <a:chOff x="1561025" y="4668400"/>
            <a:chExt cx="3027443" cy="419625"/>
          </a:xfrm>
        </p:grpSpPr>
        <p:sp>
          <p:nvSpPr>
            <p:cNvPr id="153" name="Google Shape;153;g2246aaaf237_0_99"/>
            <p:cNvSpPr/>
            <p:nvPr/>
          </p:nvSpPr>
          <p:spPr>
            <a:xfrm>
              <a:off x="1561025" y="4668400"/>
              <a:ext cx="3022533" cy="384900"/>
            </a:xfrm>
            <a:custGeom>
              <a:avLst/>
              <a:gdLst/>
              <a:ahLst/>
              <a:cxnLst/>
              <a:rect l="l" t="t" r="r" b="b"/>
              <a:pathLst>
                <a:path w="3022533" h="384900" extrusionOk="0">
                  <a:moveTo>
                    <a:pt x="0" y="0"/>
                  </a:moveTo>
                  <a:lnTo>
                    <a:pt x="3022533" y="0"/>
                  </a:lnTo>
                  <a:lnTo>
                    <a:pt x="3022533"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g2246aaaf237_0_99"/>
            <p:cNvSpPr/>
            <p:nvPr/>
          </p:nvSpPr>
          <p:spPr>
            <a:xfrm>
              <a:off x="1561025" y="4668400"/>
              <a:ext cx="1182300" cy="417900"/>
            </a:xfrm>
            <a:prstGeom prst="rect">
              <a:avLst/>
            </a:prstGeom>
            <a:blipFill rotWithShape="1">
              <a:blip r:embed="rId3">
                <a:alphaModFix/>
              </a:blip>
              <a:stretch>
                <a:fillRect r="-155669" b="7909"/>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g2246aaaf237_0_99"/>
            <p:cNvSpPr/>
            <p:nvPr/>
          </p:nvSpPr>
          <p:spPr>
            <a:xfrm>
              <a:off x="3174268" y="4668400"/>
              <a:ext cx="1414200" cy="398700"/>
            </a:xfrm>
            <a:prstGeom prst="rect">
              <a:avLst/>
            </a:prstGeom>
            <a:blipFill rotWithShape="1">
              <a:blip r:embed="rId3">
                <a:alphaModFix/>
              </a:blip>
              <a:stretch>
                <a:fillRect l="-113725" b="3459"/>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6" name="Google Shape;156;g2246aaaf237_0_99"/>
            <p:cNvPicPr preferRelativeResize="0"/>
            <p:nvPr/>
          </p:nvPicPr>
          <p:blipFill rotWithShape="1">
            <a:blip r:embed="rId4">
              <a:alphaModFix/>
            </a:blip>
            <a:srcRect l="67778" t="27777" r="9998" b="52963"/>
            <a:stretch/>
          </p:blipFill>
          <p:spPr>
            <a:xfrm>
              <a:off x="2708377" y="4680025"/>
              <a:ext cx="470769" cy="408000"/>
            </a:xfrm>
            <a:prstGeom prst="rect">
              <a:avLst/>
            </a:prstGeom>
            <a:noFill/>
            <a:ln>
              <a:noFill/>
            </a:ln>
          </p:spPr>
        </p:pic>
      </p:grpSp>
      <p:pic>
        <p:nvPicPr>
          <p:cNvPr id="157" name="Google Shape;157;g2246aaaf237_0_99"/>
          <p:cNvPicPr preferRelativeResize="0"/>
          <p:nvPr/>
        </p:nvPicPr>
        <p:blipFill rotWithShape="1">
          <a:blip r:embed="rId5">
            <a:alphaModFix/>
          </a:blip>
          <a:srcRect/>
          <a:stretch/>
        </p:blipFill>
        <p:spPr>
          <a:xfrm>
            <a:off x="7300580" y="0"/>
            <a:ext cx="1843419" cy="5143501"/>
          </a:xfrm>
          <a:prstGeom prst="rect">
            <a:avLst/>
          </a:prstGeom>
          <a:noFill/>
          <a:ln>
            <a:noFill/>
          </a:ln>
        </p:spPr>
      </p:pic>
      <p:sp>
        <p:nvSpPr>
          <p:cNvPr id="158" name="Google Shape;158;g2246aaaf237_0_99"/>
          <p:cNvSpPr/>
          <p:nvPr/>
        </p:nvSpPr>
        <p:spPr>
          <a:xfrm>
            <a:off x="886000" y="1075275"/>
            <a:ext cx="7102079" cy="3497364"/>
          </a:xfrm>
          <a:custGeom>
            <a:avLst/>
            <a:gdLst/>
            <a:ahLst/>
            <a:cxnLst/>
            <a:rect l="l" t="t" r="r" b="b"/>
            <a:pathLst>
              <a:path w="3451800" h="2932800" extrusionOk="0">
                <a:moveTo>
                  <a:pt x="0" y="0"/>
                </a:moveTo>
                <a:lnTo>
                  <a:pt x="3451800" y="0"/>
                </a:lnTo>
                <a:lnTo>
                  <a:pt x="3451800" y="2932800"/>
                </a:lnTo>
                <a:lnTo>
                  <a:pt x="0" y="2932800"/>
                </a:lnTo>
                <a:lnTo>
                  <a:pt x="0" y="0"/>
                </a:lnTo>
                <a:close/>
              </a:path>
            </a:pathLst>
          </a:custGeom>
          <a:solidFill>
            <a:srgbClr val="FFFFFF"/>
          </a:solidFill>
          <a:ln w="19050" cap="flat" cmpd="sng">
            <a:solidFill>
              <a:schemeClr val="accent1"/>
            </a:solidFill>
            <a:prstDash val="dash"/>
            <a:round/>
            <a:headEnd type="none" w="sm" len="sm"/>
            <a:tailEnd type="none" w="sm" len="sm"/>
          </a:ln>
        </p:spPr>
        <p:txBody>
          <a:bodyPr spcFirstLastPara="1" wrap="square" lIns="180000" tIns="0" rIns="628350" bIns="0" anchor="t" anchorCtr="0">
            <a:noAutofit/>
          </a:bodyPr>
          <a:lstStyle/>
          <a:p>
            <a:pPr marL="0" marR="0" lvl="0" indent="0" algn="just" rtl="0">
              <a:lnSpc>
                <a:spcPct val="153750"/>
              </a:lnSpc>
              <a:spcBef>
                <a:spcPts val="495"/>
              </a:spcBef>
              <a:spcAft>
                <a:spcPts val="0"/>
              </a:spcAft>
              <a:buClr>
                <a:schemeClr val="dk1"/>
              </a:buClr>
              <a:buSzPts val="1100"/>
              <a:buFont typeface="Arial"/>
              <a:buNone/>
            </a:pPr>
            <a:endParaRPr sz="1100">
              <a:solidFill>
                <a:schemeClr val="dk1"/>
              </a:solidFill>
              <a:latin typeface="Roboto Light"/>
              <a:ea typeface="Roboto Light"/>
              <a:cs typeface="Roboto Light"/>
              <a:sym typeface="Roboto Light"/>
            </a:endParaRPr>
          </a:p>
          <a:p>
            <a:pPr marL="0" marR="0" lvl="0" indent="0" algn="just" rtl="0">
              <a:lnSpc>
                <a:spcPct val="153750"/>
              </a:lnSpc>
              <a:spcBef>
                <a:spcPts val="495"/>
              </a:spcBef>
              <a:spcAft>
                <a:spcPts val="0"/>
              </a:spcAft>
              <a:buClr>
                <a:schemeClr val="dk1"/>
              </a:buClr>
              <a:buSzPts val="1100"/>
              <a:buFont typeface="Arial"/>
              <a:buNone/>
            </a:pPr>
            <a:r>
              <a:rPr lang="es-CO" sz="1200">
                <a:solidFill>
                  <a:schemeClr val="dk1"/>
                </a:solidFill>
                <a:latin typeface="Roboto Light"/>
                <a:ea typeface="Roboto Light"/>
                <a:cs typeface="Roboto Light"/>
                <a:sym typeface="Roboto Light"/>
              </a:rPr>
              <a:t>Proyectos encaminados a integrar las prácticas artísticas, culturales, patrimoniales o creativas a la tecnología y la gestión del conocimiento, en la vida cotidiana a nivel distrital. </a:t>
            </a:r>
            <a:endParaRPr sz="1200">
              <a:solidFill>
                <a:schemeClr val="dk1"/>
              </a:solidFill>
              <a:latin typeface="Roboto Light"/>
              <a:ea typeface="Roboto Light"/>
              <a:cs typeface="Roboto Light"/>
              <a:sym typeface="Roboto Light"/>
            </a:endParaRPr>
          </a:p>
          <a:p>
            <a:pPr marL="19050" marR="0" lvl="0" indent="0" algn="just" rtl="0">
              <a:lnSpc>
                <a:spcPct val="153750"/>
              </a:lnSpc>
              <a:spcBef>
                <a:spcPts val="495"/>
              </a:spcBef>
              <a:spcAft>
                <a:spcPts val="0"/>
              </a:spcAft>
              <a:buClr>
                <a:schemeClr val="dk1"/>
              </a:buClr>
              <a:buSzPts val="1100"/>
              <a:buFont typeface="Arial"/>
              <a:buNone/>
            </a:pPr>
            <a:r>
              <a:rPr lang="es-CO" sz="1200">
                <a:solidFill>
                  <a:schemeClr val="dk1"/>
                </a:solidFill>
                <a:latin typeface="Roboto Light"/>
                <a:ea typeface="Roboto Light"/>
                <a:cs typeface="Roboto Light"/>
                <a:sym typeface="Roboto Light"/>
              </a:rPr>
              <a:t>En esta línea se podrán presentar proyectos para la generación, sistematización, análisis, preservación, transmisión, difusión o circulación de contenidos en formatos sonoros, audiovisuales, literarios o editoriales, digitales-transmedia o multiplataformas, nuevos medios y tecnologías, por medio de videojuegos, tecnologías inmersivas y emergentes, podcasts, webcasts, entre otros.</a:t>
            </a:r>
            <a:endParaRPr sz="1200">
              <a:solidFill>
                <a:schemeClr val="dk1"/>
              </a:solidFill>
              <a:latin typeface="Roboto Light"/>
              <a:ea typeface="Roboto Light"/>
              <a:cs typeface="Roboto Light"/>
              <a:sym typeface="Roboto Light"/>
            </a:endParaRPr>
          </a:p>
          <a:p>
            <a:pPr marL="19050" marR="0" lvl="0" indent="0" algn="just" rtl="0">
              <a:lnSpc>
                <a:spcPct val="153750"/>
              </a:lnSpc>
              <a:spcBef>
                <a:spcPts val="495"/>
              </a:spcBef>
              <a:spcAft>
                <a:spcPts val="0"/>
              </a:spcAft>
              <a:buClr>
                <a:schemeClr val="dk1"/>
              </a:buClr>
              <a:buSzPts val="1100"/>
              <a:buFont typeface="Arial"/>
              <a:buNone/>
            </a:pPr>
            <a:r>
              <a:rPr lang="es-CO" sz="1200">
                <a:solidFill>
                  <a:schemeClr val="dk1"/>
                </a:solidFill>
                <a:latin typeface="Roboto Light"/>
                <a:ea typeface="Roboto Light"/>
                <a:cs typeface="Roboto Light"/>
                <a:sym typeface="Roboto Light"/>
              </a:rPr>
              <a:t>Los proyectos presentados deberán incorporar en su desarrollo, estrategias para la reducción de las brechas digitales, y para la construcción de memoria colectiva y el tejido social y, aportar al fortalecimiento del ecosistema cultural de la ciudad.</a:t>
            </a:r>
            <a:endParaRPr sz="1200">
              <a:solidFill>
                <a:schemeClr val="dk1"/>
              </a:solidFill>
              <a:latin typeface="Roboto Light"/>
              <a:ea typeface="Roboto Light"/>
              <a:cs typeface="Roboto Light"/>
              <a:sym typeface="Roboto Light"/>
            </a:endParaRPr>
          </a:p>
        </p:txBody>
      </p:sp>
      <p:sp>
        <p:nvSpPr>
          <p:cNvPr id="159" name="Google Shape;159;g2246aaaf237_0_99"/>
          <p:cNvSpPr txBox="1"/>
          <p:nvPr/>
        </p:nvSpPr>
        <p:spPr>
          <a:xfrm>
            <a:off x="6370889" y="1443585"/>
            <a:ext cx="732600" cy="360900"/>
          </a:xfrm>
          <a:prstGeom prst="rect">
            <a:avLst/>
          </a:prstGeom>
          <a:noFill/>
          <a:ln>
            <a:noFill/>
          </a:ln>
        </p:spPr>
        <p:txBody>
          <a:bodyPr spcFirstLastPara="1" wrap="square" lIns="0" tIns="2450" rIns="0" bIns="0" anchor="t" anchorCtr="0">
            <a:noAutofit/>
          </a:bodyPr>
          <a:lstStyle/>
          <a:p>
            <a:pPr marL="0" marR="0" lvl="0" indent="0" algn="l" rtl="0">
              <a:lnSpc>
                <a:spcPct val="100000"/>
              </a:lnSpc>
              <a:spcBef>
                <a:spcPts val="0"/>
              </a:spcBef>
              <a:spcAft>
                <a:spcPts val="0"/>
              </a:spcAft>
              <a:buClr>
                <a:srgbClr val="000000"/>
              </a:buClr>
              <a:buSzPts val="650"/>
              <a:buFont typeface="Arial"/>
              <a:buNone/>
            </a:pPr>
            <a:endParaRPr sz="650" b="0" i="0" u="none" strike="noStrike" cap="none">
              <a:solidFill>
                <a:srgbClr val="000000"/>
              </a:solidFill>
              <a:latin typeface="Arial"/>
              <a:ea typeface="Arial"/>
              <a:cs typeface="Arial"/>
              <a:sym typeface="Arial"/>
            </a:endParaRPr>
          </a:p>
          <a:p>
            <a:pPr marL="85725" marR="0" lvl="0" indent="0" algn="l" rtl="0">
              <a:lnSpc>
                <a:spcPct val="101725"/>
              </a:lnSpc>
              <a:spcBef>
                <a:spcPts val="0"/>
              </a:spcBef>
              <a:spcAft>
                <a:spcPts val="0"/>
              </a:spcAft>
              <a:buClr>
                <a:srgbClr val="000000"/>
              </a:buClr>
              <a:buSzPts val="1250"/>
              <a:buFont typeface="Arial"/>
              <a:buNone/>
            </a:pPr>
            <a:r>
              <a:rPr lang="es-CO" sz="1250" b="1">
                <a:solidFill>
                  <a:srgbClr val="FFFFFF"/>
                </a:solidFill>
                <a:latin typeface="Calibri"/>
                <a:ea typeface="Calibri"/>
                <a:cs typeface="Calibri"/>
                <a:sym typeface="Calibri"/>
              </a:rPr>
              <a:t>22/08</a:t>
            </a:r>
            <a:endParaRPr sz="1250" b="0" i="0" u="none" strike="noStrike" cap="none">
              <a:solidFill>
                <a:srgbClr val="000000"/>
              </a:solidFill>
              <a:latin typeface="Calibri"/>
              <a:ea typeface="Calibri"/>
              <a:cs typeface="Calibri"/>
              <a:sym typeface="Calibri"/>
            </a:endParaRPr>
          </a:p>
        </p:txBody>
      </p:sp>
      <p:sp>
        <p:nvSpPr>
          <p:cNvPr id="160" name="Google Shape;160;g2246aaaf237_0_99"/>
          <p:cNvSpPr txBox="1"/>
          <p:nvPr/>
        </p:nvSpPr>
        <p:spPr>
          <a:xfrm>
            <a:off x="304800" y="381000"/>
            <a:ext cx="82737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CO">
                <a:solidFill>
                  <a:srgbClr val="7030A0"/>
                </a:solidFill>
                <a:latin typeface="Roboto Black"/>
                <a:ea typeface="Roboto Black"/>
                <a:cs typeface="Roboto Black"/>
                <a:sym typeface="Roboto Black"/>
              </a:rPr>
              <a:t>8. Convergencia Digital: Cultura, tecnología y comunidad</a:t>
            </a:r>
            <a:endParaRPr sz="190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g28921895534_0_58"/>
          <p:cNvPicPr preferRelativeResize="0"/>
          <p:nvPr/>
        </p:nvPicPr>
        <p:blipFill rotWithShape="1">
          <a:blip r:embed="rId3">
            <a:alphaModFix/>
          </a:blip>
          <a:srcRect/>
          <a:stretch/>
        </p:blipFill>
        <p:spPr>
          <a:xfrm>
            <a:off x="6690980" y="0"/>
            <a:ext cx="1843419" cy="5143501"/>
          </a:xfrm>
          <a:prstGeom prst="rect">
            <a:avLst/>
          </a:prstGeom>
          <a:noFill/>
          <a:ln>
            <a:noFill/>
          </a:ln>
        </p:spPr>
      </p:pic>
      <p:grpSp>
        <p:nvGrpSpPr>
          <p:cNvPr id="166" name="Google Shape;166;g28921895534_0_58"/>
          <p:cNvGrpSpPr/>
          <p:nvPr/>
        </p:nvGrpSpPr>
        <p:grpSpPr>
          <a:xfrm>
            <a:off x="63168" y="4845109"/>
            <a:ext cx="1867932" cy="298395"/>
            <a:chOff x="1561025" y="4668400"/>
            <a:chExt cx="3027443" cy="419625"/>
          </a:xfrm>
        </p:grpSpPr>
        <p:sp>
          <p:nvSpPr>
            <p:cNvPr id="167" name="Google Shape;167;g28921895534_0_58"/>
            <p:cNvSpPr/>
            <p:nvPr/>
          </p:nvSpPr>
          <p:spPr>
            <a:xfrm>
              <a:off x="1561025" y="4668400"/>
              <a:ext cx="3022533" cy="384900"/>
            </a:xfrm>
            <a:custGeom>
              <a:avLst/>
              <a:gdLst/>
              <a:ahLst/>
              <a:cxnLst/>
              <a:rect l="l" t="t" r="r" b="b"/>
              <a:pathLst>
                <a:path w="3022533" h="384900" extrusionOk="0">
                  <a:moveTo>
                    <a:pt x="0" y="0"/>
                  </a:moveTo>
                  <a:lnTo>
                    <a:pt x="3022533" y="0"/>
                  </a:lnTo>
                  <a:lnTo>
                    <a:pt x="3022533" y="384900"/>
                  </a:lnTo>
                  <a:lnTo>
                    <a:pt x="0" y="384900"/>
                  </a:lnTo>
                  <a:lnTo>
                    <a:pt x="0" y="0"/>
                  </a:lnTo>
                  <a:close/>
                </a:path>
              </a:pathLst>
            </a:custGeom>
            <a:solidFill>
              <a:srgbClr val="000000">
                <a:alpha val="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g28921895534_0_58"/>
            <p:cNvSpPr/>
            <p:nvPr/>
          </p:nvSpPr>
          <p:spPr>
            <a:xfrm>
              <a:off x="1561025" y="4668400"/>
              <a:ext cx="1182300" cy="417900"/>
            </a:xfrm>
            <a:prstGeom prst="rect">
              <a:avLst/>
            </a:prstGeom>
            <a:blipFill rotWithShape="1">
              <a:blip r:embed="rId4">
                <a:alphaModFix/>
              </a:blip>
              <a:stretch>
                <a:fillRect r="-155669" b="7909"/>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g28921895534_0_58"/>
            <p:cNvSpPr/>
            <p:nvPr/>
          </p:nvSpPr>
          <p:spPr>
            <a:xfrm>
              <a:off x="3174268" y="4668400"/>
              <a:ext cx="1414200" cy="398700"/>
            </a:xfrm>
            <a:prstGeom prst="rect">
              <a:avLst/>
            </a:prstGeom>
            <a:blipFill rotWithShape="1">
              <a:blip r:embed="rId4">
                <a:alphaModFix/>
              </a:blip>
              <a:stretch>
                <a:fillRect l="-113725" b="3459"/>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0" name="Google Shape;170;g28921895534_0_58"/>
            <p:cNvPicPr preferRelativeResize="0"/>
            <p:nvPr/>
          </p:nvPicPr>
          <p:blipFill rotWithShape="1">
            <a:blip r:embed="rId5">
              <a:alphaModFix/>
            </a:blip>
            <a:srcRect l="67778" t="27777" r="9998" b="52963"/>
            <a:stretch/>
          </p:blipFill>
          <p:spPr>
            <a:xfrm>
              <a:off x="2708377" y="4680025"/>
              <a:ext cx="470769" cy="408000"/>
            </a:xfrm>
            <a:prstGeom prst="rect">
              <a:avLst/>
            </a:prstGeom>
            <a:noFill/>
            <a:ln>
              <a:noFill/>
            </a:ln>
          </p:spPr>
        </p:pic>
      </p:grpSp>
      <p:grpSp>
        <p:nvGrpSpPr>
          <p:cNvPr id="171" name="Google Shape;171;g28921895534_0_58"/>
          <p:cNvGrpSpPr/>
          <p:nvPr/>
        </p:nvGrpSpPr>
        <p:grpSpPr>
          <a:xfrm>
            <a:off x="2464238" y="1130640"/>
            <a:ext cx="1944600" cy="1569600"/>
            <a:chOff x="3071457" y="2013875"/>
            <a:chExt cx="1944600" cy="1569600"/>
          </a:xfrm>
        </p:grpSpPr>
        <p:sp>
          <p:nvSpPr>
            <p:cNvPr id="172" name="Google Shape;172;g28921895534_0_58"/>
            <p:cNvSpPr/>
            <p:nvPr/>
          </p:nvSpPr>
          <p:spPr>
            <a:xfrm rot="10800000" flipH="1">
              <a:off x="3071457" y="2013875"/>
              <a:ext cx="1944600" cy="1569600"/>
            </a:xfrm>
            <a:prstGeom prst="round2DiagRect">
              <a:avLst>
                <a:gd name="adj1" fmla="val 0"/>
                <a:gd name="adj2" fmla="val 17764"/>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g28921895534_0_58"/>
            <p:cNvSpPr txBox="1"/>
            <p:nvPr/>
          </p:nvSpPr>
          <p:spPr>
            <a:xfrm>
              <a:off x="3317765" y="2116510"/>
              <a:ext cx="1451700" cy="459900"/>
            </a:xfrm>
            <a:prstGeom prst="rect">
              <a:avLst/>
            </a:prstGeom>
            <a:solidFill>
              <a:srgbClr val="1155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solidFill>
                    <a:schemeClr val="lt1"/>
                  </a:solidFill>
                </a:rPr>
                <a:t>Nuevo Diseño</a:t>
              </a:r>
              <a:r>
                <a:rPr lang="es-CO" sz="1000">
                  <a:solidFill>
                    <a:schemeClr val="lt1"/>
                  </a:solidFill>
                </a:rPr>
                <a:t>: Desarrollo de una nueva plataforma con tecnologías más modernas para mejorar la experiencia de usuario.</a:t>
              </a:r>
              <a:endParaRPr sz="10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1100">
                <a:solidFill>
                  <a:schemeClr val="lt1"/>
                </a:solidFill>
                <a:latin typeface="Roboto Light"/>
                <a:ea typeface="Roboto Light"/>
                <a:cs typeface="Roboto Light"/>
                <a:sym typeface="Roboto Light"/>
              </a:endParaRPr>
            </a:p>
          </p:txBody>
        </p:sp>
      </p:grpSp>
      <p:grpSp>
        <p:nvGrpSpPr>
          <p:cNvPr id="174" name="Google Shape;174;g28921895534_0_58"/>
          <p:cNvGrpSpPr/>
          <p:nvPr/>
        </p:nvGrpSpPr>
        <p:grpSpPr>
          <a:xfrm>
            <a:off x="522025" y="1130640"/>
            <a:ext cx="1944600" cy="1569600"/>
            <a:chOff x="1126863" y="2013875"/>
            <a:chExt cx="1944600" cy="1569600"/>
          </a:xfrm>
        </p:grpSpPr>
        <p:sp>
          <p:nvSpPr>
            <p:cNvPr id="175" name="Google Shape;175;g28921895534_0_58"/>
            <p:cNvSpPr/>
            <p:nvPr/>
          </p:nvSpPr>
          <p:spPr>
            <a:xfrm>
              <a:off x="1126863" y="2013875"/>
              <a:ext cx="1944600" cy="1569600"/>
            </a:xfrm>
            <a:prstGeom prst="round2DiagRect">
              <a:avLst>
                <a:gd name="adj1" fmla="val 0"/>
                <a:gd name="adj2" fmla="val 17764"/>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g28921895534_0_58"/>
            <p:cNvSpPr txBox="1"/>
            <p:nvPr/>
          </p:nvSpPr>
          <p:spPr>
            <a:xfrm>
              <a:off x="1280163" y="2111225"/>
              <a:ext cx="1638000" cy="1006200"/>
            </a:xfrm>
            <a:prstGeom prst="rect">
              <a:avLst/>
            </a:prstGeom>
            <a:solidFill>
              <a:srgbClr val="7030A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solidFill>
                    <a:schemeClr val="lt1"/>
                  </a:solidFill>
                </a:rPr>
                <a:t>Evaluación Inicial</a:t>
              </a:r>
              <a:r>
                <a:rPr lang="es-CO" sz="1000">
                  <a:solidFill>
                    <a:schemeClr val="lt1"/>
                  </a:solidFill>
                </a:rPr>
                <a:t>: Revisión de SICON que identificó problemas de actualización, usabilidad y altos soportes en procesos de inscripción.</a:t>
              </a:r>
              <a:endParaRPr sz="1000">
                <a:solidFill>
                  <a:schemeClr val="lt1"/>
                </a:solidFill>
                <a:latin typeface="Roboto Light"/>
                <a:ea typeface="Roboto Light"/>
                <a:cs typeface="Roboto Light"/>
                <a:sym typeface="Roboto Light"/>
              </a:endParaRPr>
            </a:p>
            <a:p>
              <a:pPr marL="0" lvl="0" indent="0" algn="l" rtl="0">
                <a:lnSpc>
                  <a:spcPct val="115000"/>
                </a:lnSpc>
                <a:spcBef>
                  <a:spcPts val="0"/>
                </a:spcBef>
                <a:spcAft>
                  <a:spcPts val="1600"/>
                </a:spcAft>
                <a:buNone/>
              </a:pPr>
              <a:endParaRPr sz="100">
                <a:solidFill>
                  <a:schemeClr val="lt1"/>
                </a:solidFill>
                <a:latin typeface="Roboto"/>
                <a:ea typeface="Roboto"/>
                <a:cs typeface="Roboto"/>
                <a:sym typeface="Roboto"/>
              </a:endParaRPr>
            </a:p>
          </p:txBody>
        </p:sp>
      </p:grpSp>
      <p:grpSp>
        <p:nvGrpSpPr>
          <p:cNvPr id="177" name="Google Shape;177;g28921895534_0_58"/>
          <p:cNvGrpSpPr/>
          <p:nvPr/>
        </p:nvGrpSpPr>
        <p:grpSpPr>
          <a:xfrm>
            <a:off x="4406141" y="1130640"/>
            <a:ext cx="1944477" cy="1569600"/>
            <a:chOff x="5015938" y="2013875"/>
            <a:chExt cx="3001200" cy="1569600"/>
          </a:xfrm>
        </p:grpSpPr>
        <p:sp>
          <p:nvSpPr>
            <p:cNvPr id="178" name="Google Shape;178;g28921895534_0_58"/>
            <p:cNvSpPr/>
            <p:nvPr/>
          </p:nvSpPr>
          <p:spPr>
            <a:xfrm>
              <a:off x="5015938" y="2013875"/>
              <a:ext cx="3001200" cy="1569600"/>
            </a:xfrm>
            <a:prstGeom prst="round2DiagRect">
              <a:avLst>
                <a:gd name="adj1" fmla="val 0"/>
                <a:gd name="adj2" fmla="val 1776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9" name="Google Shape;179;g28921895534_0_58"/>
            <p:cNvSpPr txBox="1"/>
            <p:nvPr/>
          </p:nvSpPr>
          <p:spPr>
            <a:xfrm>
              <a:off x="5307054" y="2046662"/>
              <a:ext cx="241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solidFill>
                    <a:schemeClr val="lt1"/>
                  </a:solidFill>
                </a:rPr>
                <a:t>Optimización del repositorio de datos</a:t>
              </a:r>
              <a:r>
                <a:rPr lang="es-CO" sz="1000">
                  <a:solidFill>
                    <a:schemeClr val="lt1"/>
                  </a:solidFill>
                </a:rPr>
                <a:t>: Se reorganizó la forma en que la información está estructurada para mejorar el funcionamiento y facilitar la navegación dentro de la plataforma.</a:t>
              </a:r>
              <a:r>
                <a:rPr lang="es-CO" sz="1000">
                  <a:solidFill>
                    <a:schemeClr val="lt1"/>
                  </a:solidFill>
                  <a:latin typeface="Roboto Light"/>
                  <a:ea typeface="Roboto Light"/>
                  <a:cs typeface="Roboto Light"/>
                  <a:sym typeface="Roboto Light"/>
                </a:rPr>
                <a:t>		</a:t>
              </a:r>
              <a:r>
                <a:rPr lang="es-CO" sz="1100">
                  <a:solidFill>
                    <a:schemeClr val="lt1"/>
                  </a:solidFill>
                  <a:latin typeface="Roboto Light"/>
                  <a:ea typeface="Roboto Light"/>
                  <a:cs typeface="Roboto Light"/>
                  <a:sym typeface="Roboto Light"/>
                </a:rPr>
                <a:t>							</a:t>
              </a:r>
              <a:endParaRPr sz="11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1100" b="1">
                <a:latin typeface="Roboto"/>
                <a:ea typeface="Roboto"/>
                <a:cs typeface="Roboto"/>
                <a:sym typeface="Roboto"/>
              </a:endParaRPr>
            </a:p>
          </p:txBody>
        </p:sp>
      </p:grpSp>
      <p:grpSp>
        <p:nvGrpSpPr>
          <p:cNvPr id="180" name="Google Shape;180;g28921895534_0_58"/>
          <p:cNvGrpSpPr/>
          <p:nvPr/>
        </p:nvGrpSpPr>
        <p:grpSpPr>
          <a:xfrm>
            <a:off x="6346700" y="1163428"/>
            <a:ext cx="1944600" cy="1569600"/>
            <a:chOff x="1126863" y="2013875"/>
            <a:chExt cx="1944600" cy="1569600"/>
          </a:xfrm>
        </p:grpSpPr>
        <p:sp>
          <p:nvSpPr>
            <p:cNvPr id="181" name="Google Shape;181;g28921895534_0_58"/>
            <p:cNvSpPr/>
            <p:nvPr/>
          </p:nvSpPr>
          <p:spPr>
            <a:xfrm>
              <a:off x="1126863" y="2013875"/>
              <a:ext cx="1944600" cy="1569600"/>
            </a:xfrm>
            <a:prstGeom prst="round2DiagRect">
              <a:avLst>
                <a:gd name="adj1" fmla="val 0"/>
                <a:gd name="adj2" fmla="val 17764"/>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g28921895534_0_58"/>
            <p:cNvSpPr txBox="1"/>
            <p:nvPr/>
          </p:nvSpPr>
          <p:spPr>
            <a:xfrm>
              <a:off x="1280163" y="2013875"/>
              <a:ext cx="1638000" cy="10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100" b="1">
                  <a:solidFill>
                    <a:schemeClr val="lt1"/>
                  </a:solidFill>
                  <a:latin typeface="Roboto"/>
                  <a:ea typeface="Roboto"/>
                  <a:cs typeface="Roboto"/>
                  <a:sym typeface="Roboto"/>
                </a:rPr>
                <a:t>Desarrollos de servicios orientados a la nube:</a:t>
              </a:r>
              <a:r>
                <a:rPr lang="es-CO" sz="1100">
                  <a:solidFill>
                    <a:schemeClr val="lt1"/>
                  </a:solidFill>
                  <a:latin typeface="Roboto Light"/>
                  <a:ea typeface="Roboto Light"/>
                  <a:cs typeface="Roboto Light"/>
                  <a:sym typeface="Roboto Light"/>
                </a:rPr>
                <a:t> se utiliza tecnologías que permitan escalar los servicios a la nube</a:t>
              </a:r>
              <a:endParaRPr sz="11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1100">
                <a:solidFill>
                  <a:schemeClr val="lt1"/>
                </a:solidFill>
                <a:latin typeface="Roboto Light"/>
                <a:ea typeface="Roboto Light"/>
                <a:cs typeface="Roboto Light"/>
                <a:sym typeface="Roboto Light"/>
              </a:endParaRPr>
            </a:p>
            <a:p>
              <a:pPr marL="0" lvl="0" indent="0" algn="l" rtl="0">
                <a:lnSpc>
                  <a:spcPct val="115000"/>
                </a:lnSpc>
                <a:spcBef>
                  <a:spcPts val="0"/>
                </a:spcBef>
                <a:spcAft>
                  <a:spcPts val="1600"/>
                </a:spcAft>
                <a:buNone/>
              </a:pPr>
              <a:endParaRPr sz="100">
                <a:solidFill>
                  <a:schemeClr val="lt1"/>
                </a:solidFill>
                <a:latin typeface="Roboto"/>
                <a:ea typeface="Roboto"/>
                <a:cs typeface="Roboto"/>
                <a:sym typeface="Roboto"/>
              </a:endParaRPr>
            </a:p>
          </p:txBody>
        </p:sp>
      </p:grpSp>
      <p:sp>
        <p:nvSpPr>
          <p:cNvPr id="183" name="Google Shape;183;g28921895534_0_58"/>
          <p:cNvSpPr txBox="1"/>
          <p:nvPr/>
        </p:nvSpPr>
        <p:spPr>
          <a:xfrm>
            <a:off x="694600" y="526000"/>
            <a:ext cx="7625700" cy="531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s-CO" sz="2500">
                <a:solidFill>
                  <a:schemeClr val="accent1"/>
                </a:solidFill>
                <a:latin typeface="Roboto Black"/>
                <a:ea typeface="Roboto Black"/>
                <a:cs typeface="Roboto Black"/>
                <a:sym typeface="Roboto Black"/>
              </a:rPr>
              <a:t>Proceso de construcción Nueva Plataforma Sicon </a:t>
            </a:r>
            <a:endParaRPr sz="2500" b="1">
              <a:solidFill>
                <a:schemeClr val="accent1"/>
              </a:solidFill>
              <a:latin typeface="Roboto"/>
              <a:ea typeface="Roboto"/>
              <a:cs typeface="Roboto"/>
              <a:sym typeface="Roboto"/>
            </a:endParaRPr>
          </a:p>
        </p:txBody>
      </p:sp>
      <p:grpSp>
        <p:nvGrpSpPr>
          <p:cNvPr id="184" name="Google Shape;184;g28921895534_0_58"/>
          <p:cNvGrpSpPr/>
          <p:nvPr/>
        </p:nvGrpSpPr>
        <p:grpSpPr>
          <a:xfrm>
            <a:off x="2464238" y="2883241"/>
            <a:ext cx="1944600" cy="1569600"/>
            <a:chOff x="3071457" y="2013875"/>
            <a:chExt cx="1944600" cy="1569600"/>
          </a:xfrm>
        </p:grpSpPr>
        <p:sp>
          <p:nvSpPr>
            <p:cNvPr id="185" name="Google Shape;185;g28921895534_0_58"/>
            <p:cNvSpPr/>
            <p:nvPr/>
          </p:nvSpPr>
          <p:spPr>
            <a:xfrm rot="10800000" flipH="1">
              <a:off x="3071457" y="2013875"/>
              <a:ext cx="1944600" cy="1569600"/>
            </a:xfrm>
            <a:prstGeom prst="round2DiagRect">
              <a:avLst>
                <a:gd name="adj1" fmla="val 0"/>
                <a:gd name="adj2" fmla="val 17764"/>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g28921895534_0_58"/>
            <p:cNvSpPr txBox="1"/>
            <p:nvPr/>
          </p:nvSpPr>
          <p:spPr>
            <a:xfrm>
              <a:off x="3317752" y="2046660"/>
              <a:ext cx="1451700" cy="459900"/>
            </a:xfrm>
            <a:prstGeom prst="rect">
              <a:avLst/>
            </a:prstGeom>
            <a:solidFill>
              <a:srgbClr val="1155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000" b="1">
                  <a:solidFill>
                    <a:schemeClr val="lt1"/>
                  </a:solidFill>
                  <a:latin typeface="Roboto"/>
                  <a:ea typeface="Roboto"/>
                  <a:cs typeface="Roboto"/>
                  <a:sym typeface="Roboto"/>
                </a:rPr>
                <a:t>Levantamiento de información específico por programa:</a:t>
              </a:r>
              <a:r>
                <a:rPr lang="es-CO" sz="1000">
                  <a:solidFill>
                    <a:schemeClr val="lt1"/>
                  </a:solidFill>
                  <a:latin typeface="Roboto Light"/>
                  <a:ea typeface="Roboto Light"/>
                  <a:cs typeface="Roboto Light"/>
                  <a:sym typeface="Roboto Light"/>
                </a:rPr>
                <a:t> permite dar detalle a las necesidades puntuales de cada programa</a:t>
              </a:r>
              <a:endParaRPr sz="10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1100">
                <a:solidFill>
                  <a:schemeClr val="lt1"/>
                </a:solidFill>
                <a:latin typeface="Roboto Light"/>
                <a:ea typeface="Roboto Light"/>
                <a:cs typeface="Roboto Light"/>
                <a:sym typeface="Roboto Light"/>
              </a:endParaRPr>
            </a:p>
          </p:txBody>
        </p:sp>
      </p:grpSp>
      <p:grpSp>
        <p:nvGrpSpPr>
          <p:cNvPr id="187" name="Google Shape;187;g28921895534_0_58"/>
          <p:cNvGrpSpPr/>
          <p:nvPr/>
        </p:nvGrpSpPr>
        <p:grpSpPr>
          <a:xfrm>
            <a:off x="4406141" y="2883241"/>
            <a:ext cx="1944477" cy="1569600"/>
            <a:chOff x="5015938" y="2013875"/>
            <a:chExt cx="3001200" cy="1569600"/>
          </a:xfrm>
        </p:grpSpPr>
        <p:sp>
          <p:nvSpPr>
            <p:cNvPr id="188" name="Google Shape;188;g28921895534_0_58"/>
            <p:cNvSpPr/>
            <p:nvPr/>
          </p:nvSpPr>
          <p:spPr>
            <a:xfrm>
              <a:off x="5015938" y="2013875"/>
              <a:ext cx="3001200" cy="1569600"/>
            </a:xfrm>
            <a:prstGeom prst="round2DiagRect">
              <a:avLst>
                <a:gd name="adj1" fmla="val 0"/>
                <a:gd name="adj2" fmla="val 1776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9" name="Google Shape;189;g28921895534_0_58"/>
            <p:cNvSpPr txBox="1"/>
            <p:nvPr/>
          </p:nvSpPr>
          <p:spPr>
            <a:xfrm>
              <a:off x="5360226" y="2256387"/>
              <a:ext cx="241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200">
                  <a:solidFill>
                    <a:schemeClr val="lt1"/>
                  </a:solidFill>
                  <a:latin typeface="Roboto Light"/>
                  <a:ea typeface="Roboto Light"/>
                  <a:cs typeface="Roboto Light"/>
                  <a:sym typeface="Roboto Light"/>
                </a:rPr>
                <a:t>Comentarios y recomendaciones realizadas por la entidad evaluadora - UNAL.	</a:t>
              </a:r>
              <a:r>
                <a:rPr lang="es-CO" sz="1100">
                  <a:solidFill>
                    <a:schemeClr val="lt1"/>
                  </a:solidFill>
                  <a:latin typeface="Roboto Light"/>
                  <a:ea typeface="Roboto Light"/>
                  <a:cs typeface="Roboto Light"/>
                  <a:sym typeface="Roboto Light"/>
                </a:rPr>
                <a:t>										</a:t>
              </a:r>
              <a:endParaRPr sz="11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1100" b="1">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3576</Words>
  <Application>Microsoft Office PowerPoint</Application>
  <PresentationFormat>Presentación en pantalla (16:9)</PresentationFormat>
  <Paragraphs>596</Paragraphs>
  <Slides>35</Slides>
  <Notes>35</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35</vt:i4>
      </vt:variant>
    </vt:vector>
  </HeadingPairs>
  <TitlesOfParts>
    <vt:vector size="47" baseType="lpstr">
      <vt:lpstr>Lexend</vt:lpstr>
      <vt:lpstr>Verdana</vt:lpstr>
      <vt:lpstr>Arial</vt:lpstr>
      <vt:lpstr>Montserrat</vt:lpstr>
      <vt:lpstr>Roboto</vt:lpstr>
      <vt:lpstr>Gill Sans</vt:lpstr>
      <vt:lpstr>Roboto Light</vt:lpstr>
      <vt:lpstr>Calibri</vt:lpstr>
      <vt:lpstr>Noto Sans Symbols</vt:lpstr>
      <vt:lpstr>Roboto Medium</vt:lpstr>
      <vt:lpstr>Roboto Black</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Queen</dc:creator>
  <cp:lastModifiedBy>MARTHA REYES CASTILLO Reyes Castillo</cp:lastModifiedBy>
  <cp:revision>1</cp:revision>
  <dcterms:modified xsi:type="dcterms:W3CDTF">2024-09-11T12:21:00Z</dcterms:modified>
</cp:coreProperties>
</file>